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9" r:id="rId6"/>
    <p:sldId id="277" r:id="rId7"/>
    <p:sldId id="276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2E1B76-264A-482D-9608-9520DE5A6121}" type="datetimeFigureOut">
              <a:rPr lang="hu-HU" smtClean="0"/>
              <a:pPr/>
              <a:t>2012.09.23.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9BAC7C-A6C9-41E2-8B38-54D590524A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Területi dimenzió a jövő </a:t>
            </a:r>
            <a:r>
              <a:rPr lang="hu-HU" sz="3600" dirty="0" smtClean="0"/>
              <a:t>kohéziós </a:t>
            </a:r>
            <a:r>
              <a:rPr lang="hu-HU" sz="3600" dirty="0" smtClean="0"/>
              <a:t>politikájában</a:t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936104"/>
          </a:xfrm>
        </p:spPr>
        <p:txBody>
          <a:bodyPr>
            <a:noAutofit/>
          </a:bodyPr>
          <a:lstStyle/>
          <a:p>
            <a:r>
              <a:rPr lang="hu-HU" sz="1800" dirty="0" smtClean="0"/>
              <a:t>Dr. </a:t>
            </a:r>
            <a:r>
              <a:rPr lang="hu-HU" sz="1800" dirty="0" err="1" smtClean="0"/>
              <a:t>Iglói</a:t>
            </a:r>
            <a:r>
              <a:rPr lang="hu-HU" sz="1800" dirty="0" smtClean="0"/>
              <a:t> Gabriella</a:t>
            </a:r>
          </a:p>
          <a:p>
            <a:r>
              <a:rPr lang="hu-HU" sz="1800" dirty="0" smtClean="0"/>
              <a:t>Budapest, </a:t>
            </a:r>
            <a:fld id="{CA241837-2D7A-441C-A47C-3313484F4245}" type="datetime4">
              <a:rPr lang="hu-HU" sz="1800" smtClean="0"/>
              <a:pPr/>
              <a:t>2012. szeptember 23.</a:t>
            </a:fld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0167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kohéziós politika tágabb környezete</a:t>
            </a:r>
            <a:endParaRPr lang="hu-HU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2892740" y="1086049"/>
            <a:ext cx="4176580" cy="5200842"/>
            <a:chOff x="2843800" y="1030066"/>
            <a:chExt cx="4176580" cy="5200842"/>
          </a:xfrm>
        </p:grpSpPr>
        <p:sp>
          <p:nvSpPr>
            <p:cNvPr id="7" name="Körbe nyíl 6"/>
            <p:cNvSpPr/>
            <p:nvPr/>
          </p:nvSpPr>
          <p:spPr>
            <a:xfrm>
              <a:off x="4644010" y="1030066"/>
              <a:ext cx="2376370" cy="2376731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zabadkézi sokszög 7"/>
            <p:cNvSpPr/>
            <p:nvPr/>
          </p:nvSpPr>
          <p:spPr>
            <a:xfrm>
              <a:off x="5079409" y="1847556"/>
              <a:ext cx="1505571" cy="747219"/>
            </a:xfrm>
            <a:custGeom>
              <a:avLst/>
              <a:gdLst>
                <a:gd name="connsiteX0" fmla="*/ 0 w 1505571"/>
                <a:gd name="connsiteY0" fmla="*/ 0 h 747219"/>
                <a:gd name="connsiteX1" fmla="*/ 1505571 w 1505571"/>
                <a:gd name="connsiteY1" fmla="*/ 0 h 747219"/>
                <a:gd name="connsiteX2" fmla="*/ 1505571 w 1505571"/>
                <a:gd name="connsiteY2" fmla="*/ 747219 h 747219"/>
                <a:gd name="connsiteX3" fmla="*/ 0 w 1505571"/>
                <a:gd name="connsiteY3" fmla="*/ 747219 h 747219"/>
                <a:gd name="connsiteX4" fmla="*/ 0 w 1505571"/>
                <a:gd name="connsiteY4" fmla="*/ 0 h 74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5571" h="747219">
                  <a:moveTo>
                    <a:pt x="0" y="0"/>
                  </a:moveTo>
                  <a:lnTo>
                    <a:pt x="1505571" y="0"/>
                  </a:lnTo>
                  <a:lnTo>
                    <a:pt x="1505571" y="747219"/>
                  </a:lnTo>
                  <a:lnTo>
                    <a:pt x="0" y="7472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b="1" kern="1200" dirty="0" smtClean="0">
                  <a:latin typeface="+mj-lt"/>
                </a:rPr>
                <a:t>Gazdasági és pénzügyi válság</a:t>
              </a:r>
              <a:endParaRPr lang="hu-HU" sz="1600" b="1" kern="1200" dirty="0">
                <a:latin typeface="+mj-lt"/>
              </a:endParaRPr>
            </a:p>
          </p:txBody>
        </p:sp>
        <p:sp>
          <p:nvSpPr>
            <p:cNvPr id="9" name="Alak 8"/>
            <p:cNvSpPr/>
            <p:nvPr/>
          </p:nvSpPr>
          <p:spPr>
            <a:xfrm>
              <a:off x="2843800" y="2492900"/>
              <a:ext cx="2376370" cy="2376731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887145"/>
                <a:satOff val="-29867"/>
                <a:lumOff val="-7255"/>
                <a:alphaOff val="0"/>
              </a:schemeClr>
            </a:fillRef>
            <a:effectRef idx="0">
              <a:schemeClr val="accent4">
                <a:hueOff val="-887145"/>
                <a:satOff val="-29867"/>
                <a:lumOff val="-725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zabadkézi sokszög 9"/>
            <p:cNvSpPr/>
            <p:nvPr/>
          </p:nvSpPr>
          <p:spPr>
            <a:xfrm>
              <a:off x="3419873" y="3322359"/>
              <a:ext cx="1500210" cy="660093"/>
            </a:xfrm>
            <a:custGeom>
              <a:avLst/>
              <a:gdLst>
                <a:gd name="connsiteX0" fmla="*/ 0 w 1500210"/>
                <a:gd name="connsiteY0" fmla="*/ 0 h 660093"/>
                <a:gd name="connsiteX1" fmla="*/ 1500210 w 1500210"/>
                <a:gd name="connsiteY1" fmla="*/ 0 h 660093"/>
                <a:gd name="connsiteX2" fmla="*/ 1500210 w 1500210"/>
                <a:gd name="connsiteY2" fmla="*/ 660093 h 660093"/>
                <a:gd name="connsiteX3" fmla="*/ 0 w 1500210"/>
                <a:gd name="connsiteY3" fmla="*/ 660093 h 660093"/>
                <a:gd name="connsiteX4" fmla="*/ 0 w 1500210"/>
                <a:gd name="connsiteY4" fmla="*/ 0 h 66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0210" h="660093">
                  <a:moveTo>
                    <a:pt x="0" y="0"/>
                  </a:moveTo>
                  <a:lnTo>
                    <a:pt x="1500210" y="0"/>
                  </a:lnTo>
                  <a:lnTo>
                    <a:pt x="1500210" y="660093"/>
                  </a:lnTo>
                  <a:lnTo>
                    <a:pt x="0" y="66009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b="1" kern="1200" dirty="0" smtClean="0">
                  <a:latin typeface="+mj-lt"/>
                </a:rPr>
                <a:t>Források szűkösebbek</a:t>
              </a:r>
              <a:endParaRPr lang="hu-HU" sz="1600" b="1" kern="1200" dirty="0">
                <a:latin typeface="+mj-lt"/>
              </a:endParaRPr>
            </a:p>
          </p:txBody>
        </p:sp>
        <p:sp>
          <p:nvSpPr>
            <p:cNvPr id="11" name="Szalagív 10"/>
            <p:cNvSpPr/>
            <p:nvPr/>
          </p:nvSpPr>
          <p:spPr>
            <a:xfrm>
              <a:off x="4543310" y="4188420"/>
              <a:ext cx="2041670" cy="2042488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CC66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774290"/>
                <a:satOff val="-59734"/>
                <a:lumOff val="-14510"/>
                <a:alphaOff val="0"/>
              </a:schemeClr>
            </a:fillRef>
            <a:effectRef idx="0">
              <a:schemeClr val="accent4">
                <a:hueOff val="-1774290"/>
                <a:satOff val="-59734"/>
                <a:lumOff val="-145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zabadkézi sokszög 11"/>
            <p:cNvSpPr/>
            <p:nvPr/>
          </p:nvSpPr>
          <p:spPr>
            <a:xfrm>
              <a:off x="4535851" y="4698750"/>
              <a:ext cx="1957065" cy="865864"/>
            </a:xfrm>
            <a:custGeom>
              <a:avLst/>
              <a:gdLst>
                <a:gd name="connsiteX0" fmla="*/ 0 w 1957065"/>
                <a:gd name="connsiteY0" fmla="*/ 0 h 865864"/>
                <a:gd name="connsiteX1" fmla="*/ 1957065 w 1957065"/>
                <a:gd name="connsiteY1" fmla="*/ 0 h 865864"/>
                <a:gd name="connsiteX2" fmla="*/ 1957065 w 1957065"/>
                <a:gd name="connsiteY2" fmla="*/ 865864 h 865864"/>
                <a:gd name="connsiteX3" fmla="*/ 0 w 1957065"/>
                <a:gd name="connsiteY3" fmla="*/ 865864 h 865864"/>
                <a:gd name="connsiteX4" fmla="*/ 0 w 1957065"/>
                <a:gd name="connsiteY4" fmla="*/ 0 h 86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065" h="865864">
                  <a:moveTo>
                    <a:pt x="0" y="0"/>
                  </a:moveTo>
                  <a:lnTo>
                    <a:pt x="1957065" y="0"/>
                  </a:lnTo>
                  <a:lnTo>
                    <a:pt x="1957065" y="865864"/>
                  </a:lnTo>
                  <a:lnTo>
                    <a:pt x="0" y="8658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b="1" kern="1200" dirty="0" smtClean="0">
                  <a:latin typeface="+mj-lt"/>
                </a:rPr>
                <a:t>Eredményesség, hatékonyság, fókuszáltság</a:t>
              </a:r>
              <a:endParaRPr lang="hu-HU" sz="1600" b="1" kern="1200" dirty="0">
                <a:latin typeface="+mj-lt"/>
              </a:endParaRPr>
            </a:p>
          </p:txBody>
        </p:sp>
      </p:grpSp>
      <p:sp>
        <p:nvSpPr>
          <p:cNvPr id="5" name="Szövegdoboz 4"/>
          <p:cNvSpPr txBox="1"/>
          <p:nvPr/>
        </p:nvSpPr>
        <p:spPr>
          <a:xfrm>
            <a:off x="6300192" y="335699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j-lt"/>
              </a:rPr>
              <a:t>Többéves Pénzügyi Keret (MFF)</a:t>
            </a:r>
            <a:endParaRPr lang="hu-HU" b="1" dirty="0">
              <a:latin typeface="+mj-lt"/>
            </a:endParaRPr>
          </a:p>
        </p:txBody>
      </p:sp>
      <p:sp>
        <p:nvSpPr>
          <p:cNvPr id="13" name="Jobbra nyíl 12"/>
          <p:cNvSpPr/>
          <p:nvPr/>
        </p:nvSpPr>
        <p:spPr>
          <a:xfrm>
            <a:off x="5190488" y="3573016"/>
            <a:ext cx="978533" cy="24564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83359" y="4855408"/>
            <a:ext cx="1856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+mj-lt"/>
              </a:rPr>
              <a:t>Európa 2020 stratégia</a:t>
            </a:r>
            <a:endParaRPr lang="hu-HU" b="1" dirty="0">
              <a:latin typeface="+mj-lt"/>
            </a:endParaRPr>
          </a:p>
        </p:txBody>
      </p:sp>
      <p:sp>
        <p:nvSpPr>
          <p:cNvPr id="15" name="Balra nyíl 14"/>
          <p:cNvSpPr/>
          <p:nvPr/>
        </p:nvSpPr>
        <p:spPr>
          <a:xfrm>
            <a:off x="2699792" y="5158079"/>
            <a:ext cx="1008112" cy="215137"/>
          </a:xfrm>
          <a:prstGeom prst="leftArrow">
            <a:avLst/>
          </a:prstGeom>
          <a:solidFill>
            <a:srgbClr val="FFCC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6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Többéves Pénzügyi Keret (I)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4520642"/>
              </p:ext>
            </p:extLst>
          </p:nvPr>
        </p:nvGraphicFramePr>
        <p:xfrm>
          <a:off x="467544" y="1268760"/>
          <a:ext cx="8208912" cy="4536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95816"/>
                <a:gridCol w="2704648"/>
                <a:gridCol w="2708448"/>
              </a:tblGrid>
              <a:tr h="383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2007-2013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2014-2020 (COM)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60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 Intelligens 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és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befogadó 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növekedés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437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490,9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406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Ebből: kohézió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348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376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651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2.Természeti erőforrások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413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382,9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60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Ebből: közvetlen kifizetések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330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281 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607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3.Biztonság és állampolgárság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406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 Külkapcsolatok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4064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 Adminisztráció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hu-HU" sz="16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39552" y="594928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latin typeface="+mj-lt"/>
              </a:rPr>
              <a:t>(Mrd EUR, 2011-es áron)</a:t>
            </a:r>
            <a:endParaRPr lang="hu-H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68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kohéziós politikai tárgyalások (I)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Jogszabálytervezetek – 2011. október 6.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>
                <a:latin typeface="+mj-lt"/>
              </a:rPr>
              <a:t>EUMSz</a:t>
            </a:r>
            <a:r>
              <a:rPr lang="hu-HU" dirty="0" smtClean="0">
                <a:latin typeface="+mj-lt"/>
              </a:rPr>
              <a:t> – „rendes jogalkotási eljárás” (régen: együttdöntési eljárás)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Tanácsi tárgyalások:</a:t>
            </a: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Tanácsi munkacsoportokban (SAWP, </a:t>
            </a:r>
            <a:r>
              <a:rPr lang="hu-HU" dirty="0" err="1" smtClean="0">
                <a:latin typeface="+mj-lt"/>
              </a:rPr>
              <a:t>FoP</a:t>
            </a:r>
            <a:r>
              <a:rPr lang="hu-HU" dirty="0" smtClean="0">
                <a:latin typeface="+mj-lt"/>
              </a:rPr>
              <a:t>)</a:t>
            </a: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Döntéshozatal: </a:t>
            </a:r>
            <a:r>
              <a:rPr lang="hu-HU" dirty="0" smtClean="0">
                <a:latin typeface="+mj-lt"/>
              </a:rPr>
              <a:t>COREPER2, Általános </a:t>
            </a:r>
            <a:r>
              <a:rPr lang="hu-HU" dirty="0" smtClean="0">
                <a:latin typeface="+mj-lt"/>
              </a:rPr>
              <a:t>Ügyek </a:t>
            </a:r>
            <a:r>
              <a:rPr lang="hu-HU" dirty="0" smtClean="0">
                <a:latin typeface="+mj-lt"/>
              </a:rPr>
              <a:t>Tanácsa, </a:t>
            </a:r>
            <a:r>
              <a:rPr lang="hu-HU" dirty="0" err="1" smtClean="0">
                <a:latin typeface="+mj-lt"/>
              </a:rPr>
              <a:t>EiT</a:t>
            </a:r>
            <a:endParaRPr lang="hu-HU" dirty="0" smtClean="0">
              <a:latin typeface="+mj-lt"/>
            </a:endParaRP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Vezető: PL-DK-CY elnökségi trió </a:t>
            </a:r>
          </a:p>
          <a:p>
            <a:pPr marL="1337310" lvl="3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PL – rendeletek értelmezése</a:t>
            </a:r>
          </a:p>
          <a:p>
            <a:pPr marL="1337310" lvl="3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DK – első olvasatban </a:t>
            </a:r>
            <a:r>
              <a:rPr lang="hu-HU" dirty="0" smtClean="0">
                <a:latin typeface="+mj-lt"/>
              </a:rPr>
              <a:t>részleges szöveges </a:t>
            </a:r>
            <a:r>
              <a:rPr lang="hu-HU" dirty="0" smtClean="0">
                <a:latin typeface="+mj-lt"/>
              </a:rPr>
              <a:t>megegyezés a tagállamok között</a:t>
            </a:r>
          </a:p>
          <a:p>
            <a:pPr marL="1337310" lvl="3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CY – </a:t>
            </a:r>
            <a:r>
              <a:rPr lang="hu-HU" dirty="0" smtClean="0">
                <a:latin typeface="+mj-lt"/>
              </a:rPr>
              <a:t>szöveges megegyezés a tagállamokkal és </a:t>
            </a:r>
            <a:r>
              <a:rPr lang="hu-HU" dirty="0" smtClean="0">
                <a:latin typeface="+mj-lt"/>
              </a:rPr>
              <a:t>tárgyalások </a:t>
            </a:r>
            <a:r>
              <a:rPr lang="hu-HU" dirty="0" smtClean="0">
                <a:latin typeface="+mj-lt"/>
              </a:rPr>
              <a:t>az Európai Parlamenttel</a:t>
            </a: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Várható befejezés: 2013. első félév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Tárgyalások EP-ben:</a:t>
            </a: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11 állandó szakbizottság tárgyalja</a:t>
            </a:r>
          </a:p>
          <a:p>
            <a:pPr marL="1062990" lvl="2" indent="-514350">
              <a:buFont typeface="+mj-lt"/>
              <a:buAutoNum type="arabicPeriod"/>
            </a:pPr>
            <a:r>
              <a:rPr lang="hu-HU" dirty="0" smtClean="0">
                <a:latin typeface="+mj-lt"/>
              </a:rPr>
              <a:t>Vélemény első olvasatban: 2012. </a:t>
            </a:r>
            <a:r>
              <a:rPr lang="hu-HU" dirty="0" smtClean="0">
                <a:latin typeface="+mj-lt"/>
              </a:rPr>
              <a:t>októberben</a:t>
            </a:r>
            <a:endParaRPr lang="hu-HU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6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Területi </a:t>
            </a:r>
            <a:r>
              <a:rPr lang="hu-HU" dirty="0" smtClean="0"/>
              <a:t>dimenzió – határokon átívelve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u-HU" sz="1800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800" b="1" dirty="0" smtClean="0">
                <a:latin typeface="+mj-lt"/>
              </a:rPr>
              <a:t>Makro-regionális stratégiák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latin typeface="+mj-lt"/>
              </a:rPr>
              <a:t>Létező makro-regionális és tengeri medencékkel kapcsolatos stratégiák fokozottabb figyelembe vétele a tervezés során</a:t>
            </a:r>
          </a:p>
          <a:p>
            <a:pPr lvl="1">
              <a:buFont typeface="Arial" pitchFamily="34" charset="0"/>
              <a:buChar char="•"/>
            </a:pPr>
            <a:endParaRPr lang="hu-HU" sz="1600" dirty="0">
              <a:latin typeface="+mj-lt"/>
            </a:endParaRPr>
          </a:p>
          <a:p>
            <a:pPr marL="274320" lvl="1" indent="0">
              <a:buNone/>
            </a:pPr>
            <a:endParaRPr lang="hu-HU" sz="16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sz="1800" b="1" dirty="0" smtClean="0">
                <a:latin typeface="+mj-lt"/>
              </a:rPr>
              <a:t>Európai Területi Együttműködés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>
                <a:latin typeface="+mj-lt"/>
              </a:rPr>
              <a:t>a</a:t>
            </a:r>
            <a:r>
              <a:rPr lang="hu-HU" sz="1600" dirty="0" smtClean="0">
                <a:latin typeface="+mj-lt"/>
              </a:rPr>
              <a:t> jelenlegi 3 pillér (</a:t>
            </a:r>
            <a:r>
              <a:rPr lang="hu-HU" sz="1600" dirty="0" err="1" smtClean="0">
                <a:latin typeface="+mj-lt"/>
              </a:rPr>
              <a:t>határmenti</a:t>
            </a:r>
            <a:r>
              <a:rPr lang="hu-HU" sz="1600" dirty="0" smtClean="0">
                <a:latin typeface="+mj-lt"/>
              </a:rPr>
              <a:t>, transznacionális és </a:t>
            </a:r>
            <a:r>
              <a:rPr lang="hu-HU" sz="1600" dirty="0" err="1" smtClean="0">
                <a:latin typeface="+mj-lt"/>
              </a:rPr>
              <a:t>interregionális</a:t>
            </a:r>
            <a:r>
              <a:rPr lang="hu-HU" sz="1600" dirty="0" smtClean="0">
                <a:latin typeface="+mj-lt"/>
              </a:rPr>
              <a:t>) megmarad, azonban kisebb kiigazítások a programok földrajzi lehatárolásában;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latin typeface="+mj-lt"/>
              </a:rPr>
              <a:t>a „</a:t>
            </a:r>
            <a:r>
              <a:rPr lang="hu-HU" sz="1600" dirty="0" err="1" smtClean="0">
                <a:latin typeface="+mj-lt"/>
              </a:rPr>
              <a:t>mainstream</a:t>
            </a:r>
            <a:r>
              <a:rPr lang="hu-HU" sz="1600" dirty="0" smtClean="0">
                <a:latin typeface="+mj-lt"/>
              </a:rPr>
              <a:t>”</a:t>
            </a:r>
            <a:r>
              <a:rPr lang="hu-HU" sz="1600" dirty="0" err="1" smtClean="0">
                <a:latin typeface="+mj-lt"/>
              </a:rPr>
              <a:t>-vel</a:t>
            </a:r>
            <a:r>
              <a:rPr lang="hu-HU" sz="1600" dirty="0" smtClean="0">
                <a:latin typeface="+mj-lt"/>
              </a:rPr>
              <a:t> összevetve a források aránya növekszik;</a:t>
            </a: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latin typeface="+mj-lt"/>
              </a:rPr>
              <a:t>Európai Területi Társulások szerepének erősítése;</a:t>
            </a:r>
            <a:endParaRPr lang="hu-HU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89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Területi </a:t>
            </a:r>
            <a:r>
              <a:rPr lang="hu-HU" dirty="0" smtClean="0"/>
              <a:t>dimenzió – határokon belül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b="1" dirty="0">
                <a:latin typeface="+mj-lt"/>
              </a:rPr>
              <a:t>Integrált területi beruházások</a:t>
            </a:r>
          </a:p>
          <a:p>
            <a:pPr lvl="2"/>
            <a:r>
              <a:rPr lang="hu-HU" dirty="0">
                <a:latin typeface="+mj-lt"/>
              </a:rPr>
              <a:t>Városfejlesztési vagy területfejlesztési stratégián alapuló integrált fejlesztések speciális végrehajtási módja</a:t>
            </a:r>
          </a:p>
          <a:p>
            <a:pPr lvl="2"/>
            <a:r>
              <a:rPr lang="hu-HU" dirty="0">
                <a:latin typeface="+mj-lt"/>
                <a:ea typeface="ＭＳ Ｐゴシック" pitchFamily="34" charset="-128"/>
              </a:rPr>
              <a:t>Különböző prioritási tengelyek és alapok által közös kosárba helyezett finanszírozás </a:t>
            </a:r>
            <a:endParaRPr lang="hu-HU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b="1" dirty="0">
                <a:latin typeface="+mj-lt"/>
              </a:rPr>
              <a:t>Integrált városfejlesztés</a:t>
            </a:r>
          </a:p>
          <a:p>
            <a:pPr lvl="1"/>
            <a:r>
              <a:rPr lang="hu-HU" dirty="0">
                <a:latin typeface="+mj-lt"/>
              </a:rPr>
              <a:t>ERFA források 5%-át integrált városfejlesztési programokra 2 feltétel mentén</a:t>
            </a:r>
          </a:p>
          <a:p>
            <a:pPr lvl="2"/>
            <a:r>
              <a:rPr lang="hu-HU" dirty="0">
                <a:latin typeface="+mj-lt"/>
              </a:rPr>
              <a:t>Rendelkezik integrált városfejlesztési stratégiával</a:t>
            </a:r>
          </a:p>
          <a:p>
            <a:pPr lvl="2"/>
            <a:r>
              <a:rPr lang="hu-HU" dirty="0">
                <a:latin typeface="+mj-lt"/>
              </a:rPr>
              <a:t>A végrehajtás egy részét a helyi adminisztrációra delegálni</a:t>
            </a:r>
          </a:p>
          <a:p>
            <a:pPr lvl="1"/>
            <a:r>
              <a:rPr lang="hu-HU" dirty="0">
                <a:latin typeface="+mj-lt"/>
              </a:rPr>
              <a:t>Városfejlesztési platform </a:t>
            </a:r>
          </a:p>
          <a:p>
            <a:pPr lvl="2"/>
            <a:r>
              <a:rPr lang="hu-HU" dirty="0">
                <a:latin typeface="+mj-lt"/>
              </a:rPr>
              <a:t>a városfejlesztési kedvezményezettek hálózatos együttműködése,</a:t>
            </a:r>
          </a:p>
          <a:p>
            <a:pPr lvl="2"/>
            <a:r>
              <a:rPr lang="hu-HU" dirty="0">
                <a:latin typeface="+mj-lt"/>
              </a:rPr>
              <a:t>célja tapasztalatcsere, legjobb gyakorlatok megismer(</a:t>
            </a:r>
            <a:r>
              <a:rPr lang="hu-HU" dirty="0" err="1">
                <a:latin typeface="+mj-lt"/>
              </a:rPr>
              <a:t>tet</a:t>
            </a:r>
            <a:r>
              <a:rPr lang="hu-HU" dirty="0">
                <a:latin typeface="+mj-lt"/>
              </a:rPr>
              <a:t>)</a:t>
            </a:r>
            <a:r>
              <a:rPr lang="hu-HU" dirty="0" err="1">
                <a:latin typeface="+mj-lt"/>
              </a:rPr>
              <a:t>ése</a:t>
            </a:r>
            <a:endParaRPr lang="hu-HU" dirty="0">
              <a:latin typeface="+mj-lt"/>
            </a:endParaRPr>
          </a:p>
          <a:p>
            <a:pPr lvl="1"/>
            <a:r>
              <a:rPr lang="hu-HU" dirty="0">
                <a:latin typeface="+mj-lt"/>
              </a:rPr>
              <a:t>Fenntartható városfejlesztési innovatív kezdeményezés</a:t>
            </a:r>
          </a:p>
          <a:p>
            <a:pPr lvl="2"/>
            <a:r>
              <a:rPr lang="hu-HU" dirty="0">
                <a:latin typeface="+mj-lt"/>
              </a:rPr>
              <a:t>ERFA források 0,2%-a elkülönítésre kerül</a:t>
            </a:r>
          </a:p>
          <a:p>
            <a:pPr lvl="2"/>
            <a:r>
              <a:rPr lang="hu-HU" dirty="0">
                <a:latin typeface="+mj-lt"/>
              </a:rPr>
              <a:t>COM kísérleti jellegű projektjei új megoldási módok kipróbálására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>
                <a:latin typeface="+mj-lt"/>
              </a:rPr>
              <a:t>Közösség-vezérelt helyi fejlesztések</a:t>
            </a:r>
          </a:p>
          <a:p>
            <a:pPr lvl="2"/>
            <a:r>
              <a:rPr lang="hu-HU" dirty="0">
                <a:latin typeface="+mj-lt"/>
              </a:rPr>
              <a:t>LEADER kezdeményezés beépítése a kohéziós politikába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2512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Köszönöm megtisztelő figyelmüket</a:t>
            </a:r>
            <a:r>
              <a:rPr lang="hu-HU" sz="3600" dirty="0" smtClean="0"/>
              <a:t>!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000" dirty="0" smtClean="0">
                <a:latin typeface="+mj-lt"/>
              </a:rPr>
              <a:t>Dr. </a:t>
            </a:r>
            <a:r>
              <a:rPr lang="hu-HU" sz="2000" dirty="0" err="1" smtClean="0">
                <a:latin typeface="+mj-lt"/>
              </a:rPr>
              <a:t>Iglói</a:t>
            </a:r>
            <a:r>
              <a:rPr lang="hu-HU" sz="2000" dirty="0" smtClean="0">
                <a:latin typeface="+mj-lt"/>
              </a:rPr>
              <a:t> Gabriella</a:t>
            </a: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f</a:t>
            </a:r>
            <a:r>
              <a:rPr lang="hu-HU" sz="2000" dirty="0" smtClean="0">
                <a:latin typeface="+mj-lt"/>
              </a:rPr>
              <a:t>őosztályvezető</a:t>
            </a:r>
          </a:p>
          <a:p>
            <a:pPr marL="0" indent="0">
              <a:buNone/>
            </a:pPr>
            <a:r>
              <a:rPr lang="hu-HU" sz="2000" dirty="0" smtClean="0">
                <a:latin typeface="+mj-lt"/>
              </a:rPr>
              <a:t>Nemzeti Fejlesztési Minisztérium</a:t>
            </a:r>
          </a:p>
          <a:p>
            <a:pPr marL="0" indent="0">
              <a:buNone/>
            </a:pPr>
            <a:r>
              <a:rPr lang="hu-HU" sz="2000" dirty="0" smtClean="0">
                <a:latin typeface="+mj-lt"/>
              </a:rPr>
              <a:t>Tel: +36-1-7956909</a:t>
            </a:r>
          </a:p>
          <a:p>
            <a:pPr marL="0" indent="0">
              <a:buNone/>
            </a:pPr>
            <a:r>
              <a:rPr lang="hu-HU" sz="2000" dirty="0" smtClean="0">
                <a:latin typeface="+mj-lt"/>
              </a:rPr>
              <a:t>E-mail: </a:t>
            </a:r>
            <a:r>
              <a:rPr lang="hu-HU" sz="2000" dirty="0" err="1" smtClean="0">
                <a:latin typeface="+mj-lt"/>
              </a:rPr>
              <a:t>gabriella.igloi</a:t>
            </a:r>
            <a:r>
              <a:rPr lang="hu-HU" sz="2000" dirty="0" smtClean="0">
                <a:latin typeface="+mj-lt"/>
              </a:rPr>
              <a:t>@</a:t>
            </a:r>
            <a:r>
              <a:rPr lang="hu-HU" sz="2000" dirty="0" err="1" smtClean="0">
                <a:latin typeface="+mj-lt"/>
              </a:rPr>
              <a:t>nfm.gov.hu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14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Szögek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</TotalTime>
  <Words>368</Words>
  <Application>Microsoft Office PowerPoint</Application>
  <PresentationFormat>Diavetítés a képernyőre (4:3 oldalarány)</PresentationFormat>
  <Paragraphs>87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Origó</vt:lpstr>
      <vt:lpstr>Területi dimenzió a jövő kohéziós politikájában </vt:lpstr>
      <vt:lpstr>A kohéziós politika tágabb környezete</vt:lpstr>
      <vt:lpstr>Többéves Pénzügyi Keret (I)</vt:lpstr>
      <vt:lpstr>A kohéziós politikai tárgyalások (I)</vt:lpstr>
      <vt:lpstr>Területi dimenzió – határokon átívelve</vt:lpstr>
      <vt:lpstr>Területi dimenzió – határokon belül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kohéziós politika jövője 2014-2020</dc:title>
  <dc:creator>Igloi Gabriella</dc:creator>
  <cp:lastModifiedBy>Igloi Gabriella</cp:lastModifiedBy>
  <cp:revision>139</cp:revision>
  <dcterms:created xsi:type="dcterms:W3CDTF">2012-05-13T15:42:39Z</dcterms:created>
  <dcterms:modified xsi:type="dcterms:W3CDTF">2012-09-23T17:08:26Z</dcterms:modified>
</cp:coreProperties>
</file>