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71" r:id="rId4"/>
    <p:sldId id="267" r:id="rId5"/>
    <p:sldId id="270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66" userDrawn="1">
          <p15:clr>
            <a:srgbClr val="A4A3A4"/>
          </p15:clr>
        </p15:guide>
        <p15:guide id="2" pos="5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-1002" y="-102"/>
      </p:cViewPr>
      <p:guideLst>
        <p:guide orient="horz" pos="1366"/>
        <p:guide pos="5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7742" y="1283677"/>
            <a:ext cx="5851281" cy="128367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5240" y="3633971"/>
            <a:ext cx="3903783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Tw Cen MT" panose="020B06020201040206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34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-360000">
              <a:buSzPct val="90000"/>
              <a:defRPr/>
            </a:lvl1pPr>
            <a:lvl2pPr marL="540000" indent="-360000">
              <a:buSzPct val="80000"/>
              <a:defRPr/>
            </a:lvl2pPr>
            <a:lvl3pPr marL="720000" indent="-270000">
              <a:buSzPct val="70000"/>
              <a:defRPr/>
            </a:lvl3pPr>
            <a:lvl4pPr marL="900000" indent="-270000">
              <a:buSzPct val="60000"/>
              <a:defRPr/>
            </a:lvl4pPr>
            <a:lvl5pPr marL="1080000" indent="-270000">
              <a:buSzPct val="50000"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655F-2890-4584-B684-FDA4934EBDDC}" type="datetimeFigureOut">
              <a:rPr lang="hu-HU" smtClean="0"/>
              <a:t>2018.06.20.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E5ED-F807-4595-8C53-89FC78CD2E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015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485" y="1257300"/>
            <a:ext cx="4154365" cy="49196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57300"/>
            <a:ext cx="4154364" cy="49196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655F-2890-4584-B684-FDA4934EBDDC}" type="datetimeFigureOut">
              <a:rPr lang="hu-HU" smtClean="0"/>
              <a:t>2018.06.20.</a:t>
            </a:fld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E5ED-F807-4595-8C53-89FC78CD2E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316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485" y="1266092"/>
            <a:ext cx="4137697" cy="12389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485" y="2505075"/>
            <a:ext cx="4137697" cy="36718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6092"/>
            <a:ext cx="4154364" cy="12389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154364" cy="36718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655F-2890-4584-B684-FDA4934EBDDC}" type="datetimeFigureOut">
              <a:rPr lang="hu-HU" smtClean="0"/>
              <a:t>2018.06.20.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E5ED-F807-4595-8C53-89FC78CD2E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15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655F-2890-4584-B684-FDA4934EBDDC}" type="datetimeFigureOut">
              <a:rPr lang="hu-HU" smtClean="0"/>
              <a:t>2018.06.20.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E5ED-F807-4595-8C53-89FC78CD2E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038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655F-2890-4584-B684-FDA4934EBDDC}" type="datetimeFigureOut">
              <a:rPr lang="hu-HU" smtClean="0"/>
              <a:t>2018.06.20.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E5ED-F807-4595-8C53-89FC78CD2E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08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485" y="1266092"/>
            <a:ext cx="8423029" cy="491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485" y="6356351"/>
            <a:ext cx="2325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1"/>
                </a:solidFill>
                <a:latin typeface="Tw Cen MT" panose="020B0602020104020603" pitchFamily="34" charset="-18"/>
              </a:defRPr>
            </a:lvl1pPr>
          </a:lstStyle>
          <a:p>
            <a:fld id="{98F0655F-2890-4584-B684-FDA4934EBDDC}" type="datetimeFigureOut">
              <a:rPr lang="hu-HU" smtClean="0"/>
              <a:t>2018.06.20.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325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accent1"/>
                </a:solidFill>
                <a:latin typeface="Tw Cen MT" panose="020B0602020104020603" pitchFamily="34" charset="-18"/>
              </a:defRPr>
            </a:lvl1pPr>
          </a:lstStyle>
          <a:p>
            <a:fld id="{846CE5ED-F807-4595-8C53-89FC78CD2E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681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accent1"/>
          </a:solidFill>
          <a:latin typeface="Tw Cen MT" panose="020B06020201040206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Wingdings 2" panose="05020102010507070707" pitchFamily="18" charset="2"/>
        <a:buChar char="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 2" panose="05020102010507070707" pitchFamily="18" charset="2"/>
        <a:buChar char="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 2" panose="05020102010507070707" pitchFamily="18" charset="2"/>
        <a:buChar char="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 2" panose="05020102010507070707" pitchFamily="18" charset="2"/>
        <a:buChar char="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 2" panose="05020102010507070707" pitchFamily="18" charset="2"/>
        <a:buChar char="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2895" y="740928"/>
            <a:ext cx="8276268" cy="585581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455277" y="1974371"/>
            <a:ext cx="742548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4000" b="1" cap="all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Legal </a:t>
            </a:r>
            <a:r>
              <a:rPr lang="en-US" sz="4000" b="1" cap="all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accessibility</a:t>
            </a:r>
            <a:endParaRPr lang="hu-HU" sz="4000" b="1" cap="all" dirty="0" smtClean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455277" y="3284118"/>
            <a:ext cx="742548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hu-HU" sz="2400" cap="all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Gyula </a:t>
            </a:r>
            <a:r>
              <a:rPr lang="hu-HU" sz="2400" cap="all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Ocskay</a:t>
            </a:r>
            <a:endParaRPr lang="hu-HU" sz="2400" cap="all" dirty="0" smtClean="0">
              <a:solidFill>
                <a:schemeClr val="bg1"/>
              </a:solidFill>
              <a:latin typeface="Tw Cen MT" panose="020B0602020104020603" pitchFamily="34" charset="-18"/>
            </a:endParaRPr>
          </a:p>
          <a:p>
            <a:pPr algn="r"/>
            <a:r>
              <a:rPr lang="hu-HU" sz="2000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secretary</a:t>
            </a:r>
            <a:r>
              <a:rPr lang="hu-HU" sz="2000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hu-HU" sz="2000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general</a:t>
            </a:r>
            <a:endParaRPr lang="hu-HU" sz="2000" dirty="0" smtClean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792" y="4893074"/>
            <a:ext cx="2186971" cy="97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4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0485" y="351692"/>
            <a:ext cx="8423029" cy="37730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accent1"/>
                </a:solidFill>
                <a:latin typeface="Tw Cen MT" panose="020B0602020104020603" pitchFamily="34" charset="-18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http://legalaccess.cesci-net.eu </a:t>
            </a:r>
          </a:p>
        </p:txBody>
      </p:sp>
      <p:sp>
        <p:nvSpPr>
          <p:cNvPr id="6" name="Tartalom helye 4"/>
          <p:cNvSpPr>
            <a:spLocks noGrp="1"/>
          </p:cNvSpPr>
          <p:nvPr>
            <p:ph idx="1"/>
          </p:nvPr>
        </p:nvSpPr>
        <p:spPr>
          <a:xfrm>
            <a:off x="360485" y="1634814"/>
            <a:ext cx="7893050" cy="1585049"/>
          </a:xfrm>
        </p:spPr>
        <p:txBody>
          <a:bodyPr wrap="square" anchor="ctr">
            <a:spAutoFit/>
          </a:bodyPr>
          <a:lstStyle/>
          <a:p>
            <a:pPr eaLnBrk="1" hangingPunct="1"/>
            <a:r>
              <a:rPr lang="hu-HU" altLang="hu-HU" sz="2000" dirty="0" err="1" smtClean="0"/>
              <a:t>Cross-border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movement</a:t>
            </a:r>
            <a:r>
              <a:rPr lang="hu-HU" altLang="hu-HU" sz="2000" dirty="0" smtClean="0"/>
              <a:t> of </a:t>
            </a:r>
            <a:r>
              <a:rPr lang="hu-HU" altLang="hu-HU" sz="2000" dirty="0" err="1" smtClean="0"/>
              <a:t>ambulance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cars</a:t>
            </a:r>
            <a:endParaRPr lang="hu-HU" altLang="hu-HU" sz="2000" dirty="0" smtClean="0"/>
          </a:p>
          <a:p>
            <a:pPr eaLnBrk="1" hangingPunct="1"/>
            <a:r>
              <a:rPr lang="hu-HU" altLang="hu-HU" sz="2000" dirty="0" err="1" smtClean="0"/>
              <a:t>Cross-border</a:t>
            </a:r>
            <a:r>
              <a:rPr lang="hu-HU" altLang="hu-HU" sz="2000" dirty="0" smtClean="0"/>
              <a:t> trade of local </a:t>
            </a:r>
            <a:r>
              <a:rPr lang="hu-HU" altLang="hu-HU" sz="2000" dirty="0" err="1" smtClean="0"/>
              <a:t>products</a:t>
            </a:r>
            <a:endParaRPr lang="hu-HU" altLang="hu-HU" sz="2000" dirty="0" smtClean="0"/>
          </a:p>
          <a:p>
            <a:pPr eaLnBrk="1" hangingPunct="1"/>
            <a:r>
              <a:rPr lang="hu-HU" altLang="hu-HU" sz="2000" dirty="0" smtClean="0"/>
              <a:t>EGTC </a:t>
            </a:r>
            <a:r>
              <a:rPr lang="hu-HU" altLang="hu-HU" sz="2000" dirty="0" err="1" smtClean="0"/>
              <a:t>law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for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Serbia</a:t>
            </a:r>
            <a:endParaRPr lang="hu-HU" altLang="hu-HU" sz="2000" dirty="0" smtClean="0"/>
          </a:p>
          <a:p>
            <a:pPr eaLnBrk="1" hangingPunct="1"/>
            <a:r>
              <a:rPr lang="hu-HU" altLang="hu-HU" sz="2000" dirty="0" err="1" smtClean="0"/>
              <a:t>Integration</a:t>
            </a:r>
            <a:r>
              <a:rPr lang="hu-HU" altLang="hu-HU" sz="2000" dirty="0" smtClean="0"/>
              <a:t> of </a:t>
            </a:r>
            <a:r>
              <a:rPr lang="hu-HU" altLang="hu-HU" sz="2000" dirty="0" err="1" smtClean="0"/>
              <a:t>information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facilitating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border-crossing</a:t>
            </a:r>
            <a:r>
              <a:rPr lang="hu-HU" altLang="hu-HU" sz="2000" dirty="0" smtClean="0"/>
              <a:t> life</a:t>
            </a:r>
          </a:p>
        </p:txBody>
      </p:sp>
      <p:sp>
        <p:nvSpPr>
          <p:cNvPr id="7" name="Átellenes sarkain kerekített téglalap 6"/>
          <p:cNvSpPr/>
          <p:nvPr/>
        </p:nvSpPr>
        <p:spPr>
          <a:xfrm>
            <a:off x="360484" y="1002615"/>
            <a:ext cx="8423029" cy="566737"/>
          </a:xfrm>
          <a:prstGeom prst="round2DiagRect">
            <a:avLst/>
          </a:prstGeom>
          <a:ln/>
          <a:effectLst>
            <a:outerShdw blurRad="57150" dist="19050" dir="5400000" algn="ctr" rotWithShape="0">
              <a:schemeClr val="bg1">
                <a:lumMod val="50000"/>
                <a:alpha val="63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Szövegdoboz 39"/>
          <p:cNvSpPr txBox="1">
            <a:spLocks noChangeArrowheads="1"/>
          </p:cNvSpPr>
          <p:nvPr/>
        </p:nvSpPr>
        <p:spPr bwMode="auto">
          <a:xfrm>
            <a:off x="360485" y="1055150"/>
            <a:ext cx="61546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Legal</a:t>
            </a:r>
            <a:r>
              <a:rPr lang="hu-HU" altLang="hu-HU" sz="2400" b="1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hu-HU" altLang="hu-HU" sz="2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accessibility</a:t>
            </a:r>
            <a:r>
              <a:rPr lang="hu-HU" altLang="hu-HU" sz="2400" b="1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hu-HU" altLang="hu-HU" sz="2400" b="1" dirty="0" smtClean="0">
                <a:solidFill>
                  <a:schemeClr val="bg1"/>
                </a:solidFill>
                <a:latin typeface="Segoe UI" panose="020B0502040204020203" pitchFamily="34" charset="0"/>
              </a:rPr>
              <a:t>2.0 (2017)</a:t>
            </a:r>
            <a:endParaRPr lang="hu-HU" altLang="hu-HU" sz="2400" b="1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Átellenes sarkain kerekített téglalap 10"/>
          <p:cNvSpPr/>
          <p:nvPr/>
        </p:nvSpPr>
        <p:spPr>
          <a:xfrm>
            <a:off x="360484" y="3222562"/>
            <a:ext cx="8423029" cy="566737"/>
          </a:xfrm>
          <a:prstGeom prst="round2DiagRect">
            <a:avLst/>
          </a:prstGeom>
          <a:ln/>
          <a:effectLst>
            <a:outerShdw blurRad="57150" dist="19050" dir="5400000" algn="ctr" rotWithShape="0">
              <a:schemeClr val="bg1">
                <a:lumMod val="50000"/>
                <a:alpha val="63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2" name="Átellenes sarkain kerekített téglalap 11"/>
          <p:cNvSpPr/>
          <p:nvPr/>
        </p:nvSpPr>
        <p:spPr>
          <a:xfrm>
            <a:off x="360484" y="5128406"/>
            <a:ext cx="8423029" cy="566737"/>
          </a:xfrm>
          <a:prstGeom prst="round2DiagRect">
            <a:avLst/>
          </a:prstGeom>
          <a:ln/>
          <a:effectLst>
            <a:outerShdw blurRad="57150" dist="19050" dir="5400000" algn="ctr" rotWithShape="0">
              <a:schemeClr val="bg1">
                <a:lumMod val="50000"/>
                <a:alpha val="63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" name="Szövegdoboz 39"/>
          <p:cNvSpPr txBox="1">
            <a:spLocks noChangeArrowheads="1"/>
          </p:cNvSpPr>
          <p:nvPr/>
        </p:nvSpPr>
        <p:spPr bwMode="auto">
          <a:xfrm>
            <a:off x="360485" y="3273118"/>
            <a:ext cx="65165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Legal</a:t>
            </a:r>
            <a:r>
              <a:rPr lang="hu-HU" altLang="hu-HU" sz="2400" b="1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hu-HU" altLang="hu-HU" sz="2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accessibility</a:t>
            </a:r>
            <a:r>
              <a:rPr lang="hu-HU" altLang="hu-HU" sz="2400" b="1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hu-HU" altLang="hu-HU" sz="2400" b="1" dirty="0" smtClean="0">
                <a:solidFill>
                  <a:schemeClr val="bg1"/>
                </a:solidFill>
                <a:latin typeface="Segoe UI" panose="020B0502040204020203" pitchFamily="34" charset="0"/>
              </a:rPr>
              <a:t>3.0 (2018)</a:t>
            </a:r>
            <a:endParaRPr lang="hu-HU" altLang="hu-HU" sz="2400" b="1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10" name="Tartalom helye 4"/>
          <p:cNvSpPr>
            <a:spLocks/>
          </p:cNvSpPr>
          <p:nvPr/>
        </p:nvSpPr>
        <p:spPr bwMode="auto">
          <a:xfrm>
            <a:off x="360485" y="3868947"/>
            <a:ext cx="7893050" cy="11798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marL="266700" indent="-266700" defTabSz="514350"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508000">
              <a:lnSpc>
                <a:spcPct val="90000"/>
              </a:lnSpc>
              <a:spcBef>
                <a:spcPts val="2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508000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508000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508000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508000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marL="0" indent="-360000" defTabSz="914400">
              <a:spcBef>
                <a:spcPts val="1000"/>
              </a:spcBef>
              <a:buClr>
                <a:schemeClr val="accent3"/>
              </a:buClr>
              <a:buSzPct val="90000"/>
              <a:buFont typeface="Wingdings 2" panose="05020102010507070707" pitchFamily="18" charset="2"/>
              <a:buChar char=""/>
              <a:defRPr/>
            </a:pPr>
            <a:r>
              <a:rPr lang="hu-HU" altLang="hu-HU" sz="2000" dirty="0" err="1">
                <a:latin typeface="+mn-lt"/>
              </a:rPr>
              <a:t>Cross-border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movement</a:t>
            </a:r>
            <a:r>
              <a:rPr lang="hu-HU" altLang="hu-HU" sz="2000" dirty="0">
                <a:latin typeface="+mn-lt"/>
              </a:rPr>
              <a:t> of </a:t>
            </a:r>
            <a:r>
              <a:rPr lang="hu-HU" altLang="hu-HU" sz="2000" dirty="0" err="1">
                <a:latin typeface="+mn-lt"/>
              </a:rPr>
              <a:t>ambulance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cars</a:t>
            </a:r>
            <a:r>
              <a:rPr lang="hu-HU" altLang="hu-HU" sz="2000" dirty="0">
                <a:latin typeface="+mn-lt"/>
              </a:rPr>
              <a:t> – </a:t>
            </a:r>
            <a:r>
              <a:rPr lang="hu-HU" altLang="hu-HU" sz="2000" dirty="0" err="1">
                <a:latin typeface="+mn-lt"/>
              </a:rPr>
              <a:t>with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the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neighbours</a:t>
            </a:r>
            <a:endParaRPr lang="hu-HU" altLang="hu-HU" sz="2000" dirty="0">
              <a:latin typeface="+mn-lt"/>
            </a:endParaRPr>
          </a:p>
          <a:p>
            <a:pPr marL="0" indent="-360000" defTabSz="914400">
              <a:spcBef>
                <a:spcPts val="1000"/>
              </a:spcBef>
              <a:buClr>
                <a:schemeClr val="accent3"/>
              </a:buClr>
              <a:buSzPct val="90000"/>
              <a:buFont typeface="Wingdings 2" panose="05020102010507070707" pitchFamily="18" charset="2"/>
              <a:buChar char=""/>
              <a:defRPr/>
            </a:pPr>
            <a:r>
              <a:rPr lang="hu-HU" altLang="hu-HU" sz="2000" dirty="0" err="1">
                <a:latin typeface="+mn-lt"/>
              </a:rPr>
              <a:t>Cross-border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health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care</a:t>
            </a:r>
            <a:r>
              <a:rPr lang="hu-HU" altLang="hu-HU" sz="2000" dirty="0">
                <a:latin typeface="+mn-lt"/>
              </a:rPr>
              <a:t> service </a:t>
            </a:r>
            <a:r>
              <a:rPr lang="hu-HU" altLang="hu-HU" sz="2000" dirty="0" err="1">
                <a:latin typeface="+mn-lt"/>
              </a:rPr>
              <a:t>provision</a:t>
            </a:r>
            <a:endParaRPr lang="hu-HU" altLang="hu-HU" sz="2000" dirty="0">
              <a:latin typeface="+mn-lt"/>
            </a:endParaRPr>
          </a:p>
          <a:p>
            <a:pPr marL="0" indent="-360000" defTabSz="914400">
              <a:spcBef>
                <a:spcPts val="1000"/>
              </a:spcBef>
              <a:buClr>
                <a:schemeClr val="accent3"/>
              </a:buClr>
              <a:buSzPct val="90000"/>
              <a:buFont typeface="Wingdings 2" panose="05020102010507070707" pitchFamily="18" charset="2"/>
              <a:buChar char=""/>
              <a:defRPr/>
            </a:pPr>
            <a:r>
              <a:rPr lang="hu-HU" altLang="hu-HU" sz="2000" b="1" dirty="0" err="1">
                <a:solidFill>
                  <a:srgbClr val="FF0000"/>
                </a:solidFill>
                <a:latin typeface="+mn-lt"/>
              </a:rPr>
              <a:t>Study</a:t>
            </a:r>
            <a:r>
              <a:rPr lang="hu-HU" altLang="hu-HU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hu-HU" altLang="hu-HU" sz="2000" b="1" dirty="0" err="1">
                <a:solidFill>
                  <a:srgbClr val="FF0000"/>
                </a:solidFill>
                <a:latin typeface="+mn-lt"/>
              </a:rPr>
              <a:t>on</a:t>
            </a:r>
            <a:r>
              <a:rPr lang="hu-HU" altLang="hu-HU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hu-HU" altLang="hu-HU" sz="2000" b="1" dirty="0" err="1">
                <a:solidFill>
                  <a:srgbClr val="FF0000"/>
                </a:solidFill>
                <a:latin typeface="+mn-lt"/>
              </a:rPr>
              <a:t>daily</a:t>
            </a:r>
            <a:r>
              <a:rPr lang="hu-HU" altLang="hu-HU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hu-HU" altLang="hu-HU" sz="2000" b="1" dirty="0" err="1">
                <a:solidFill>
                  <a:srgbClr val="FF0000"/>
                </a:solidFill>
                <a:latin typeface="+mn-lt"/>
              </a:rPr>
              <a:t>experiences</a:t>
            </a:r>
            <a:r>
              <a:rPr lang="hu-HU" altLang="hu-HU" sz="2000" b="1" dirty="0">
                <a:solidFill>
                  <a:srgbClr val="FF0000"/>
                </a:solidFill>
                <a:latin typeface="+mn-lt"/>
              </a:rPr>
              <a:t> of </a:t>
            </a:r>
            <a:r>
              <a:rPr lang="hu-HU" altLang="hu-HU" sz="2000" b="1" dirty="0" err="1">
                <a:solidFill>
                  <a:srgbClr val="FF0000"/>
                </a:solidFill>
                <a:latin typeface="+mn-lt"/>
              </a:rPr>
              <a:t>EGTCs</a:t>
            </a:r>
            <a:r>
              <a:rPr lang="hu-HU" altLang="hu-HU" sz="2000" b="1" dirty="0">
                <a:solidFill>
                  <a:srgbClr val="FF0000"/>
                </a:solidFill>
                <a:latin typeface="+mn-lt"/>
              </a:rPr>
              <a:t> (</a:t>
            </a:r>
            <a:r>
              <a:rPr lang="hu-HU" altLang="hu-HU" sz="2000" b="1" dirty="0" err="1">
                <a:solidFill>
                  <a:srgbClr val="FF0000"/>
                </a:solidFill>
                <a:latin typeface="+mn-lt"/>
              </a:rPr>
              <a:t>new</a:t>
            </a:r>
            <a:r>
              <a:rPr lang="hu-HU" altLang="hu-HU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hu-HU" altLang="hu-HU" sz="2000" b="1" dirty="0" err="1">
                <a:solidFill>
                  <a:srgbClr val="FF0000"/>
                </a:solidFill>
                <a:latin typeface="+mn-lt"/>
              </a:rPr>
              <a:t>Cohesion</a:t>
            </a:r>
            <a:r>
              <a:rPr lang="hu-HU" altLang="hu-HU" sz="2000" b="1" dirty="0">
                <a:solidFill>
                  <a:srgbClr val="FF0000"/>
                </a:solidFill>
                <a:latin typeface="+mn-lt"/>
              </a:rPr>
              <a:t> Policy </a:t>
            </a:r>
            <a:r>
              <a:rPr lang="hu-HU" altLang="hu-HU" sz="2000" b="1" dirty="0" err="1">
                <a:solidFill>
                  <a:srgbClr val="FF0000"/>
                </a:solidFill>
                <a:latin typeface="+mn-lt"/>
              </a:rPr>
              <a:t>package</a:t>
            </a:r>
            <a:r>
              <a:rPr lang="hu-HU" altLang="hu-HU" sz="2000" b="1" dirty="0">
                <a:solidFill>
                  <a:srgbClr val="FF0000"/>
                </a:solidFill>
                <a:latin typeface="+mn-lt"/>
              </a:rPr>
              <a:t>)</a:t>
            </a:r>
          </a:p>
        </p:txBody>
      </p:sp>
      <p:sp>
        <p:nvSpPr>
          <p:cNvPr id="13" name="Szövegdoboz 39"/>
          <p:cNvSpPr txBox="1">
            <a:spLocks noChangeArrowheads="1"/>
          </p:cNvSpPr>
          <p:nvPr/>
        </p:nvSpPr>
        <p:spPr bwMode="auto">
          <a:xfrm>
            <a:off x="360485" y="5183174"/>
            <a:ext cx="63451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Legal</a:t>
            </a:r>
            <a:r>
              <a:rPr lang="hu-HU" altLang="hu-HU" sz="2400" b="1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hu-HU" altLang="hu-HU" sz="2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accessibility</a:t>
            </a:r>
            <a:r>
              <a:rPr lang="hu-HU" altLang="hu-HU" sz="2400" b="1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hu-HU" altLang="hu-HU" sz="2400" b="1" dirty="0" smtClean="0">
                <a:solidFill>
                  <a:schemeClr val="bg1"/>
                </a:solidFill>
                <a:latin typeface="Segoe UI" panose="020B0502040204020203" pitchFamily="34" charset="0"/>
              </a:rPr>
              <a:t>V4 (2018-2019)</a:t>
            </a:r>
            <a:endParaRPr lang="hu-HU" altLang="hu-HU" sz="2400" b="1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14" name="Tartalom helye 4"/>
          <p:cNvSpPr>
            <a:spLocks/>
          </p:cNvSpPr>
          <p:nvPr/>
        </p:nvSpPr>
        <p:spPr bwMode="auto">
          <a:xfrm>
            <a:off x="360486" y="5802545"/>
            <a:ext cx="7893050" cy="7017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marL="266700" indent="-266700" defTabSz="514350"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508000">
              <a:lnSpc>
                <a:spcPct val="90000"/>
              </a:lnSpc>
              <a:spcBef>
                <a:spcPts val="2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508000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508000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508000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508000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marL="0" indent="-360000" defTabSz="914400">
              <a:spcBef>
                <a:spcPts val="1000"/>
              </a:spcBef>
              <a:buClr>
                <a:schemeClr val="accent3"/>
              </a:buClr>
              <a:buSzPct val="90000"/>
              <a:buFont typeface="Wingdings 2" panose="05020102010507070707" pitchFamily="18" charset="2"/>
              <a:buChar char=""/>
              <a:defRPr/>
            </a:pPr>
            <a:r>
              <a:rPr lang="hu-HU" altLang="hu-HU" sz="2000" dirty="0">
                <a:latin typeface="+mn-lt"/>
              </a:rPr>
              <a:t>3 </a:t>
            </a:r>
            <a:r>
              <a:rPr lang="hu-HU" altLang="hu-HU" sz="2000" dirty="0" err="1">
                <a:latin typeface="+mn-lt"/>
              </a:rPr>
              <a:t>level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legal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accessibility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mechanism</a:t>
            </a:r>
            <a:r>
              <a:rPr lang="hu-HU" altLang="hu-HU" sz="2000" dirty="0">
                <a:latin typeface="+mn-lt"/>
              </a:rPr>
              <a:t>: </a:t>
            </a:r>
            <a:r>
              <a:rPr lang="hu-HU" altLang="hu-HU" sz="2000" dirty="0" err="1">
                <a:latin typeface="+mn-lt"/>
              </a:rPr>
              <a:t>interministerial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working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group</a:t>
            </a:r>
            <a:r>
              <a:rPr lang="hu-HU" altLang="hu-HU" sz="2000" dirty="0">
                <a:latin typeface="+mn-lt"/>
              </a:rPr>
              <a:t>, </a:t>
            </a:r>
            <a:r>
              <a:rPr lang="hu-HU" altLang="hu-HU" sz="2000" dirty="0" err="1">
                <a:latin typeface="+mn-lt"/>
              </a:rPr>
              <a:t>bilateral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joint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committees</a:t>
            </a:r>
            <a:r>
              <a:rPr lang="hu-HU" altLang="hu-HU" sz="2000" dirty="0">
                <a:latin typeface="+mn-lt"/>
              </a:rPr>
              <a:t>, </a:t>
            </a:r>
            <a:r>
              <a:rPr lang="hu-HU" altLang="hu-HU" b="1" dirty="0">
                <a:latin typeface="+mj-lt"/>
              </a:rPr>
              <a:t>V4 platform</a:t>
            </a:r>
          </a:p>
        </p:txBody>
      </p:sp>
    </p:spTree>
    <p:extLst>
      <p:ext uri="{BB962C8B-B14F-4D97-AF65-F5344CB8AC3E}">
        <p14:creationId xmlns:p14="http://schemas.microsoft.com/office/powerpoint/2010/main" val="16605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60484" y="938232"/>
            <a:ext cx="8423029" cy="2605068"/>
          </a:xfrm>
        </p:spPr>
        <p:txBody>
          <a:bodyPr>
            <a:normAutofit lnSpcReduction="10000"/>
          </a:bodyPr>
          <a:lstStyle/>
          <a:p>
            <a:r>
              <a:rPr lang="hu-HU" altLang="hu-HU" sz="2400" dirty="0" err="1" smtClean="0"/>
              <a:t>Kick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off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conference</a:t>
            </a:r>
            <a:endParaRPr lang="hu-HU" altLang="hu-HU" sz="2400" dirty="0"/>
          </a:p>
          <a:p>
            <a:r>
              <a:rPr lang="hu-HU" altLang="hu-HU" sz="2400" dirty="0" err="1" smtClean="0"/>
              <a:t>Study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tour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to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Copenhagen</a:t>
            </a:r>
            <a:endParaRPr lang="hu-HU" altLang="hu-HU" sz="2400" dirty="0"/>
          </a:p>
          <a:p>
            <a:r>
              <a:rPr lang="hu-HU" altLang="hu-HU" sz="2400" b="1" dirty="0" err="1" smtClean="0">
                <a:latin typeface="+mj-lt"/>
              </a:rPr>
              <a:t>Study</a:t>
            </a:r>
            <a:r>
              <a:rPr lang="hu-HU" altLang="hu-HU" sz="2400" b="1" dirty="0" smtClean="0">
                <a:latin typeface="+mj-lt"/>
              </a:rPr>
              <a:t> </a:t>
            </a:r>
            <a:r>
              <a:rPr lang="hu-HU" altLang="hu-HU" sz="2400" b="1" dirty="0" err="1" smtClean="0">
                <a:latin typeface="+mj-lt"/>
              </a:rPr>
              <a:t>on</a:t>
            </a:r>
            <a:r>
              <a:rPr lang="hu-HU" altLang="hu-HU" sz="2400" b="1" dirty="0" smtClean="0">
                <a:latin typeface="+mj-lt"/>
              </a:rPr>
              <a:t> </a:t>
            </a:r>
            <a:r>
              <a:rPr lang="hu-HU" altLang="hu-HU" sz="2400" b="1" dirty="0" err="1" smtClean="0">
                <a:latin typeface="+mj-lt"/>
              </a:rPr>
              <a:t>the</a:t>
            </a:r>
            <a:r>
              <a:rPr lang="hu-HU" altLang="hu-HU" sz="2400" b="1" dirty="0" smtClean="0">
                <a:latin typeface="+mj-lt"/>
              </a:rPr>
              <a:t> </a:t>
            </a:r>
            <a:r>
              <a:rPr lang="hu-HU" altLang="hu-HU" sz="2400" b="1" dirty="0" err="1" smtClean="0">
                <a:latin typeface="+mj-lt"/>
              </a:rPr>
              <a:t>Nordic</a:t>
            </a:r>
            <a:r>
              <a:rPr lang="hu-HU" altLang="hu-HU" sz="2400" b="1" dirty="0" smtClean="0">
                <a:latin typeface="+mj-lt"/>
              </a:rPr>
              <a:t> </a:t>
            </a:r>
            <a:r>
              <a:rPr lang="hu-HU" altLang="hu-HU" sz="2400" b="1" dirty="0" err="1" smtClean="0">
                <a:latin typeface="+mj-lt"/>
              </a:rPr>
              <a:t>Model</a:t>
            </a:r>
            <a:endParaRPr lang="hu-HU" altLang="hu-HU" sz="2400" b="1" dirty="0" smtClean="0">
              <a:latin typeface="+mj-lt"/>
            </a:endParaRPr>
          </a:p>
          <a:p>
            <a:r>
              <a:rPr lang="hu-HU" altLang="hu-HU" sz="2400" b="1" dirty="0" err="1" smtClean="0">
                <a:latin typeface="+mj-lt"/>
              </a:rPr>
              <a:t>Study</a:t>
            </a:r>
            <a:r>
              <a:rPr lang="hu-HU" altLang="hu-HU" sz="2400" b="1" dirty="0" smtClean="0">
                <a:latin typeface="+mj-lt"/>
              </a:rPr>
              <a:t> </a:t>
            </a:r>
            <a:r>
              <a:rPr lang="hu-HU" altLang="hu-HU" sz="2400" b="1" dirty="0" err="1" smtClean="0">
                <a:latin typeface="+mj-lt"/>
              </a:rPr>
              <a:t>on</a:t>
            </a:r>
            <a:r>
              <a:rPr lang="hu-HU" altLang="hu-HU" sz="2400" b="1" dirty="0" smtClean="0">
                <a:latin typeface="+mj-lt"/>
              </a:rPr>
              <a:t> </a:t>
            </a:r>
            <a:r>
              <a:rPr lang="hu-HU" altLang="hu-HU" sz="2400" b="1" dirty="0" err="1" smtClean="0">
                <a:latin typeface="+mj-lt"/>
              </a:rPr>
              <a:t>the</a:t>
            </a:r>
            <a:r>
              <a:rPr lang="hu-HU" altLang="hu-HU" sz="2400" b="1" dirty="0" smtClean="0">
                <a:latin typeface="+mj-lt"/>
              </a:rPr>
              <a:t> </a:t>
            </a:r>
            <a:r>
              <a:rPr lang="hu-HU" altLang="hu-HU" sz="2400" b="1" dirty="0" err="1" smtClean="0">
                <a:latin typeface="+mj-lt"/>
              </a:rPr>
              <a:t>adaptation</a:t>
            </a:r>
            <a:r>
              <a:rPr lang="hu-HU" altLang="hu-HU" sz="2400" b="1" dirty="0" smtClean="0">
                <a:latin typeface="+mj-lt"/>
              </a:rPr>
              <a:t> of </a:t>
            </a:r>
            <a:r>
              <a:rPr lang="hu-HU" altLang="hu-HU" sz="2400" b="1" dirty="0" err="1" smtClean="0">
                <a:latin typeface="+mj-lt"/>
              </a:rPr>
              <a:t>the</a:t>
            </a:r>
            <a:r>
              <a:rPr lang="hu-HU" altLang="hu-HU" sz="2400" b="1" dirty="0" smtClean="0">
                <a:latin typeface="+mj-lt"/>
              </a:rPr>
              <a:t> </a:t>
            </a:r>
            <a:r>
              <a:rPr lang="hu-HU" altLang="hu-HU" sz="2400" b="1" dirty="0" err="1" smtClean="0">
                <a:latin typeface="+mj-lt"/>
              </a:rPr>
              <a:t>Nordic</a:t>
            </a:r>
            <a:r>
              <a:rPr lang="hu-HU" altLang="hu-HU" sz="2400" b="1" dirty="0" smtClean="0">
                <a:latin typeface="+mj-lt"/>
              </a:rPr>
              <a:t> </a:t>
            </a:r>
            <a:r>
              <a:rPr lang="hu-HU" altLang="hu-HU" sz="2400" b="1" dirty="0" err="1" smtClean="0">
                <a:latin typeface="+mj-lt"/>
              </a:rPr>
              <a:t>Model</a:t>
            </a:r>
            <a:endParaRPr lang="hu-HU" altLang="hu-HU" sz="2400" b="1" dirty="0" smtClean="0">
              <a:latin typeface="+mj-lt"/>
            </a:endParaRPr>
          </a:p>
          <a:p>
            <a:r>
              <a:rPr lang="hu-HU" altLang="hu-HU" sz="2400" b="1" dirty="0" err="1" smtClean="0">
                <a:latin typeface="+mj-lt"/>
              </a:rPr>
              <a:t>Handbook</a:t>
            </a:r>
            <a:r>
              <a:rPr lang="hu-HU" altLang="hu-HU" sz="2400" b="1" dirty="0" smtClean="0">
                <a:latin typeface="+mj-lt"/>
              </a:rPr>
              <a:t> of V4 </a:t>
            </a:r>
            <a:r>
              <a:rPr lang="hu-HU" altLang="hu-HU" sz="2400" b="1" dirty="0" err="1" smtClean="0">
                <a:latin typeface="+mj-lt"/>
              </a:rPr>
              <a:t>Mobility</a:t>
            </a:r>
            <a:r>
              <a:rPr lang="hu-HU" altLang="hu-HU" sz="2400" b="1" dirty="0" smtClean="0">
                <a:latin typeface="+mj-lt"/>
              </a:rPr>
              <a:t> </a:t>
            </a:r>
            <a:r>
              <a:rPr lang="hu-HU" altLang="hu-HU" sz="2400" b="1" dirty="0" err="1" smtClean="0">
                <a:latin typeface="+mj-lt"/>
              </a:rPr>
              <a:t>Council</a:t>
            </a:r>
            <a:endParaRPr lang="hu-HU" altLang="hu-HU" sz="2400" b="1" dirty="0" smtClean="0">
              <a:latin typeface="+mj-lt"/>
            </a:endParaRPr>
          </a:p>
          <a:p>
            <a:r>
              <a:rPr lang="hu-HU" altLang="hu-HU" sz="2400" dirty="0" err="1" smtClean="0">
                <a:latin typeface="+mj-lt"/>
              </a:rPr>
              <a:t>Closing</a:t>
            </a:r>
            <a:r>
              <a:rPr lang="hu-HU" altLang="hu-HU" sz="2400" dirty="0" smtClean="0">
                <a:latin typeface="+mj-lt"/>
              </a:rPr>
              <a:t> </a:t>
            </a:r>
            <a:r>
              <a:rPr lang="hu-HU" altLang="hu-HU" sz="2400" dirty="0" err="1" smtClean="0">
                <a:latin typeface="+mj-lt"/>
              </a:rPr>
              <a:t>conference</a:t>
            </a:r>
            <a:endParaRPr lang="hu-HU" altLang="hu-HU" sz="2400" dirty="0">
              <a:latin typeface="+mj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60485" y="351692"/>
            <a:ext cx="8423029" cy="37730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accent1"/>
                </a:solidFill>
                <a:latin typeface="Tw Cen MT" panose="020B0602020104020603" pitchFamily="34" charset="-18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2885" y="370742"/>
            <a:ext cx="8423029" cy="37730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accent1"/>
                </a:solidFill>
                <a:latin typeface="Tw Cen MT" panose="020B0602020104020603" pitchFamily="34" charset="-18"/>
                <a:ea typeface="+mj-ea"/>
                <a:cs typeface="+mj-cs"/>
              </a:defRPr>
            </a:lvl1pPr>
          </a:lstStyle>
          <a:p>
            <a:r>
              <a:rPr lang="hu-HU" b="1" dirty="0" smtClean="0"/>
              <a:t>ACTIVITIES OF THE V4 PROJECT</a:t>
            </a:r>
            <a:endParaRPr lang="en-US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3243262"/>
            <a:ext cx="4819650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4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0485" y="351692"/>
            <a:ext cx="8423029" cy="37730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accent1"/>
                </a:solidFill>
                <a:latin typeface="Tw Cen MT" panose="020B0602020104020603" pitchFamily="34" charset="-18"/>
                <a:ea typeface="+mj-ea"/>
                <a:cs typeface="+mj-cs"/>
              </a:defRPr>
            </a:lvl1pPr>
          </a:lstStyle>
          <a:p>
            <a:r>
              <a:rPr lang="hu-HU" b="1" dirty="0" smtClean="0"/>
              <a:t>EU LEVEL DEVELOPMENTS</a:t>
            </a:r>
            <a:endParaRPr lang="en-US" b="1" dirty="0"/>
          </a:p>
        </p:txBody>
      </p:sp>
      <p:sp>
        <p:nvSpPr>
          <p:cNvPr id="6" name="Tartalom helye 4"/>
          <p:cNvSpPr>
            <a:spLocks noGrp="1"/>
          </p:cNvSpPr>
          <p:nvPr>
            <p:ph idx="1"/>
          </p:nvPr>
        </p:nvSpPr>
        <p:spPr>
          <a:xfrm>
            <a:off x="625474" y="1021601"/>
            <a:ext cx="7893050" cy="2323713"/>
          </a:xfrm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hu-HU" altLang="hu-HU" sz="2400" dirty="0" smtClean="0"/>
              <a:t>New </a:t>
            </a:r>
            <a:r>
              <a:rPr lang="hu-HU" altLang="hu-HU" sz="2400" dirty="0" err="1" smtClean="0"/>
              <a:t>draft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Regulation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on</a:t>
            </a:r>
            <a:r>
              <a:rPr lang="hu-HU" altLang="hu-HU" sz="2400" dirty="0" smtClean="0"/>
              <a:t> </a:t>
            </a:r>
            <a:r>
              <a:rPr lang="hu-HU" altLang="hu-HU" sz="2400" b="1" dirty="0" smtClean="0"/>
              <a:t>European </a:t>
            </a:r>
            <a:r>
              <a:rPr lang="hu-HU" altLang="hu-HU" sz="2400" b="1" dirty="0" err="1" smtClean="0"/>
              <a:t>Cross-Border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 smtClean="0"/>
              <a:t>Commitment</a:t>
            </a:r>
            <a:r>
              <a:rPr lang="hu-HU" altLang="hu-HU" sz="2400" b="1" dirty="0" smtClean="0"/>
              <a:t> and European </a:t>
            </a:r>
            <a:r>
              <a:rPr lang="hu-HU" altLang="hu-HU" sz="2400" b="1" dirty="0" err="1" smtClean="0"/>
              <a:t>Cross-border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 smtClean="0"/>
              <a:t>Statement</a:t>
            </a:r>
            <a:endParaRPr lang="en-US" altLang="hu-HU" sz="2400" b="1" dirty="0"/>
          </a:p>
          <a:p>
            <a:pPr>
              <a:lnSpc>
                <a:spcPct val="100000"/>
              </a:lnSpc>
            </a:pPr>
            <a:r>
              <a:rPr lang="hu-HU" altLang="hu-HU" sz="2400" dirty="0" smtClean="0"/>
              <a:t>The </a:t>
            </a:r>
            <a:r>
              <a:rPr lang="hu-HU" altLang="hu-HU" sz="2400" dirty="0" err="1" smtClean="0"/>
              <a:t>work</a:t>
            </a:r>
            <a:r>
              <a:rPr lang="hu-HU" altLang="hu-HU" sz="2400" dirty="0" smtClean="0"/>
              <a:t> of </a:t>
            </a:r>
            <a:r>
              <a:rPr lang="hu-HU" altLang="hu-HU" sz="2400" dirty="0" err="1" smtClean="0"/>
              <a:t>the</a:t>
            </a:r>
            <a:r>
              <a:rPr lang="hu-HU" altLang="hu-HU" sz="2400" dirty="0" smtClean="0"/>
              <a:t> ECBC </a:t>
            </a:r>
            <a:r>
              <a:rPr lang="hu-HU" altLang="hu-HU" sz="2400" b="1" dirty="0" err="1" smtClean="0"/>
              <a:t>Working</a:t>
            </a:r>
            <a:r>
              <a:rPr lang="hu-HU" altLang="hu-HU" sz="2400" b="1" dirty="0" smtClean="0"/>
              <a:t> Group </a:t>
            </a:r>
            <a:r>
              <a:rPr lang="hu-HU" altLang="hu-HU" sz="2400" dirty="0" smtClean="0"/>
              <a:t>is </a:t>
            </a:r>
            <a:r>
              <a:rPr lang="hu-HU" altLang="hu-HU" sz="2400" dirty="0" err="1" smtClean="0"/>
              <a:t>continuing</a:t>
            </a:r>
            <a:endParaRPr lang="en-US" altLang="hu-HU" sz="2400" dirty="0"/>
          </a:p>
          <a:p>
            <a:pPr>
              <a:lnSpc>
                <a:spcPct val="100000"/>
              </a:lnSpc>
            </a:pPr>
            <a:r>
              <a:rPr lang="hu-HU" altLang="hu-HU" sz="2400" dirty="0" smtClean="0"/>
              <a:t>The </a:t>
            </a:r>
            <a:r>
              <a:rPr lang="hu-HU" altLang="hu-HU" sz="2400" b="1" dirty="0" err="1" smtClean="0"/>
              <a:t>Border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 smtClean="0"/>
              <a:t>Focal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 smtClean="0"/>
              <a:t>Point</a:t>
            </a:r>
            <a:r>
              <a:rPr lang="hu-HU" altLang="hu-HU" sz="2400" b="1" dirty="0" smtClean="0"/>
              <a:t> </a:t>
            </a:r>
            <a:r>
              <a:rPr lang="hu-HU" altLang="hu-HU" sz="2400" dirty="0" smtClean="0"/>
              <a:t>has </a:t>
            </a:r>
            <a:r>
              <a:rPr lang="hu-HU" altLang="hu-HU" sz="2400" dirty="0" err="1" smtClean="0"/>
              <a:t>started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its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operation</a:t>
            </a:r>
            <a:endParaRPr lang="hu-HU" altLang="hu-HU" sz="2400" dirty="0" smtClean="0"/>
          </a:p>
          <a:p>
            <a:pPr>
              <a:lnSpc>
                <a:spcPct val="100000"/>
              </a:lnSpc>
            </a:pPr>
            <a:r>
              <a:rPr lang="hu-HU" altLang="hu-HU" sz="2400" dirty="0"/>
              <a:t>The </a:t>
            </a:r>
            <a:r>
              <a:rPr lang="hu-HU" altLang="hu-HU" sz="2400" b="1" dirty="0" err="1"/>
              <a:t>Boosting</a:t>
            </a:r>
            <a:r>
              <a:rPr lang="hu-HU" altLang="hu-HU" sz="2400" b="1" dirty="0"/>
              <a:t> Platform </a:t>
            </a:r>
            <a:r>
              <a:rPr lang="hu-HU" altLang="hu-HU" sz="2400" dirty="0"/>
              <a:t>has </a:t>
            </a:r>
            <a:r>
              <a:rPr lang="hu-HU" altLang="hu-HU" sz="2400" dirty="0" err="1"/>
              <a:t>started</a:t>
            </a:r>
            <a:r>
              <a:rPr lang="hu-HU" altLang="hu-HU" sz="2400" dirty="0"/>
              <a:t> </a:t>
            </a:r>
            <a:r>
              <a:rPr lang="hu-HU" altLang="hu-HU" sz="2400" dirty="0" err="1"/>
              <a:t>its</a:t>
            </a:r>
            <a:r>
              <a:rPr lang="hu-HU" altLang="hu-HU" sz="2400" dirty="0"/>
              <a:t> </a:t>
            </a:r>
            <a:r>
              <a:rPr lang="hu-HU" altLang="hu-HU" sz="2400" dirty="0" err="1" smtClean="0"/>
              <a:t>operation</a:t>
            </a:r>
            <a:endParaRPr lang="hu-HU" altLang="hu-H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3574256"/>
            <a:ext cx="5181601" cy="303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01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zövegdoboz 19"/>
          <p:cNvSpPr txBox="1"/>
          <p:nvPr/>
        </p:nvSpPr>
        <p:spPr>
          <a:xfrm>
            <a:off x="0" y="1457450"/>
            <a:ext cx="91440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THANK YOU FOR YOUR KIND ATTENTION!</a:t>
            </a:r>
            <a:endParaRPr lang="hu-HU" sz="4000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0" y="3112192"/>
            <a:ext cx="9144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Gyula </a:t>
            </a:r>
            <a:r>
              <a:rPr lang="hu-HU" sz="2400" dirty="0" err="1">
                <a:solidFill>
                  <a:schemeClr val="bg1"/>
                </a:solidFill>
                <a:latin typeface="Tw Cen MT" panose="020B0602020104020603" pitchFamily="34" charset="-18"/>
              </a:rPr>
              <a:t>O</a:t>
            </a:r>
            <a:r>
              <a:rPr lang="hu-HU" sz="2400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cskay</a:t>
            </a:r>
            <a:endParaRPr lang="hu-HU" sz="2400" dirty="0" smtClean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0" y="3574805"/>
            <a:ext cx="9144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2000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gyula.ocskay</a:t>
            </a:r>
            <a:r>
              <a:rPr lang="hu-HU" sz="2000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@</a:t>
            </a:r>
            <a:r>
              <a:rPr lang="hu-HU" sz="2000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cesci-net.eu</a:t>
            </a:r>
            <a:endParaRPr lang="hu-HU" sz="2000" dirty="0" smtClean="0">
              <a:solidFill>
                <a:schemeClr val="bg1"/>
              </a:solidFill>
              <a:latin typeface="Tw Cen MT" panose="020B0602020104020603" pitchFamily="34" charset="-18"/>
            </a:endParaRP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http://legalaccess.cesci-net.eu </a:t>
            </a:r>
          </a:p>
        </p:txBody>
      </p:sp>
      <p:grpSp>
        <p:nvGrpSpPr>
          <p:cNvPr id="2" name="Csoportba foglalás 1"/>
          <p:cNvGrpSpPr/>
          <p:nvPr/>
        </p:nvGrpSpPr>
        <p:grpSpPr>
          <a:xfrm>
            <a:off x="542161" y="4885691"/>
            <a:ext cx="8059679" cy="978598"/>
            <a:chOff x="142074" y="4889181"/>
            <a:chExt cx="8059679" cy="978598"/>
          </a:xfrm>
        </p:grpSpPr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142074" y="4913672"/>
              <a:ext cx="5453062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u-HU" altLang="hu-HU" sz="1400" i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The project is </a:t>
              </a:r>
              <a:r>
                <a:rPr lang="hu-HU" altLang="hu-HU" sz="1400" i="1" dirty="0" err="1">
                  <a:solidFill>
                    <a:schemeClr val="bg1"/>
                  </a:solidFill>
                  <a:latin typeface="Segoe UI Light" panose="020B0502040204020203" pitchFamily="34" charset="0"/>
                </a:rPr>
                <a:t>co-financed</a:t>
              </a:r>
              <a:r>
                <a:rPr lang="hu-HU" altLang="hu-HU" sz="1400" i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 </a:t>
              </a:r>
              <a:r>
                <a:rPr lang="hu-HU" altLang="hu-HU" sz="1400" i="1" dirty="0" err="1">
                  <a:solidFill>
                    <a:schemeClr val="bg1"/>
                  </a:solidFill>
                  <a:latin typeface="Segoe UI Light" panose="020B0502040204020203" pitchFamily="34" charset="0"/>
                </a:rPr>
                <a:t>by</a:t>
              </a:r>
              <a:r>
                <a:rPr lang="hu-HU" altLang="hu-HU" sz="1400" i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 </a:t>
              </a:r>
              <a:r>
                <a:rPr lang="hu-HU" altLang="hu-HU" sz="1400" i="1" dirty="0" err="1">
                  <a:solidFill>
                    <a:schemeClr val="bg1"/>
                  </a:solidFill>
                  <a:latin typeface="Segoe UI Light" panose="020B0502040204020203" pitchFamily="34" charset="0"/>
                </a:rPr>
                <a:t>the</a:t>
              </a:r>
              <a:r>
                <a:rPr lang="hu-HU" altLang="hu-HU" sz="1400" i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 </a:t>
              </a:r>
              <a:r>
                <a:rPr lang="hu-HU" altLang="hu-HU" sz="1400" i="1" dirty="0" err="1">
                  <a:solidFill>
                    <a:schemeClr val="bg1"/>
                  </a:solidFill>
                  <a:latin typeface="Segoe UI Light" panose="020B0502040204020203" pitchFamily="34" charset="0"/>
                </a:rPr>
                <a:t>Governments</a:t>
              </a:r>
              <a:r>
                <a:rPr lang="hu-HU" altLang="hu-HU" sz="1400" i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 of </a:t>
              </a:r>
              <a:r>
                <a:rPr lang="hu-HU" altLang="hu-HU" sz="1400" i="1" dirty="0" err="1">
                  <a:solidFill>
                    <a:schemeClr val="bg1"/>
                  </a:solidFill>
                  <a:latin typeface="Segoe UI Light" panose="020B0502040204020203" pitchFamily="34" charset="0"/>
                </a:rPr>
                <a:t>Czechia</a:t>
              </a:r>
              <a:r>
                <a:rPr lang="hu-HU" altLang="hu-HU" sz="1400" i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,</a:t>
              </a:r>
              <a:r>
                <a:rPr lang="hu-HU" altLang="hu-HU" sz="14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/>
              </a:r>
              <a:br>
                <a:rPr lang="hu-HU" altLang="hu-HU" sz="1400" dirty="0">
                  <a:solidFill>
                    <a:schemeClr val="bg1"/>
                  </a:solidFill>
                  <a:latin typeface="Segoe UI Light" panose="020B0502040204020203" pitchFamily="34" charset="0"/>
                </a:rPr>
              </a:br>
              <a:r>
                <a:rPr lang="hu-HU" altLang="hu-HU" sz="1400" i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Hungary, </a:t>
              </a:r>
              <a:r>
                <a:rPr lang="hu-HU" altLang="hu-HU" sz="1400" i="1" dirty="0" err="1">
                  <a:solidFill>
                    <a:schemeClr val="bg1"/>
                  </a:solidFill>
                  <a:latin typeface="Segoe UI Light" panose="020B0502040204020203" pitchFamily="34" charset="0"/>
                </a:rPr>
                <a:t>Poland</a:t>
              </a:r>
              <a:r>
                <a:rPr lang="hu-HU" altLang="hu-HU" sz="1400" i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 and </a:t>
              </a:r>
              <a:r>
                <a:rPr lang="hu-HU" altLang="hu-HU" sz="1400" i="1" dirty="0" err="1">
                  <a:solidFill>
                    <a:schemeClr val="bg1"/>
                  </a:solidFill>
                  <a:latin typeface="Segoe UI Light" panose="020B0502040204020203" pitchFamily="34" charset="0"/>
                </a:rPr>
                <a:t>Slovakia</a:t>
              </a:r>
              <a:r>
                <a:rPr lang="hu-HU" altLang="hu-HU" sz="1400" i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 </a:t>
              </a:r>
              <a:r>
                <a:rPr lang="hu-HU" altLang="hu-HU" sz="1400" i="1" dirty="0" err="1">
                  <a:solidFill>
                    <a:schemeClr val="bg1"/>
                  </a:solidFill>
                  <a:latin typeface="Segoe UI Light" panose="020B0502040204020203" pitchFamily="34" charset="0"/>
                </a:rPr>
                <a:t>through</a:t>
              </a:r>
              <a:r>
                <a:rPr lang="hu-HU" altLang="hu-HU" sz="1400" i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 </a:t>
              </a:r>
              <a:r>
                <a:rPr lang="hu-HU" altLang="hu-HU" sz="1400" i="1" dirty="0" err="1">
                  <a:solidFill>
                    <a:schemeClr val="bg1"/>
                  </a:solidFill>
                  <a:latin typeface="Segoe UI Light" panose="020B0502040204020203" pitchFamily="34" charset="0"/>
                </a:rPr>
                <a:t>Visegrad</a:t>
              </a:r>
              <a:r>
                <a:rPr lang="hu-HU" altLang="hu-HU" sz="1400" i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 </a:t>
              </a:r>
              <a:r>
                <a:rPr lang="hu-HU" altLang="hu-HU" sz="1400" i="1" dirty="0" err="1">
                  <a:solidFill>
                    <a:schemeClr val="bg1"/>
                  </a:solidFill>
                  <a:latin typeface="Segoe UI Light" panose="020B0502040204020203" pitchFamily="34" charset="0"/>
                </a:rPr>
                <a:t>Grants</a:t>
              </a:r>
              <a:r>
                <a:rPr lang="hu-HU" altLang="hu-HU" sz="1400" i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 </a:t>
              </a:r>
              <a:r>
                <a:rPr lang="hu-HU" altLang="hu-HU" sz="1400" i="1" dirty="0" err="1">
                  <a:solidFill>
                    <a:schemeClr val="bg1"/>
                  </a:solidFill>
                  <a:latin typeface="Segoe UI Light" panose="020B0502040204020203" pitchFamily="34" charset="0"/>
                </a:rPr>
                <a:t>from</a:t>
              </a:r>
              <a:r>
                <a:rPr lang="hu-HU" altLang="hu-HU" sz="14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/>
              </a:r>
              <a:br>
                <a:rPr lang="hu-HU" altLang="hu-HU" sz="1400" dirty="0">
                  <a:solidFill>
                    <a:schemeClr val="bg1"/>
                  </a:solidFill>
                  <a:latin typeface="Segoe UI Light" panose="020B0502040204020203" pitchFamily="34" charset="0"/>
                </a:rPr>
              </a:br>
              <a:r>
                <a:rPr lang="hu-HU" altLang="hu-HU" sz="1400" b="1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International </a:t>
              </a:r>
              <a:r>
                <a:rPr lang="hu-HU" altLang="hu-HU" sz="1400" b="1" i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Visegrad</a:t>
              </a:r>
              <a:r>
                <a:rPr lang="hu-HU" altLang="hu-HU" sz="1400" b="1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hu-HU" altLang="hu-HU" sz="1400" b="1" i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Fund</a:t>
              </a:r>
              <a:r>
                <a:rPr lang="hu-HU" altLang="hu-HU" sz="1400" i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. The </a:t>
              </a:r>
              <a:r>
                <a:rPr lang="hu-HU" altLang="hu-HU" sz="1400" i="1" dirty="0" err="1">
                  <a:solidFill>
                    <a:schemeClr val="bg1"/>
                  </a:solidFill>
                  <a:latin typeface="Segoe UI Light" panose="020B0502040204020203" pitchFamily="34" charset="0"/>
                </a:rPr>
                <a:t>mission</a:t>
              </a:r>
              <a:r>
                <a:rPr lang="hu-HU" altLang="hu-HU" sz="1400" i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 of </a:t>
              </a:r>
              <a:r>
                <a:rPr lang="hu-HU" altLang="hu-HU" sz="1400" i="1" dirty="0" err="1">
                  <a:solidFill>
                    <a:schemeClr val="bg1"/>
                  </a:solidFill>
                  <a:latin typeface="Segoe UI Light" panose="020B0502040204020203" pitchFamily="34" charset="0"/>
                </a:rPr>
                <a:t>the</a:t>
              </a:r>
              <a:r>
                <a:rPr lang="hu-HU" altLang="hu-HU" sz="1400" i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 </a:t>
              </a:r>
              <a:r>
                <a:rPr lang="hu-HU" altLang="hu-HU" sz="1400" i="1" dirty="0" err="1">
                  <a:solidFill>
                    <a:schemeClr val="bg1"/>
                  </a:solidFill>
                  <a:latin typeface="Segoe UI Light" panose="020B0502040204020203" pitchFamily="34" charset="0"/>
                </a:rPr>
                <a:t>fund</a:t>
              </a:r>
              <a:r>
                <a:rPr lang="hu-HU" altLang="hu-HU" sz="1400" i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 is </a:t>
              </a:r>
              <a:r>
                <a:rPr lang="hu-HU" altLang="hu-HU" sz="1400" i="1" dirty="0" err="1">
                  <a:solidFill>
                    <a:schemeClr val="bg1"/>
                  </a:solidFill>
                  <a:latin typeface="Segoe UI Light" panose="020B0502040204020203" pitchFamily="34" charset="0"/>
                </a:rPr>
                <a:t>to</a:t>
              </a:r>
              <a:r>
                <a:rPr lang="hu-HU" altLang="hu-HU" sz="1400" i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 </a:t>
              </a:r>
              <a:r>
                <a:rPr lang="hu-HU" altLang="hu-HU" sz="1400" i="1" dirty="0" err="1">
                  <a:solidFill>
                    <a:schemeClr val="bg1"/>
                  </a:solidFill>
                  <a:latin typeface="Segoe UI Light" panose="020B0502040204020203" pitchFamily="34" charset="0"/>
                </a:rPr>
                <a:t>advance</a:t>
              </a:r>
              <a:r>
                <a:rPr lang="hu-HU" altLang="hu-HU" sz="14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/>
              </a:r>
              <a:br>
                <a:rPr lang="hu-HU" altLang="hu-HU" sz="1400" dirty="0">
                  <a:solidFill>
                    <a:schemeClr val="bg1"/>
                  </a:solidFill>
                  <a:latin typeface="Segoe UI Light" panose="020B0502040204020203" pitchFamily="34" charset="0"/>
                </a:rPr>
              </a:br>
              <a:r>
                <a:rPr lang="hu-HU" altLang="hu-HU" sz="1400" i="1" dirty="0" err="1">
                  <a:solidFill>
                    <a:schemeClr val="bg1"/>
                  </a:solidFill>
                  <a:latin typeface="Segoe UI Light" panose="020B0502040204020203" pitchFamily="34" charset="0"/>
                </a:rPr>
                <a:t>ideas</a:t>
              </a:r>
              <a:r>
                <a:rPr lang="hu-HU" altLang="hu-HU" sz="1400" i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 </a:t>
              </a:r>
              <a:r>
                <a:rPr lang="hu-HU" altLang="hu-HU" sz="1400" i="1" dirty="0" err="1">
                  <a:solidFill>
                    <a:schemeClr val="bg1"/>
                  </a:solidFill>
                  <a:latin typeface="Segoe UI Light" panose="020B0502040204020203" pitchFamily="34" charset="0"/>
                </a:rPr>
                <a:t>for</a:t>
              </a:r>
              <a:r>
                <a:rPr lang="hu-HU" altLang="hu-HU" sz="1400" i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 </a:t>
              </a:r>
              <a:r>
                <a:rPr lang="hu-HU" altLang="hu-HU" sz="1400" i="1" dirty="0" err="1">
                  <a:solidFill>
                    <a:schemeClr val="bg1"/>
                  </a:solidFill>
                  <a:latin typeface="Segoe UI Light" panose="020B0502040204020203" pitchFamily="34" charset="0"/>
                </a:rPr>
                <a:t>sustainable</a:t>
              </a:r>
              <a:r>
                <a:rPr lang="hu-HU" altLang="hu-HU" sz="1400" i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 </a:t>
              </a:r>
              <a:r>
                <a:rPr lang="hu-HU" altLang="hu-HU" sz="1400" i="1" dirty="0" err="1">
                  <a:solidFill>
                    <a:schemeClr val="bg1"/>
                  </a:solidFill>
                  <a:latin typeface="Segoe UI Light" panose="020B0502040204020203" pitchFamily="34" charset="0"/>
                </a:rPr>
                <a:t>regional</a:t>
              </a:r>
              <a:r>
                <a:rPr lang="hu-HU" altLang="hu-HU" sz="1400" i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 </a:t>
              </a:r>
              <a:r>
                <a:rPr lang="hu-HU" altLang="hu-HU" sz="1400" i="1" dirty="0" err="1">
                  <a:solidFill>
                    <a:schemeClr val="bg1"/>
                  </a:solidFill>
                  <a:latin typeface="Segoe UI Light" panose="020B0502040204020203" pitchFamily="34" charset="0"/>
                </a:rPr>
                <a:t>cooperation</a:t>
              </a:r>
              <a:r>
                <a:rPr lang="hu-HU" altLang="hu-HU" sz="1400" i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 </a:t>
              </a:r>
              <a:r>
                <a:rPr lang="hu-HU" altLang="hu-HU" sz="1400" i="1" dirty="0" err="1">
                  <a:solidFill>
                    <a:schemeClr val="bg1"/>
                  </a:solidFill>
                  <a:latin typeface="Segoe UI Light" panose="020B0502040204020203" pitchFamily="34" charset="0"/>
                </a:rPr>
                <a:t>in</a:t>
              </a:r>
              <a:r>
                <a:rPr lang="hu-HU" altLang="hu-HU" sz="1400" i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 </a:t>
              </a:r>
              <a:r>
                <a:rPr lang="hu-HU" altLang="hu-HU" sz="1400" i="1" dirty="0" err="1">
                  <a:solidFill>
                    <a:schemeClr val="bg1"/>
                  </a:solidFill>
                  <a:latin typeface="Segoe UI Light" panose="020B0502040204020203" pitchFamily="34" charset="0"/>
                </a:rPr>
                <a:t>Central</a:t>
              </a:r>
              <a:r>
                <a:rPr lang="hu-HU" altLang="hu-HU" sz="1400" i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 Europe.</a:t>
              </a:r>
            </a:p>
          </p:txBody>
        </p:sp>
        <p:pic>
          <p:nvPicPr>
            <p:cNvPr id="24" name="Kép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782" y="4889181"/>
              <a:ext cx="2186971" cy="978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19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SCI">
  <a:themeElements>
    <a:clrScheme name="CESCI">
      <a:dk1>
        <a:srgbClr val="000000"/>
      </a:dk1>
      <a:lt1>
        <a:srgbClr val="FFFFFF"/>
      </a:lt1>
      <a:dk2>
        <a:srgbClr val="4B4B4B"/>
      </a:dk2>
      <a:lt2>
        <a:srgbClr val="C5C6C6"/>
      </a:lt2>
      <a:accent1>
        <a:srgbClr val="2D4788"/>
      </a:accent1>
      <a:accent2>
        <a:srgbClr val="2484C5"/>
      </a:accent2>
      <a:accent3>
        <a:srgbClr val="53C3EF"/>
      </a:accent3>
      <a:accent4>
        <a:srgbClr val="C5C6C6"/>
      </a:accent4>
      <a:accent5>
        <a:srgbClr val="4B4B4B"/>
      </a:accent5>
      <a:accent6>
        <a:srgbClr val="000000"/>
      </a:accent6>
      <a:hlink>
        <a:srgbClr val="53C3EF"/>
      </a:hlink>
      <a:folHlink>
        <a:srgbClr val="2D4788"/>
      </a:folHlink>
    </a:clrScheme>
    <a:fontScheme name="CESCI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SCI" id="{E9021E3E-9A3D-4F20-A01B-2A4A22C686C9}" vid="{7666CC99-FDC4-4BEE-ADA6-F1AE86222C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CESCI</Template>
  <TotalTime>137</TotalTime>
  <Words>182</Words>
  <Application>Microsoft Office PowerPoint</Application>
  <PresentationFormat>Diavetítés a képernyőre (4:3 oldalarány)</PresentationFormat>
  <Paragraphs>32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CESCI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Éva Gangl</dc:creator>
  <cp:lastModifiedBy>GYULA</cp:lastModifiedBy>
  <cp:revision>19</cp:revision>
  <dcterms:created xsi:type="dcterms:W3CDTF">2018-04-16T13:10:53Z</dcterms:created>
  <dcterms:modified xsi:type="dcterms:W3CDTF">2018-06-20T21:16:44Z</dcterms:modified>
</cp:coreProperties>
</file>