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0"/>
  </p:notesMasterIdLst>
  <p:sldIdLst>
    <p:sldId id="256" r:id="rId2"/>
    <p:sldId id="271" r:id="rId3"/>
    <p:sldId id="263" r:id="rId4"/>
    <p:sldId id="258" r:id="rId5"/>
    <p:sldId id="275" r:id="rId6"/>
    <p:sldId id="260" r:id="rId7"/>
    <p:sldId id="273" r:id="rId8"/>
    <p:sldId id="270" r:id="rId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43" autoAdjust="0"/>
  </p:normalViewPr>
  <p:slideViewPr>
    <p:cSldViewPr>
      <p:cViewPr>
        <p:scale>
          <a:sx n="125" d="100"/>
          <a:sy n="125" d="100"/>
        </p:scale>
        <p:origin x="1278"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245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66A8C5-4485-464E-99A3-47B02C3D39DA}" type="slidenum">
              <a:rPr lang="fr-FR"/>
              <a:pPr>
                <a:defRPr/>
              </a:pPr>
              <a:t>‹#›</a:t>
            </a:fld>
            <a:endParaRPr lang="fr-FR"/>
          </a:p>
        </p:txBody>
      </p:sp>
    </p:spTree>
    <p:extLst>
      <p:ext uri="{BB962C8B-B14F-4D97-AF65-F5344CB8AC3E}">
        <p14:creationId xmlns:p14="http://schemas.microsoft.com/office/powerpoint/2010/main" val="1190481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DED50B-4275-4EC2-BCCD-EA46A61BAB33}"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8F2C01-FF27-4762-9530-ED386C8E9BB4}"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692DE42-677B-4A8E-80A9-490A63F3B79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3240807-5DDE-4B02-9B6B-21A30CC50DB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FDE351-1C48-4204-816F-C8A1D24659CC}"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69535C-05A4-4C3B-99A8-1491013CAFBA}"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A1E3811-331C-4424-8498-1210C44797D0}"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4525E3B-9881-4267-ACC4-646FCAD57B0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2B3E413-9143-4326-B5C7-A06F9F737051}"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89A0F9-155C-4B3C-B491-696AACE984A8}"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839F375-FA00-4E7C-91BE-7C6573B43E2A}"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B7FEE78-978F-4E7C-84BA-D8147DF7A25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gcl.interieur.gouv.fr/" TargetMode="External"/><Relationship Id="rId2" Type="http://schemas.openxmlformats.org/officeDocument/2006/relationships/hyperlink" Target="mailto:martin.lesage@interieur.gouv.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ce réservé du numéro de diapositive 5"/>
          <p:cNvSpPr>
            <a:spLocks noGrp="1"/>
          </p:cNvSpPr>
          <p:nvPr>
            <p:ph type="sldNum" sz="quarter" idx="12"/>
          </p:nvPr>
        </p:nvSpPr>
        <p:spPr>
          <a:noFill/>
        </p:spPr>
        <p:txBody>
          <a:bodyPr/>
          <a:lstStyle/>
          <a:p>
            <a:fld id="{75F49186-F481-4C75-AB42-974F931E1C1C}" type="slidenum">
              <a:rPr lang="fr-FR" smtClean="0"/>
              <a:pPr/>
              <a:t>1</a:t>
            </a:fld>
            <a:endParaRPr lang="fr-FR" smtClean="0"/>
          </a:p>
        </p:txBody>
      </p:sp>
      <p:sp>
        <p:nvSpPr>
          <p:cNvPr id="2051" name="Rectangle 2"/>
          <p:cNvSpPr>
            <a:spLocks noGrp="1" noChangeArrowheads="1"/>
          </p:cNvSpPr>
          <p:nvPr>
            <p:ph type="ctrTitle"/>
          </p:nvPr>
        </p:nvSpPr>
        <p:spPr>
          <a:xfrm>
            <a:off x="755650" y="620713"/>
            <a:ext cx="7772400" cy="3990975"/>
          </a:xfrm>
        </p:spPr>
        <p:txBody>
          <a:bodyPr/>
          <a:lstStyle/>
          <a:p>
            <a:pPr eaLnBrk="1" hangingPunct="1"/>
            <a:r>
              <a:rPr lang="en-GB" sz="4800" b="1" dirty="0" smtClean="0"/>
              <a:t>Implementation of the amended EGTC regulation in </a:t>
            </a:r>
            <a:r>
              <a:rPr lang="fr-FR" sz="4800" b="1" dirty="0" smtClean="0"/>
              <a:t>FRANCE</a:t>
            </a:r>
            <a:r>
              <a:rPr lang="fr-FR" sz="4000" b="1" dirty="0" smtClean="0"/>
              <a:t/>
            </a:r>
            <a:br>
              <a:rPr lang="fr-FR" sz="4000" b="1" dirty="0" smtClean="0"/>
            </a:br>
            <a:endParaRPr lang="fr-FR" sz="4000" b="1" dirty="0" smtClean="0"/>
          </a:p>
        </p:txBody>
      </p:sp>
      <p:sp>
        <p:nvSpPr>
          <p:cNvPr id="2052" name="Rectangle 3"/>
          <p:cNvSpPr>
            <a:spLocks noGrp="1" noChangeArrowheads="1"/>
          </p:cNvSpPr>
          <p:nvPr>
            <p:ph type="subTitle" idx="1"/>
          </p:nvPr>
        </p:nvSpPr>
        <p:spPr>
          <a:xfrm>
            <a:off x="1476375" y="4724400"/>
            <a:ext cx="6400800" cy="838200"/>
          </a:xfrm>
        </p:spPr>
        <p:txBody>
          <a:bodyPr/>
          <a:lstStyle/>
          <a:p>
            <a:pPr eaLnBrk="1" hangingPunct="1">
              <a:spcBef>
                <a:spcPct val="50000"/>
              </a:spcBef>
            </a:pPr>
            <a:r>
              <a:rPr lang="fr-FR" i="1" smtClean="0"/>
              <a:t>Budapest – 16th &amp; 17th April 2015</a:t>
            </a:r>
          </a:p>
          <a:p>
            <a:pPr eaLnBrk="1" hangingPunct="1"/>
            <a:endParaRPr lang="fr-F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5386387"/>
          </a:xfrm>
        </p:spPr>
        <p:txBody>
          <a:bodyPr/>
          <a:lstStyle/>
          <a:p>
            <a:endParaRPr lang="fr-FR" smtClean="0"/>
          </a:p>
        </p:txBody>
      </p:sp>
      <p:pic>
        <p:nvPicPr>
          <p:cNvPr id="4099" name="Espace réservé du contenu 4" descr="Carte_GECT_Europe.png"/>
          <p:cNvPicPr>
            <a:picLocks noGrp="1" noChangeAspect="1"/>
          </p:cNvPicPr>
          <p:nvPr>
            <p:ph idx="1"/>
          </p:nvPr>
        </p:nvPicPr>
        <p:blipFill>
          <a:blip r:embed="rId2" cstate="print"/>
          <a:srcRect/>
          <a:stretch>
            <a:fillRect/>
          </a:stretch>
        </p:blipFill>
        <p:spPr>
          <a:xfrm>
            <a:off x="684213" y="188913"/>
            <a:ext cx="8280400" cy="5688012"/>
          </a:xfrm>
        </p:spPr>
      </p:pic>
      <p:sp>
        <p:nvSpPr>
          <p:cNvPr id="4100" name="Espace réservé du numéro de diapositive 3"/>
          <p:cNvSpPr>
            <a:spLocks noGrp="1"/>
          </p:cNvSpPr>
          <p:nvPr>
            <p:ph type="sldNum" sz="quarter" idx="12"/>
          </p:nvPr>
        </p:nvSpPr>
        <p:spPr>
          <a:noFill/>
        </p:spPr>
        <p:txBody>
          <a:bodyPr/>
          <a:lstStyle/>
          <a:p>
            <a:fld id="{9284F616-B511-4E4B-BAC4-621E17BE16E8}" type="slidenum">
              <a:rPr lang="fr-FR" smtClean="0"/>
              <a:pPr/>
              <a:t>2</a:t>
            </a:fld>
            <a:endParaRPr lang="fr-F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ce réservé du numéro de diapositive 6"/>
          <p:cNvSpPr>
            <a:spLocks noGrp="1"/>
          </p:cNvSpPr>
          <p:nvPr>
            <p:ph type="sldNum" sz="quarter" idx="12"/>
          </p:nvPr>
        </p:nvSpPr>
        <p:spPr>
          <a:noFill/>
        </p:spPr>
        <p:txBody>
          <a:bodyPr/>
          <a:lstStyle/>
          <a:p>
            <a:fld id="{2144DD90-E71F-4A7C-A7E5-C3953CA5042C}" type="slidenum">
              <a:rPr lang="fr-FR" smtClean="0"/>
              <a:pPr/>
              <a:t>3</a:t>
            </a:fld>
            <a:endParaRPr lang="fr-FR" smtClean="0"/>
          </a:p>
        </p:txBody>
      </p:sp>
      <p:sp>
        <p:nvSpPr>
          <p:cNvPr id="6147" name="Rectangle 4"/>
          <p:cNvSpPr>
            <a:spLocks noGrp="1" noChangeArrowheads="1"/>
          </p:cNvSpPr>
          <p:nvPr>
            <p:ph type="title"/>
          </p:nvPr>
        </p:nvSpPr>
        <p:spPr/>
        <p:txBody>
          <a:bodyPr/>
          <a:lstStyle/>
          <a:p>
            <a:pPr eaLnBrk="1" hangingPunct="1"/>
            <a:r>
              <a:rPr lang="fr-FR" sz="4000" smtClean="0"/>
              <a:t>I. Composition of an EGTC</a:t>
            </a:r>
          </a:p>
        </p:txBody>
      </p:sp>
      <p:sp>
        <p:nvSpPr>
          <p:cNvPr id="18437" name="Rectangle 5"/>
          <p:cNvSpPr>
            <a:spLocks noGrp="1" noChangeArrowheads="1"/>
          </p:cNvSpPr>
          <p:nvPr>
            <p:ph type="body" sz="half" idx="1"/>
          </p:nvPr>
        </p:nvSpPr>
        <p:spPr>
          <a:xfrm>
            <a:off x="467544" y="1268760"/>
            <a:ext cx="4038600" cy="4670425"/>
          </a:xfrm>
        </p:spPr>
        <p:txBody>
          <a:bodyPr/>
          <a:lstStyle/>
          <a:p>
            <a:pPr algn="ctr" eaLnBrk="1" hangingPunct="1">
              <a:lnSpc>
                <a:spcPct val="80000"/>
              </a:lnSpc>
              <a:buFontTx/>
              <a:buNone/>
            </a:pPr>
            <a:r>
              <a:rPr lang="en-GB" sz="1400" b="1" dirty="0" smtClean="0"/>
              <a:t>EU Legal Framework</a:t>
            </a:r>
          </a:p>
          <a:p>
            <a:pPr eaLnBrk="1" hangingPunct="1">
              <a:lnSpc>
                <a:spcPct val="80000"/>
              </a:lnSpc>
              <a:buFontTx/>
              <a:buNone/>
            </a:pPr>
            <a:endParaRPr lang="en-GB" sz="1400" dirty="0" smtClean="0"/>
          </a:p>
          <a:p>
            <a:pPr eaLnBrk="1" hangingPunct="1">
              <a:lnSpc>
                <a:spcPct val="80000"/>
              </a:lnSpc>
              <a:buFontTx/>
              <a:buNone/>
            </a:pPr>
            <a:r>
              <a:rPr lang="en-GB" sz="1200" b="1" dirty="0" smtClean="0">
                <a:solidFill>
                  <a:srgbClr val="00B050"/>
                </a:solidFill>
              </a:rPr>
              <a:t>Amended </a:t>
            </a:r>
            <a:r>
              <a:rPr lang="en-GB" sz="1200" b="1" dirty="0" smtClean="0"/>
              <a:t>EGTC Regulation </a:t>
            </a:r>
            <a:r>
              <a:rPr lang="en-GB" sz="1200" b="1" dirty="0" smtClean="0">
                <a:latin typeface="EUAlbertina-Bold" charset="0"/>
              </a:rPr>
              <a:t>(EC) 1082/2006, article 3.1:</a:t>
            </a:r>
          </a:p>
          <a:p>
            <a:pPr eaLnBrk="1" hangingPunct="1">
              <a:buFontTx/>
              <a:buNone/>
            </a:pPr>
            <a:endParaRPr lang="en-US" sz="1000" dirty="0" smtClean="0"/>
          </a:p>
          <a:p>
            <a:pPr algn="just" eaLnBrk="1" hangingPunct="1">
              <a:buFontTx/>
              <a:buNone/>
            </a:pPr>
            <a:r>
              <a:rPr lang="en-US" sz="1100" dirty="0" smtClean="0"/>
              <a:t>The following entities may become members of an EGTC:</a:t>
            </a:r>
          </a:p>
          <a:p>
            <a:pPr algn="just" eaLnBrk="1" hangingPunct="1">
              <a:buFontTx/>
              <a:buNone/>
            </a:pPr>
            <a:r>
              <a:rPr lang="en-US" sz="1100" dirty="0" smtClean="0"/>
              <a:t>(a) Member States </a:t>
            </a:r>
            <a:r>
              <a:rPr lang="en-US" sz="1100" dirty="0" smtClean="0">
                <a:solidFill>
                  <a:srgbClr val="00B050"/>
                </a:solidFill>
              </a:rPr>
              <a:t>or authorities at national level</a:t>
            </a:r>
            <a:r>
              <a:rPr lang="en-US" sz="1100" dirty="0" smtClean="0"/>
              <a:t>;</a:t>
            </a:r>
          </a:p>
          <a:p>
            <a:pPr algn="just" eaLnBrk="1" hangingPunct="1">
              <a:buFontTx/>
              <a:buNone/>
            </a:pPr>
            <a:r>
              <a:rPr lang="en-US" sz="1100" dirty="0" smtClean="0"/>
              <a:t>(b) regional authorities;</a:t>
            </a:r>
          </a:p>
          <a:p>
            <a:pPr algn="just" eaLnBrk="1" hangingPunct="1">
              <a:buFontTx/>
              <a:buNone/>
            </a:pPr>
            <a:r>
              <a:rPr lang="en-US" sz="1100" dirty="0" smtClean="0"/>
              <a:t>(c) local authorities;</a:t>
            </a:r>
          </a:p>
          <a:p>
            <a:pPr algn="just" eaLnBrk="1" hangingPunct="1">
              <a:buFontTx/>
              <a:buNone/>
            </a:pPr>
            <a:r>
              <a:rPr lang="en-US" sz="1100" dirty="0" smtClean="0"/>
              <a:t>(d) </a:t>
            </a:r>
            <a:r>
              <a:rPr lang="en-US" sz="1100" dirty="0" smtClean="0">
                <a:solidFill>
                  <a:srgbClr val="00B050"/>
                </a:solidFill>
              </a:rPr>
              <a:t>public undertakings within the meaning of point (b) of Article 2(1) of Directive 2004/17/EC of the European Parliament and of the Council or bodies governed by public law within the meaning of the second subparagraph of Article 1(9) of Directive 2004/18/EC of the European Parliament and of the Council ;</a:t>
            </a:r>
          </a:p>
          <a:p>
            <a:pPr algn="just" eaLnBrk="1" hangingPunct="1">
              <a:buFontTx/>
              <a:buNone/>
            </a:pPr>
            <a:r>
              <a:rPr lang="en-US" sz="1100" dirty="0" smtClean="0"/>
              <a:t>(e) </a:t>
            </a:r>
            <a:r>
              <a:rPr lang="en-US" sz="1100" dirty="0" smtClean="0">
                <a:solidFill>
                  <a:srgbClr val="00B050"/>
                </a:solidFill>
              </a:rPr>
              <a:t>undertakings entrusted with operations of services of general economic interest in compliance with applicable Union and national law;</a:t>
            </a:r>
          </a:p>
          <a:p>
            <a:pPr algn="just" eaLnBrk="1" hangingPunct="1">
              <a:buFontTx/>
              <a:buNone/>
            </a:pPr>
            <a:r>
              <a:rPr lang="en-US" sz="1100" dirty="0" smtClean="0"/>
              <a:t>(f) </a:t>
            </a:r>
            <a:r>
              <a:rPr lang="en-US" sz="1100" dirty="0" smtClean="0">
                <a:solidFill>
                  <a:srgbClr val="00B050"/>
                </a:solidFill>
              </a:rPr>
              <a:t>national, regional or local authorities, or bodies or public undertakings, equivalent to those referred to under point (d), from third countries, subject to the conditions laid down in Article 3a.</a:t>
            </a:r>
          </a:p>
          <a:p>
            <a:pPr algn="just" eaLnBrk="1" hangingPunct="1">
              <a:buFontTx/>
              <a:buNone/>
            </a:pPr>
            <a:r>
              <a:rPr lang="en-US" sz="1100" dirty="0" smtClean="0"/>
              <a:t>Associations consisting of bodies belonging to one or more of</a:t>
            </a:r>
          </a:p>
          <a:p>
            <a:pPr eaLnBrk="1" hangingPunct="1">
              <a:buFontTx/>
              <a:buNone/>
            </a:pPr>
            <a:r>
              <a:rPr lang="en-US" sz="1100" dirty="0" smtClean="0"/>
              <a:t>these categories may also be members.</a:t>
            </a:r>
          </a:p>
          <a:p>
            <a:pPr eaLnBrk="1" hangingPunct="1">
              <a:buFontTx/>
              <a:buNone/>
            </a:pPr>
            <a:endParaRPr lang="en-US" sz="1100" dirty="0" smtClean="0"/>
          </a:p>
          <a:p>
            <a:pPr eaLnBrk="1" hangingPunct="1">
              <a:lnSpc>
                <a:spcPct val="80000"/>
              </a:lnSpc>
              <a:buFontTx/>
              <a:buNone/>
            </a:pPr>
            <a:endParaRPr lang="en-GB" sz="1400" dirty="0" smtClean="0"/>
          </a:p>
          <a:p>
            <a:pPr eaLnBrk="1" hangingPunct="1">
              <a:lnSpc>
                <a:spcPct val="80000"/>
              </a:lnSpc>
            </a:pPr>
            <a:endParaRPr lang="en-GB" sz="1400" dirty="0" smtClean="0"/>
          </a:p>
          <a:p>
            <a:pPr eaLnBrk="1" hangingPunct="1">
              <a:lnSpc>
                <a:spcPct val="80000"/>
              </a:lnSpc>
              <a:buFontTx/>
              <a:buNone/>
            </a:pPr>
            <a:endParaRPr lang="en-GB" sz="1400" dirty="0" smtClean="0"/>
          </a:p>
        </p:txBody>
      </p:sp>
      <p:sp>
        <p:nvSpPr>
          <p:cNvPr id="18438" name="Rectangle 6"/>
          <p:cNvSpPr>
            <a:spLocks noGrp="1" noChangeArrowheads="1"/>
          </p:cNvSpPr>
          <p:nvPr>
            <p:ph type="body" sz="half" idx="2"/>
          </p:nvPr>
        </p:nvSpPr>
        <p:spPr>
          <a:xfrm>
            <a:off x="4644008" y="1268760"/>
            <a:ext cx="4038600" cy="4525963"/>
          </a:xfrm>
        </p:spPr>
        <p:txBody>
          <a:bodyPr/>
          <a:lstStyle/>
          <a:p>
            <a:pPr algn="ctr" eaLnBrk="1" hangingPunct="1">
              <a:lnSpc>
                <a:spcPct val="80000"/>
              </a:lnSpc>
              <a:buFontTx/>
              <a:buNone/>
            </a:pPr>
            <a:r>
              <a:rPr lang="en-GB" sz="1400" b="1" dirty="0" smtClean="0"/>
              <a:t>French Legal Framework</a:t>
            </a:r>
          </a:p>
          <a:p>
            <a:pPr algn="ctr" eaLnBrk="1" hangingPunct="1">
              <a:lnSpc>
                <a:spcPct val="80000"/>
              </a:lnSpc>
              <a:buFontTx/>
              <a:buNone/>
            </a:pPr>
            <a:endParaRPr lang="en-GB" sz="1000" b="1" dirty="0" smtClean="0"/>
          </a:p>
          <a:p>
            <a:pPr algn="just" eaLnBrk="1" hangingPunct="1">
              <a:lnSpc>
                <a:spcPct val="80000"/>
              </a:lnSpc>
              <a:buFontTx/>
              <a:buNone/>
            </a:pPr>
            <a:r>
              <a:rPr lang="en-GB" sz="1200" b="1" dirty="0" smtClean="0"/>
              <a:t>	</a:t>
            </a:r>
          </a:p>
          <a:p>
            <a:pPr algn="just" eaLnBrk="1" hangingPunct="1">
              <a:lnSpc>
                <a:spcPct val="80000"/>
              </a:lnSpc>
              <a:buFontTx/>
              <a:buNone/>
            </a:pPr>
            <a:endParaRPr lang="en-GB" sz="1200" b="1" dirty="0" smtClean="0"/>
          </a:p>
          <a:p>
            <a:pPr algn="just" eaLnBrk="1" hangingPunct="1">
              <a:lnSpc>
                <a:spcPct val="80000"/>
              </a:lnSpc>
              <a:buFontTx/>
              <a:buNone/>
            </a:pPr>
            <a:r>
              <a:rPr lang="en-GB" sz="1200" b="1" dirty="0" smtClean="0"/>
              <a:t>Transposition of EGTC regulation 1082/2006 in French Law </a:t>
            </a:r>
            <a:r>
              <a:rPr lang="en-GB" sz="1200" b="1" dirty="0" smtClean="0">
                <a:sym typeface="Wingdings" pitchFamily="2" charset="2"/>
              </a:rPr>
              <a:t>by the </a:t>
            </a:r>
            <a:r>
              <a:rPr lang="en-GB" sz="1200" b="1" dirty="0" smtClean="0"/>
              <a:t>law n° 2008-352, 16 April 2008</a:t>
            </a:r>
          </a:p>
          <a:p>
            <a:pPr algn="just" eaLnBrk="1" hangingPunct="1">
              <a:lnSpc>
                <a:spcPct val="80000"/>
              </a:lnSpc>
              <a:buFontTx/>
              <a:buNone/>
            </a:pPr>
            <a:r>
              <a:rPr lang="en-GB" sz="1400" dirty="0" smtClean="0">
                <a:sym typeface="Wingdings" pitchFamily="2" charset="2"/>
              </a:rPr>
              <a:t>	(</a:t>
            </a:r>
            <a:r>
              <a:rPr lang="en-GB" sz="1100" dirty="0" smtClean="0">
                <a:sym typeface="Wingdings" pitchFamily="2" charset="2"/>
              </a:rPr>
              <a:t>Article L. 1115-4-2 of  the </a:t>
            </a:r>
            <a:r>
              <a:rPr lang="en-GB" sz="1100" i="1" dirty="0" smtClean="0">
                <a:sym typeface="Wingdings" pitchFamily="2" charset="2"/>
              </a:rPr>
              <a:t>Code </a:t>
            </a:r>
            <a:r>
              <a:rPr lang="en-GB" sz="1100" i="1" dirty="0" err="1" smtClean="0">
                <a:sym typeface="Wingdings" pitchFamily="2" charset="2"/>
              </a:rPr>
              <a:t>général</a:t>
            </a:r>
            <a:r>
              <a:rPr lang="en-GB" sz="1100" i="1" dirty="0" smtClean="0">
                <a:sym typeface="Wingdings" pitchFamily="2" charset="2"/>
              </a:rPr>
              <a:t> des </a:t>
            </a:r>
            <a:r>
              <a:rPr lang="en-GB" sz="1100" i="1" dirty="0" err="1" smtClean="0">
                <a:sym typeface="Wingdings" pitchFamily="2" charset="2"/>
              </a:rPr>
              <a:t>collectivités</a:t>
            </a:r>
            <a:r>
              <a:rPr lang="en-GB" sz="1100" i="1" dirty="0" smtClean="0">
                <a:sym typeface="Wingdings" pitchFamily="2" charset="2"/>
              </a:rPr>
              <a:t> </a:t>
            </a:r>
            <a:r>
              <a:rPr lang="en-GB" sz="1100" i="1" dirty="0" err="1" smtClean="0">
                <a:sym typeface="Wingdings" pitchFamily="2" charset="2"/>
              </a:rPr>
              <a:t>territoriales</a:t>
            </a:r>
            <a:r>
              <a:rPr lang="en-GB" sz="1100" i="1" dirty="0" smtClean="0">
                <a:sym typeface="Wingdings" pitchFamily="2" charset="2"/>
              </a:rPr>
              <a:t> )</a:t>
            </a:r>
          </a:p>
          <a:p>
            <a:pPr algn="just" eaLnBrk="1" hangingPunct="1">
              <a:lnSpc>
                <a:spcPct val="80000"/>
              </a:lnSpc>
              <a:buFontTx/>
              <a:buNone/>
            </a:pPr>
            <a:endParaRPr lang="en-GB" sz="1100" dirty="0" smtClean="0">
              <a:sym typeface="Wingdings" pitchFamily="2" charset="2"/>
            </a:endParaRPr>
          </a:p>
          <a:p>
            <a:pPr eaLnBrk="1" hangingPunct="1">
              <a:lnSpc>
                <a:spcPct val="80000"/>
              </a:lnSpc>
              <a:buFontTx/>
              <a:buNone/>
            </a:pPr>
            <a:endParaRPr lang="en-GB" sz="1100" dirty="0" smtClean="0">
              <a:sym typeface="Wingdings" pitchFamily="2" charset="2"/>
            </a:endParaRPr>
          </a:p>
          <a:p>
            <a:pPr algn="just" eaLnBrk="1" hangingPunct="1">
              <a:lnSpc>
                <a:spcPct val="80000"/>
              </a:lnSpc>
              <a:buFontTx/>
              <a:buNone/>
            </a:pPr>
            <a:r>
              <a:rPr lang="en-GB" sz="1100" dirty="0" smtClean="0">
                <a:sym typeface="Wingdings" pitchFamily="2" charset="2"/>
              </a:rPr>
              <a:t>	“Local authorities  and their associations, </a:t>
            </a:r>
            <a:r>
              <a:rPr lang="en-US" sz="1100" dirty="0" smtClean="0">
                <a:sym typeface="Wingdings" pitchFamily="2" charset="2"/>
              </a:rPr>
              <a:t>bodies governed by public law within the meaning of the second subparagraph of Article 1(9) of Directive 2004/18/EC of the European Parliament and of the Council of 31 March 2004 on the coordination of procedures for the award of public works contracts, public supply contracts and public service contracts</a:t>
            </a:r>
            <a:r>
              <a:rPr lang="en-GB" sz="1100" dirty="0" smtClean="0">
                <a:sym typeface="Wingdings" pitchFamily="2" charset="2"/>
              </a:rPr>
              <a:t> “</a:t>
            </a:r>
            <a:r>
              <a:rPr lang="en-US" sz="1100" dirty="0" smtClean="0"/>
              <a:t>may become members of an EGTC.</a:t>
            </a:r>
            <a:endParaRPr lang="en-GB" sz="1100" dirty="0" smtClean="0">
              <a:sym typeface="Wingdings" pitchFamily="2" charset="2"/>
            </a:endParaRPr>
          </a:p>
          <a:p>
            <a:pPr eaLnBrk="1" hangingPunct="1">
              <a:lnSpc>
                <a:spcPct val="80000"/>
              </a:lnSpc>
              <a:buFontTx/>
              <a:buNone/>
            </a:pPr>
            <a:endParaRPr lang="en-GB" sz="1200" dirty="0" smtClean="0"/>
          </a:p>
          <a:p>
            <a:pPr algn="just" eaLnBrk="1" hangingPunct="1">
              <a:lnSpc>
                <a:spcPct val="80000"/>
              </a:lnSpc>
              <a:buNone/>
            </a:pPr>
            <a:r>
              <a:rPr lang="en-GB" sz="1200" dirty="0" smtClean="0"/>
              <a:t>	For all the matters that have not been specified in the EU regulation or in the convention creating the EGTC, French Law EGTC are submitted to rules related to the </a:t>
            </a:r>
            <a:r>
              <a:rPr lang="en-GB" sz="1200" i="1" dirty="0" err="1" smtClean="0"/>
              <a:t>Syndicat</a:t>
            </a:r>
            <a:r>
              <a:rPr lang="en-GB" sz="1200" i="1" dirty="0" smtClean="0"/>
              <a:t> </a:t>
            </a:r>
            <a:r>
              <a:rPr lang="en-GB" sz="1200" i="1" dirty="0" err="1" smtClean="0"/>
              <a:t>mixte</a:t>
            </a:r>
            <a:r>
              <a:rPr lang="en-GB" sz="1200" i="1" dirty="0" smtClean="0"/>
              <a:t> </a:t>
            </a:r>
            <a:r>
              <a:rPr lang="en-GB" sz="1200" i="1" dirty="0" err="1" smtClean="0"/>
              <a:t>ouvert</a:t>
            </a:r>
            <a:r>
              <a:rPr lang="en-GB" sz="1200" dirty="0" smtClean="0"/>
              <a:t>, providing them legal and financial security.</a:t>
            </a:r>
          </a:p>
          <a:p>
            <a:pPr eaLnBrk="1" hangingPunct="1">
              <a:lnSpc>
                <a:spcPct val="80000"/>
              </a:lnSpc>
              <a:buFontTx/>
              <a:buNone/>
            </a:pPr>
            <a:endParaRPr lang="en-GB" sz="1200" dirty="0" smtClean="0"/>
          </a:p>
          <a:p>
            <a:pPr algn="just" eaLnBrk="1" hangingPunct="1">
              <a:lnSpc>
                <a:spcPct val="80000"/>
              </a:lnSpc>
              <a:buFontTx/>
              <a:buNone/>
            </a:pPr>
            <a:r>
              <a:rPr lang="en-GB" sz="1200" dirty="0" smtClean="0"/>
              <a:t>	</a:t>
            </a:r>
            <a:endParaRPr lang="en-US" sz="1200" dirty="0" smtClean="0">
              <a:solidFill>
                <a:srgbClr val="00B050"/>
              </a:solidFill>
            </a:endParaRPr>
          </a:p>
          <a:p>
            <a:pPr eaLnBrk="1" hangingPunct="1">
              <a:lnSpc>
                <a:spcPct val="80000"/>
              </a:lnSpc>
              <a:buFontTx/>
              <a:buChar char="-"/>
            </a:pPr>
            <a:endParaRPr lang="en-US" sz="1400" dirty="0" smtClean="0">
              <a:solidFill>
                <a:srgbClr val="00B050"/>
              </a:solidFill>
            </a:endParaRPr>
          </a:p>
          <a:p>
            <a:pPr eaLnBrk="1" hangingPunct="1">
              <a:lnSpc>
                <a:spcPct val="80000"/>
              </a:lnSpc>
              <a:buFontTx/>
              <a:buChar char="-"/>
            </a:pPr>
            <a:endParaRPr lang="en-GB" sz="1400" dirty="0" smtClean="0"/>
          </a:p>
          <a:p>
            <a:pPr eaLnBrk="1" hangingPunct="1">
              <a:lnSpc>
                <a:spcPct val="80000"/>
              </a:lnSpc>
            </a:pPr>
            <a:endParaRPr lang="en-GB"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38">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4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P spid="1843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Espace réservé du numéro de diapositive 5"/>
          <p:cNvSpPr>
            <a:spLocks noGrp="1"/>
          </p:cNvSpPr>
          <p:nvPr>
            <p:ph type="sldNum" sz="quarter" idx="12"/>
          </p:nvPr>
        </p:nvSpPr>
        <p:spPr>
          <a:noFill/>
        </p:spPr>
        <p:txBody>
          <a:bodyPr/>
          <a:lstStyle/>
          <a:p>
            <a:fld id="{B9DA69E4-902E-41F3-A4E8-11EC7FF7A6B9}" type="slidenum">
              <a:rPr lang="fr-FR" smtClean="0"/>
              <a:pPr/>
              <a:t>4</a:t>
            </a:fld>
            <a:endParaRPr lang="fr-FR" smtClean="0"/>
          </a:p>
        </p:txBody>
      </p:sp>
      <p:sp>
        <p:nvSpPr>
          <p:cNvPr id="7171" name="Rectangle 2"/>
          <p:cNvSpPr>
            <a:spLocks noGrp="1" noChangeArrowheads="1"/>
          </p:cNvSpPr>
          <p:nvPr>
            <p:ph type="title"/>
          </p:nvPr>
        </p:nvSpPr>
        <p:spPr/>
        <p:txBody>
          <a:bodyPr/>
          <a:lstStyle/>
          <a:p>
            <a:pPr eaLnBrk="1" hangingPunct="1"/>
            <a:r>
              <a:rPr lang="fr-FR" sz="4000" dirty="0" smtClean="0"/>
              <a:t>Challenges </a:t>
            </a:r>
            <a:r>
              <a:rPr lang="fr-FR" sz="4000" dirty="0" err="1" smtClean="0"/>
              <a:t>dealing</a:t>
            </a:r>
            <a:r>
              <a:rPr lang="fr-FR" sz="4000" dirty="0" smtClean="0"/>
              <a:t> </a:t>
            </a:r>
            <a:r>
              <a:rPr lang="fr-FR" sz="4000" dirty="0" err="1" smtClean="0"/>
              <a:t>with</a:t>
            </a:r>
            <a:r>
              <a:rPr lang="fr-FR" sz="4000" dirty="0" smtClean="0"/>
              <a:t> the composition of an EGTC</a:t>
            </a:r>
          </a:p>
        </p:txBody>
      </p:sp>
      <p:sp>
        <p:nvSpPr>
          <p:cNvPr id="4099" name="Rectangle 3"/>
          <p:cNvSpPr>
            <a:spLocks noGrp="1" noChangeArrowheads="1"/>
          </p:cNvSpPr>
          <p:nvPr>
            <p:ph type="body" idx="1"/>
          </p:nvPr>
        </p:nvSpPr>
        <p:spPr/>
        <p:txBody>
          <a:bodyPr/>
          <a:lstStyle/>
          <a:p>
            <a:pPr algn="just" eaLnBrk="1" hangingPunct="1">
              <a:lnSpc>
                <a:spcPct val="90000"/>
              </a:lnSpc>
              <a:buFontTx/>
              <a:buNone/>
              <a:defRPr/>
            </a:pPr>
            <a:r>
              <a:rPr lang="en-GB" sz="1600" dirty="0" smtClean="0"/>
              <a:t>	French law has not been adapted to the amended 2013 EGTC regulation. Therefore, it does not authorize the following entities </a:t>
            </a:r>
            <a:r>
              <a:rPr lang="fr-FR" sz="1600" dirty="0" smtClean="0"/>
              <a:t>to </a:t>
            </a:r>
            <a:r>
              <a:rPr lang="fr-FR" sz="1600" dirty="0" err="1" smtClean="0"/>
              <a:t>be</a:t>
            </a:r>
            <a:r>
              <a:rPr lang="fr-FR" sz="1600" dirty="0" smtClean="0"/>
              <a:t> part of an </a:t>
            </a:r>
            <a:r>
              <a:rPr lang="en-US" sz="1600" dirty="0" smtClean="0"/>
              <a:t>EGTC :</a:t>
            </a:r>
          </a:p>
          <a:p>
            <a:pPr algn="just" eaLnBrk="1" hangingPunct="1">
              <a:lnSpc>
                <a:spcPct val="90000"/>
              </a:lnSpc>
              <a:buFontTx/>
              <a:buNone/>
              <a:defRPr/>
            </a:pPr>
            <a:endParaRPr lang="en-GB" sz="1600" dirty="0" smtClean="0"/>
          </a:p>
          <a:p>
            <a:pPr lvl="1" algn="just" eaLnBrk="1" hangingPunct="1">
              <a:lnSpc>
                <a:spcPct val="90000"/>
              </a:lnSpc>
              <a:buFontTx/>
              <a:buNone/>
              <a:defRPr/>
            </a:pPr>
            <a:r>
              <a:rPr lang="fr-FR" sz="2400" dirty="0" smtClean="0"/>
              <a:t> 	</a:t>
            </a:r>
            <a:r>
              <a:rPr lang="fr-FR" sz="1600" dirty="0" smtClean="0"/>
              <a:t>A</a:t>
            </a:r>
            <a:r>
              <a:rPr lang="en-US" sz="1600" dirty="0" err="1" smtClean="0"/>
              <a:t>uthorities</a:t>
            </a:r>
            <a:r>
              <a:rPr lang="en-US" sz="1600" dirty="0" smtClean="0"/>
              <a:t> at national level (including Private law Authorities)</a:t>
            </a:r>
            <a:endParaRPr lang="en-GB" sz="1600" dirty="0" smtClean="0"/>
          </a:p>
          <a:p>
            <a:pPr lvl="1" algn="just" eaLnBrk="1" hangingPunct="1">
              <a:lnSpc>
                <a:spcPct val="90000"/>
              </a:lnSpc>
              <a:buFontTx/>
              <a:buNone/>
              <a:defRPr/>
            </a:pPr>
            <a:r>
              <a:rPr lang="en-GB" sz="1600" dirty="0" smtClean="0"/>
              <a:t>	</a:t>
            </a:r>
          </a:p>
          <a:p>
            <a:pPr lvl="1" algn="just" eaLnBrk="1" hangingPunct="1">
              <a:lnSpc>
                <a:spcPct val="90000"/>
              </a:lnSpc>
              <a:buFontTx/>
              <a:buNone/>
              <a:defRPr/>
            </a:pPr>
            <a:r>
              <a:rPr lang="en-US" sz="1600" dirty="0" smtClean="0"/>
              <a:t>	Public undertakings of Annex III of Directive 2004/17/EC (private law)  and  undertakings  entrusted  with  operations  of  services of general economic interest.</a:t>
            </a:r>
          </a:p>
          <a:p>
            <a:pPr lvl="1" algn="just" eaLnBrk="1" hangingPunct="1">
              <a:lnSpc>
                <a:spcPct val="90000"/>
              </a:lnSpc>
              <a:buFontTx/>
              <a:buNone/>
              <a:defRPr/>
            </a:pPr>
            <a:r>
              <a:rPr lang="en-GB" sz="1600" dirty="0" smtClean="0">
                <a:sym typeface="Wingdings" pitchFamily="2" charset="2"/>
              </a:rPr>
              <a:t>	</a:t>
            </a:r>
          </a:p>
          <a:p>
            <a:pPr lvl="1" algn="just" eaLnBrk="1" hangingPunct="1">
              <a:lnSpc>
                <a:spcPct val="90000"/>
              </a:lnSpc>
              <a:buFontTx/>
              <a:buNone/>
              <a:defRPr/>
            </a:pPr>
            <a:r>
              <a:rPr lang="en-GB" sz="2000" dirty="0" smtClean="0">
                <a:ea typeface="+mn-ea"/>
                <a:sym typeface="Wingdings" pitchFamily="2" charset="2"/>
              </a:rPr>
              <a:t>	</a:t>
            </a:r>
            <a:r>
              <a:rPr lang="en-GB" sz="1600" dirty="0" smtClean="0">
                <a:ea typeface="+mn-ea"/>
                <a:sym typeface="Wingdings" pitchFamily="2" charset="2"/>
              </a:rPr>
              <a:t>Article L. 1115-4-2 CGCT refers to the possibility of creating an EGTC with “EU MS and border MS of the Council of Europe”. It does not refer to l</a:t>
            </a:r>
            <a:r>
              <a:rPr lang="en-GB" sz="1600" dirty="0" smtClean="0">
                <a:ea typeface="+mn-ea"/>
              </a:rPr>
              <a:t>ocal authorities from third countries states and third countries states. </a:t>
            </a:r>
          </a:p>
          <a:p>
            <a:pPr lvl="1" algn="just" eaLnBrk="1" hangingPunct="1">
              <a:lnSpc>
                <a:spcPct val="90000"/>
              </a:lnSpc>
              <a:buFontTx/>
              <a:buNone/>
              <a:defRPr/>
            </a:pPr>
            <a:r>
              <a:rPr lang="en-GB" sz="2000" dirty="0" smtClean="0"/>
              <a:t>	</a:t>
            </a:r>
          </a:p>
          <a:p>
            <a:pPr lvl="1" algn="just" eaLnBrk="1" hangingPunct="1">
              <a:lnSpc>
                <a:spcPct val="90000"/>
              </a:lnSpc>
              <a:buFontTx/>
              <a:buNone/>
              <a:defRPr/>
            </a:pPr>
            <a:r>
              <a:rPr lang="en-GB" sz="2000" dirty="0" smtClean="0"/>
              <a:t>	</a:t>
            </a:r>
          </a:p>
          <a:p>
            <a:pPr eaLnBrk="1" hangingPunct="1">
              <a:lnSpc>
                <a:spcPct val="90000"/>
              </a:lnSpc>
              <a:defRPr/>
            </a:pPr>
            <a:endParaRPr lang="en-GB" sz="2400" dirty="0" smtClean="0"/>
          </a:p>
          <a:p>
            <a:pPr eaLnBrk="1" hangingPunct="1">
              <a:lnSpc>
                <a:spcPct val="90000"/>
              </a:lnSpc>
              <a:defRPr/>
            </a:pPr>
            <a:endParaRPr lang="en-GB" sz="2400" dirty="0" smtClean="0"/>
          </a:p>
          <a:p>
            <a:pPr eaLnBrk="1" hangingPunct="1">
              <a:lnSpc>
                <a:spcPct val="90000"/>
              </a:lnSpc>
              <a:defRPr/>
            </a:pPr>
            <a:endParaRPr lang="en-GB" sz="2400" dirty="0" smtClean="0"/>
          </a:p>
        </p:txBody>
      </p:sp>
      <p:sp>
        <p:nvSpPr>
          <p:cNvPr id="5" name="Flèche droite 4"/>
          <p:cNvSpPr/>
          <p:nvPr/>
        </p:nvSpPr>
        <p:spPr>
          <a:xfrm>
            <a:off x="827584" y="2492896"/>
            <a:ext cx="288925" cy="21590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a:off x="827584" y="3212976"/>
            <a:ext cx="288925" cy="21590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a:off x="827584" y="4221088"/>
            <a:ext cx="288925" cy="21590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12"/>
          </p:nvPr>
        </p:nvSpPr>
        <p:spPr>
          <a:noFill/>
        </p:spPr>
        <p:txBody>
          <a:bodyPr/>
          <a:lstStyle/>
          <a:p>
            <a:fld id="{682A5F2A-1683-47D6-AA8C-B6DA85F98C2C}" type="slidenum">
              <a:rPr lang="fr-FR" smtClean="0"/>
              <a:pPr/>
              <a:t>5</a:t>
            </a:fld>
            <a:endParaRPr lang="fr-FR" smtClean="0"/>
          </a:p>
        </p:txBody>
      </p:sp>
      <p:sp>
        <p:nvSpPr>
          <p:cNvPr id="5126" name="Rectangle 6"/>
          <p:cNvSpPr>
            <a:spLocks noGrp="1" noChangeArrowheads="1"/>
          </p:cNvSpPr>
          <p:nvPr>
            <p:ph type="ctrTitle"/>
          </p:nvPr>
        </p:nvSpPr>
        <p:spPr>
          <a:xfrm>
            <a:off x="684213" y="2130425"/>
            <a:ext cx="7773987" cy="434975"/>
          </a:xfrm>
        </p:spPr>
        <p:txBody>
          <a:bodyPr>
            <a:noAutofit/>
          </a:bodyPr>
          <a:lstStyle/>
          <a:p>
            <a:pPr lvl="1" algn="just" eaLnBrk="1" hangingPunct="1">
              <a:lnSpc>
                <a:spcPct val="90000"/>
              </a:lnSpc>
              <a:buFont typeface="Arial" pitchFamily="34" charset="0"/>
              <a:buChar char="•"/>
              <a:defRPr/>
            </a:pPr>
            <a:r>
              <a:rPr lang="en-GB" sz="3600" dirty="0" smtClean="0"/>
              <a:t/>
            </a:r>
            <a:br>
              <a:rPr lang="en-GB" sz="3600" dirty="0" smtClean="0"/>
            </a:br>
            <a:r>
              <a:rPr lang="en-GB" sz="3600" dirty="0" smtClean="0"/>
              <a:t/>
            </a:r>
            <a:br>
              <a:rPr lang="en-GB" sz="3600" dirty="0" smtClean="0"/>
            </a:br>
            <a:r>
              <a:rPr lang="fr-FR" sz="3600" dirty="0" smtClean="0"/>
              <a:t>Challenges </a:t>
            </a:r>
            <a:r>
              <a:rPr lang="fr-FR" sz="3600" dirty="0" err="1" smtClean="0"/>
              <a:t>dealing</a:t>
            </a:r>
            <a:r>
              <a:rPr lang="fr-FR" sz="3600" dirty="0" smtClean="0"/>
              <a:t> </a:t>
            </a:r>
            <a:r>
              <a:rPr lang="fr-FR" sz="3600" dirty="0" err="1" smtClean="0"/>
              <a:t>with</a:t>
            </a:r>
            <a:r>
              <a:rPr lang="fr-FR" sz="3600" dirty="0" smtClean="0"/>
              <a:t> the composition of an EGTC </a:t>
            </a:r>
            <a:br>
              <a:rPr lang="fr-FR" sz="3600" dirty="0" smtClean="0"/>
            </a:br>
            <a:r>
              <a:rPr lang="en-GB" sz="3600" dirty="0" smtClean="0"/>
              <a:t/>
            </a:r>
            <a:br>
              <a:rPr lang="en-GB" sz="3600" dirty="0" smtClean="0"/>
            </a:br>
            <a:r>
              <a:rPr lang="en-GB" sz="1800" dirty="0" smtClean="0"/>
              <a:t>Even though French Law does not refer to all of the EGTC potential members, EU regulation direct effect provides solutions in most cases  </a:t>
            </a:r>
            <a:r>
              <a:rPr lang="en-GB" sz="2400" dirty="0" smtClean="0">
                <a:solidFill>
                  <a:schemeClr val="tx1"/>
                </a:solidFill>
                <a:latin typeface="+mn-lt"/>
                <a:ea typeface="+mn-ea"/>
                <a:cs typeface="+mn-cs"/>
              </a:rPr>
              <a:t>: </a:t>
            </a:r>
            <a:r>
              <a:rPr lang="en-GB" sz="1200" dirty="0" smtClean="0"/>
              <a:t/>
            </a:r>
            <a:br>
              <a:rPr lang="en-GB" sz="1200" dirty="0" smtClean="0"/>
            </a:br>
            <a:r>
              <a:rPr lang="en-GB" sz="1200" dirty="0" smtClean="0"/>
              <a:t/>
            </a:r>
            <a:br>
              <a:rPr lang="en-GB" sz="1200" dirty="0" smtClean="0"/>
            </a:br>
            <a:r>
              <a:rPr lang="en-GB" sz="2000" dirty="0" smtClean="0"/>
              <a:t>	</a:t>
            </a:r>
            <a:r>
              <a:rPr lang="en-GB" sz="1600" dirty="0" smtClean="0">
                <a:solidFill>
                  <a:schemeClr val="tx1"/>
                </a:solidFill>
                <a:latin typeface="+mn-lt"/>
                <a:cs typeface="+mn-cs"/>
              </a:rPr>
              <a:t>France is a member of GECT INTERREG IV, which is presided over by 	the </a:t>
            </a:r>
            <a:r>
              <a:rPr lang="en-GB" sz="1600" i="1" dirty="0" err="1" smtClean="0">
                <a:solidFill>
                  <a:schemeClr val="tx1"/>
                </a:solidFill>
                <a:latin typeface="+mn-lt"/>
                <a:cs typeface="+mn-cs"/>
              </a:rPr>
              <a:t>Préfet</a:t>
            </a:r>
            <a:r>
              <a:rPr lang="en-GB" sz="1600" i="1" dirty="0" smtClean="0">
                <a:solidFill>
                  <a:schemeClr val="tx1"/>
                </a:solidFill>
                <a:latin typeface="+mn-lt"/>
                <a:cs typeface="+mn-cs"/>
              </a:rPr>
              <a:t> de Lorraine</a:t>
            </a:r>
            <a:r>
              <a:rPr lang="en-GB" sz="1600" dirty="0" smtClean="0">
                <a:solidFill>
                  <a:schemeClr val="tx1"/>
                </a:solidFill>
                <a:latin typeface="+mn-lt"/>
                <a:cs typeface="+mn-cs"/>
              </a:rPr>
              <a:t>, although French Law does not explicitly 	allow a State to be a member of an EGTC.</a:t>
            </a:r>
            <a:r>
              <a:rPr lang="en-GB" sz="2000" dirty="0" smtClean="0">
                <a:solidFill>
                  <a:schemeClr val="tx1"/>
                </a:solidFill>
                <a:latin typeface="+mn-lt"/>
                <a:cs typeface="+mn-cs"/>
              </a:rPr>
              <a:t/>
            </a:r>
            <a:br>
              <a:rPr lang="en-GB" sz="2000" dirty="0" smtClean="0">
                <a:solidFill>
                  <a:schemeClr val="tx1"/>
                </a:solidFill>
                <a:latin typeface="+mn-lt"/>
                <a:cs typeface="+mn-cs"/>
              </a:rPr>
            </a:br>
            <a:r>
              <a:rPr lang="en-GB" sz="2000" dirty="0" smtClean="0">
                <a:solidFill>
                  <a:schemeClr val="tx1"/>
                </a:solidFill>
                <a:latin typeface="+mn-lt"/>
                <a:cs typeface="+mn-cs"/>
              </a:rPr>
              <a:t/>
            </a:r>
            <a:br>
              <a:rPr lang="en-GB" sz="2000" dirty="0" smtClean="0">
                <a:solidFill>
                  <a:schemeClr val="tx1"/>
                </a:solidFill>
                <a:latin typeface="+mn-lt"/>
                <a:cs typeface="+mn-cs"/>
              </a:rPr>
            </a:br>
            <a:r>
              <a:rPr lang="en-GB" sz="2000" dirty="0" smtClean="0">
                <a:solidFill>
                  <a:schemeClr val="tx1"/>
                </a:solidFill>
                <a:latin typeface="+mn-lt"/>
                <a:cs typeface="+mn-cs"/>
              </a:rPr>
              <a:t>	</a:t>
            </a:r>
            <a:r>
              <a:rPr lang="en-GB" sz="1600" dirty="0" smtClean="0">
                <a:solidFill>
                  <a:schemeClr val="tx1"/>
                </a:solidFill>
                <a:latin typeface="+mn-lt"/>
                <a:cs typeface="+mn-cs"/>
              </a:rPr>
              <a:t>An EGCT may be created between Saint-Martin and </a:t>
            </a:r>
            <a:r>
              <a:rPr lang="en-GB" sz="1600" dirty="0" err="1" smtClean="0">
                <a:solidFill>
                  <a:schemeClr val="tx1"/>
                </a:solidFill>
                <a:latin typeface="+mn-lt"/>
                <a:cs typeface="+mn-cs"/>
              </a:rPr>
              <a:t>Sint</a:t>
            </a:r>
            <a:r>
              <a:rPr lang="en-GB" sz="1600" dirty="0" smtClean="0">
                <a:solidFill>
                  <a:schemeClr val="tx1"/>
                </a:solidFill>
                <a:latin typeface="+mn-lt"/>
                <a:cs typeface="+mn-cs"/>
              </a:rPr>
              <a:t> Maarten 	(Antilles), even though French law does not yet explicitly allow 	cooperation between overseas countries</a:t>
            </a:r>
            <a:r>
              <a:rPr lang="en-GB" sz="2000" dirty="0" smtClean="0"/>
              <a:t>.</a:t>
            </a:r>
            <a:endParaRPr lang="fr-FR" sz="2000" b="1" dirty="0" smtClean="0"/>
          </a:p>
        </p:txBody>
      </p:sp>
      <p:sp>
        <p:nvSpPr>
          <p:cNvPr id="8196" name="Rectangle 5"/>
          <p:cNvSpPr>
            <a:spLocks noChangeArrowheads="1"/>
          </p:cNvSpPr>
          <p:nvPr/>
        </p:nvSpPr>
        <p:spPr bwMode="auto">
          <a:xfrm>
            <a:off x="2286000" y="3105150"/>
            <a:ext cx="4572000" cy="369888"/>
          </a:xfrm>
          <a:prstGeom prst="rect">
            <a:avLst/>
          </a:prstGeom>
          <a:noFill/>
          <a:ln w="9525">
            <a:noFill/>
            <a:miter lim="800000"/>
            <a:headEnd/>
            <a:tailEnd/>
          </a:ln>
        </p:spPr>
        <p:txBody>
          <a:bodyPr>
            <a:spAutoFit/>
          </a:bodyPr>
          <a:lstStyle/>
          <a:p>
            <a:endParaRPr lang="fr-FR"/>
          </a:p>
        </p:txBody>
      </p:sp>
      <p:sp>
        <p:nvSpPr>
          <p:cNvPr id="5" name="Flèche droite 4"/>
          <p:cNvSpPr/>
          <p:nvPr/>
        </p:nvSpPr>
        <p:spPr>
          <a:xfrm>
            <a:off x="899592" y="3212976"/>
            <a:ext cx="287337" cy="2159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droite 5"/>
          <p:cNvSpPr/>
          <p:nvPr/>
        </p:nvSpPr>
        <p:spPr>
          <a:xfrm>
            <a:off x="899592" y="4293096"/>
            <a:ext cx="287337" cy="2159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Espace réservé du numéro de diapositive 5"/>
          <p:cNvSpPr>
            <a:spLocks noGrp="1"/>
          </p:cNvSpPr>
          <p:nvPr>
            <p:ph type="sldNum" sz="quarter" idx="12"/>
          </p:nvPr>
        </p:nvSpPr>
        <p:spPr>
          <a:noFill/>
        </p:spPr>
        <p:txBody>
          <a:bodyPr/>
          <a:lstStyle/>
          <a:p>
            <a:fld id="{D1C9087A-1345-4471-BC2E-C917FDD60832}" type="slidenum">
              <a:rPr lang="fr-FR" smtClean="0"/>
              <a:pPr/>
              <a:t>6</a:t>
            </a:fld>
            <a:endParaRPr lang="fr-FR" smtClean="0"/>
          </a:p>
        </p:txBody>
      </p:sp>
      <p:sp>
        <p:nvSpPr>
          <p:cNvPr id="9219" name="Rectangle 2"/>
          <p:cNvSpPr>
            <a:spLocks noGrp="1" noChangeArrowheads="1"/>
          </p:cNvSpPr>
          <p:nvPr>
            <p:ph type="title"/>
          </p:nvPr>
        </p:nvSpPr>
        <p:spPr/>
        <p:txBody>
          <a:bodyPr/>
          <a:lstStyle/>
          <a:p>
            <a:pPr eaLnBrk="1" hangingPunct="1"/>
            <a:r>
              <a:rPr lang="fr-FR" sz="4000" dirty="0" smtClean="0"/>
              <a:t>II. </a:t>
            </a:r>
            <a:r>
              <a:rPr lang="fr-FR" sz="4000" dirty="0" err="1" smtClean="0"/>
              <a:t>Legal</a:t>
            </a:r>
            <a:r>
              <a:rPr lang="fr-FR" sz="4000" dirty="0" smtClean="0"/>
              <a:t> Basis for State </a:t>
            </a:r>
            <a:r>
              <a:rPr lang="fr-FR" sz="4000" dirty="0" err="1" smtClean="0"/>
              <a:t>Approval</a:t>
            </a:r>
            <a:r>
              <a:rPr lang="fr-FR" sz="4000" dirty="0" smtClean="0"/>
              <a:t> for EGTC</a:t>
            </a:r>
            <a:endParaRPr lang="fr-FR" sz="4000" b="1" dirty="0" smtClean="0"/>
          </a:p>
        </p:txBody>
      </p:sp>
      <p:sp>
        <p:nvSpPr>
          <p:cNvPr id="6147" name="Rectangle 3"/>
          <p:cNvSpPr>
            <a:spLocks noGrp="1" noChangeArrowheads="1"/>
          </p:cNvSpPr>
          <p:nvPr>
            <p:ph type="body" idx="1"/>
          </p:nvPr>
        </p:nvSpPr>
        <p:spPr>
          <a:xfrm>
            <a:off x="457200" y="1600200"/>
            <a:ext cx="3754438" cy="4525963"/>
          </a:xfrm>
        </p:spPr>
        <p:txBody>
          <a:bodyPr/>
          <a:lstStyle/>
          <a:p>
            <a:pPr algn="ctr" eaLnBrk="1" hangingPunct="1">
              <a:lnSpc>
                <a:spcPct val="80000"/>
              </a:lnSpc>
              <a:buFontTx/>
              <a:buNone/>
            </a:pPr>
            <a:r>
              <a:rPr lang="en-GB" sz="1100" b="1" smtClean="0"/>
              <a:t>EU Legal Framework</a:t>
            </a:r>
          </a:p>
          <a:p>
            <a:pPr algn="ctr" eaLnBrk="1" hangingPunct="1">
              <a:lnSpc>
                <a:spcPct val="80000"/>
              </a:lnSpc>
              <a:buFontTx/>
              <a:buNone/>
            </a:pPr>
            <a:endParaRPr lang="en-GB" sz="1100" b="1" smtClean="0"/>
          </a:p>
          <a:p>
            <a:pPr eaLnBrk="1" hangingPunct="1">
              <a:lnSpc>
                <a:spcPct val="80000"/>
              </a:lnSpc>
              <a:buFontTx/>
              <a:buNone/>
            </a:pPr>
            <a:r>
              <a:rPr lang="en-GB" sz="1200" smtClean="0"/>
              <a:t>Amended EGTC Regulation </a:t>
            </a:r>
            <a:r>
              <a:rPr lang="en-GB" sz="1200" smtClean="0">
                <a:latin typeface="EUAlbertina-Bold" charset="0"/>
              </a:rPr>
              <a:t>(EC) 1082/2006, article 4.3 :</a:t>
            </a:r>
          </a:p>
          <a:p>
            <a:pPr eaLnBrk="1" hangingPunct="1">
              <a:lnSpc>
                <a:spcPct val="80000"/>
              </a:lnSpc>
            </a:pPr>
            <a:endParaRPr lang="en-GB" sz="1200" smtClean="0">
              <a:latin typeface="EUAlbertina-Bold" charset="0"/>
            </a:endParaRPr>
          </a:p>
          <a:p>
            <a:pPr marL="342900" lvl="1" indent="-342900" eaLnBrk="1" hangingPunct="1">
              <a:lnSpc>
                <a:spcPct val="80000"/>
              </a:lnSpc>
              <a:buFont typeface="Wingdings" pitchFamily="2" charset="2"/>
              <a:buChar char="è"/>
            </a:pPr>
            <a:r>
              <a:rPr lang="en-GB" sz="1200" smtClean="0">
                <a:solidFill>
                  <a:srgbClr val="00B050"/>
                </a:solidFill>
                <a:sym typeface="Wingdings" pitchFamily="2" charset="2"/>
              </a:rPr>
              <a:t>R</a:t>
            </a:r>
            <a:r>
              <a:rPr lang="en-US" sz="1200" smtClean="0">
                <a:solidFill>
                  <a:srgbClr val="00B050"/>
                </a:solidFill>
                <a:sym typeface="Wingdings" pitchFamily="2" charset="2"/>
              </a:rPr>
              <a:t>easons for non-approval </a:t>
            </a:r>
            <a:r>
              <a:rPr lang="en-US" sz="1200" smtClean="0">
                <a:sym typeface="Wingdings" pitchFamily="2" charset="2"/>
              </a:rPr>
              <a:t>of the convention include in particular national law relating  to  the  powers  and competences of the prospective member</a:t>
            </a:r>
            <a:endParaRPr lang="en-GB" sz="1200" smtClean="0">
              <a:sym typeface="Wingdings" pitchFamily="2" charset="2"/>
            </a:endParaRPr>
          </a:p>
          <a:p>
            <a:pPr marL="342900" lvl="1" indent="-342900" eaLnBrk="1" hangingPunct="1">
              <a:lnSpc>
                <a:spcPct val="80000"/>
              </a:lnSpc>
              <a:buFontTx/>
              <a:buNone/>
            </a:pPr>
            <a:endParaRPr lang="en-GB" sz="1200" smtClean="0">
              <a:sym typeface="Wingdings" pitchFamily="2" charset="2"/>
            </a:endParaRPr>
          </a:p>
          <a:p>
            <a:pPr marL="342900" lvl="1" indent="-342900" eaLnBrk="1" hangingPunct="1">
              <a:lnSpc>
                <a:spcPct val="80000"/>
              </a:lnSpc>
              <a:buFontTx/>
              <a:buNone/>
            </a:pPr>
            <a:r>
              <a:rPr lang="en-GB" sz="1200" smtClean="0"/>
              <a:t>Nevertheless </a:t>
            </a:r>
            <a:r>
              <a:rPr lang="en-GB" sz="1200" smtClean="0">
                <a:latin typeface="EUAlbertina-Bold" charset="0"/>
              </a:rPr>
              <a:t>article 7.2. states :</a:t>
            </a:r>
            <a:endParaRPr lang="en-GB" sz="1200" smtClean="0">
              <a:sym typeface="Wingdings" pitchFamily="2" charset="2"/>
            </a:endParaRPr>
          </a:p>
          <a:p>
            <a:pPr marL="342900" lvl="1" indent="-342900" eaLnBrk="1" hangingPunct="1">
              <a:lnSpc>
                <a:spcPct val="80000"/>
              </a:lnSpc>
              <a:buFont typeface="Wingdings" pitchFamily="2" charset="2"/>
              <a:buChar char="è"/>
            </a:pPr>
            <a:endParaRPr lang="en-GB" sz="1200" smtClean="0">
              <a:sym typeface="Wingdings" pitchFamily="2" charset="2"/>
            </a:endParaRPr>
          </a:p>
          <a:p>
            <a:pPr marL="342900" lvl="1" indent="-342900" eaLnBrk="1" hangingPunct="1">
              <a:lnSpc>
                <a:spcPct val="80000"/>
              </a:lnSpc>
              <a:buFont typeface="Wingdings" pitchFamily="2" charset="2"/>
              <a:buChar char="è"/>
            </a:pPr>
            <a:r>
              <a:rPr lang="en-GB" sz="1200" smtClean="0">
                <a:sym typeface="Wingdings" pitchFamily="2" charset="2"/>
              </a:rPr>
              <a:t>« </a:t>
            </a:r>
            <a:r>
              <a:rPr lang="en-US" sz="1200" smtClean="0">
                <a:sym typeface="Wingdings" pitchFamily="2" charset="2"/>
              </a:rPr>
              <a:t>Each task (of an EGTC) shall be determined by its members as falling within the competence of every member</a:t>
            </a:r>
            <a:r>
              <a:rPr lang="en-GB" sz="1200" smtClean="0">
                <a:sym typeface="Wingdings" pitchFamily="2" charset="2"/>
              </a:rPr>
              <a:t> </a:t>
            </a:r>
            <a:r>
              <a:rPr lang="en-US" sz="1200" smtClean="0">
                <a:solidFill>
                  <a:srgbClr val="00B050"/>
                </a:solidFill>
                <a:sym typeface="Wingdings" pitchFamily="2" charset="2"/>
              </a:rPr>
              <a:t>unless the Member State or third country approves the participation of a member established under its national law even where that member is not competent for all the tasks specified in the convention</a:t>
            </a:r>
            <a:r>
              <a:rPr lang="en-US" sz="1200" smtClean="0">
                <a:sym typeface="Wingdings" pitchFamily="2" charset="2"/>
              </a:rPr>
              <a:t> </a:t>
            </a:r>
            <a:r>
              <a:rPr lang="en-GB" sz="1200" smtClean="0">
                <a:sym typeface="Wingdings" pitchFamily="2" charset="2"/>
              </a:rPr>
              <a:t>»</a:t>
            </a:r>
          </a:p>
          <a:p>
            <a:pPr eaLnBrk="1" hangingPunct="1">
              <a:lnSpc>
                <a:spcPct val="80000"/>
              </a:lnSpc>
            </a:pPr>
            <a:endParaRPr lang="en-GB" smtClean="0"/>
          </a:p>
          <a:p>
            <a:pPr eaLnBrk="1" hangingPunct="1">
              <a:lnSpc>
                <a:spcPct val="80000"/>
              </a:lnSpc>
              <a:buFontTx/>
              <a:buNone/>
            </a:pPr>
            <a:endParaRPr lang="en-GB" smtClean="0"/>
          </a:p>
          <a:p>
            <a:pPr eaLnBrk="1" hangingPunct="1">
              <a:lnSpc>
                <a:spcPct val="90000"/>
              </a:lnSpc>
            </a:pPr>
            <a:endParaRPr lang="fr-FR" smtClean="0"/>
          </a:p>
        </p:txBody>
      </p:sp>
      <p:sp>
        <p:nvSpPr>
          <p:cNvPr id="6" name="Rectangle 5"/>
          <p:cNvSpPr/>
          <p:nvPr/>
        </p:nvSpPr>
        <p:spPr>
          <a:xfrm>
            <a:off x="4356100" y="1628775"/>
            <a:ext cx="4032250" cy="4102662"/>
          </a:xfrm>
          <a:prstGeom prst="rect">
            <a:avLst/>
          </a:prstGeom>
        </p:spPr>
        <p:txBody>
          <a:bodyPr>
            <a:spAutoFit/>
          </a:bodyPr>
          <a:lstStyle/>
          <a:p>
            <a:pPr marL="342900" indent="-342900" algn="ctr">
              <a:lnSpc>
                <a:spcPct val="80000"/>
              </a:lnSpc>
              <a:spcBef>
                <a:spcPct val="20000"/>
              </a:spcBef>
              <a:defRPr/>
            </a:pPr>
            <a:r>
              <a:rPr lang="en-GB" sz="1100" b="1" dirty="0">
                <a:latin typeface="+mn-lt"/>
                <a:cs typeface="+mn-cs"/>
              </a:rPr>
              <a:t>French Legal Framework</a:t>
            </a:r>
          </a:p>
          <a:p>
            <a:pPr marL="342900" indent="-342900" algn="ctr">
              <a:lnSpc>
                <a:spcPct val="80000"/>
              </a:lnSpc>
              <a:spcBef>
                <a:spcPct val="20000"/>
              </a:spcBef>
              <a:defRPr/>
            </a:pPr>
            <a:endParaRPr lang="en-GB" sz="1100" b="1" dirty="0">
              <a:latin typeface="+mn-lt"/>
              <a:cs typeface="+mn-cs"/>
            </a:endParaRPr>
          </a:p>
          <a:p>
            <a:pPr marL="342900" indent="-342900" algn="just">
              <a:lnSpc>
                <a:spcPct val="80000"/>
              </a:lnSpc>
              <a:spcBef>
                <a:spcPct val="20000"/>
              </a:spcBef>
              <a:defRPr/>
            </a:pPr>
            <a:r>
              <a:rPr lang="en-GB" sz="1000" dirty="0"/>
              <a:t>	</a:t>
            </a:r>
            <a:r>
              <a:rPr lang="en-GB" sz="1200" dirty="0"/>
              <a:t>In relation with the concerned </a:t>
            </a:r>
            <a:r>
              <a:rPr lang="en-GB" sz="1200" i="1" dirty="0" err="1"/>
              <a:t>Préfet</a:t>
            </a:r>
            <a:r>
              <a:rPr lang="en-GB" sz="1200" i="1" dirty="0"/>
              <a:t> de </a:t>
            </a:r>
            <a:r>
              <a:rPr lang="en-GB" sz="1200" i="1" dirty="0" err="1"/>
              <a:t>région</a:t>
            </a:r>
            <a:r>
              <a:rPr lang="en-GB" sz="1200" i="1" dirty="0"/>
              <a:t> </a:t>
            </a:r>
            <a:r>
              <a:rPr lang="en-GB" sz="1200" dirty="0"/>
              <a:t>who </a:t>
            </a:r>
            <a:r>
              <a:rPr lang="en-GB" sz="1200" dirty="0" smtClean="0"/>
              <a:t>authorizes </a:t>
            </a:r>
            <a:r>
              <a:rPr lang="en-GB" sz="1200" dirty="0"/>
              <a:t>the creation or the participation of local authority to </a:t>
            </a:r>
            <a:r>
              <a:rPr lang="en-GB" sz="1200" dirty="0" smtClean="0"/>
              <a:t>an </a:t>
            </a:r>
            <a:r>
              <a:rPr lang="en-GB" sz="1200" dirty="0"/>
              <a:t>EGTC, </a:t>
            </a:r>
            <a:r>
              <a:rPr lang="en-GB" sz="1200" dirty="0" smtClean="0"/>
              <a:t>the Ministry of the Interior focuses on : </a:t>
            </a:r>
            <a:endParaRPr lang="en-GB" sz="1200" dirty="0"/>
          </a:p>
          <a:p>
            <a:pPr marL="342900" indent="-342900" algn="just">
              <a:lnSpc>
                <a:spcPct val="80000"/>
              </a:lnSpc>
              <a:spcBef>
                <a:spcPct val="20000"/>
              </a:spcBef>
              <a:buFont typeface="Wingdings" pitchFamily="2" charset="2"/>
              <a:buChar char="è"/>
              <a:defRPr/>
            </a:pPr>
            <a:endParaRPr lang="en-GB" sz="1200" dirty="0"/>
          </a:p>
          <a:p>
            <a:pPr marL="342900" indent="-342900" algn="just">
              <a:lnSpc>
                <a:spcPct val="80000"/>
              </a:lnSpc>
              <a:spcBef>
                <a:spcPct val="20000"/>
              </a:spcBef>
              <a:buFontTx/>
              <a:buChar char="-"/>
              <a:defRPr/>
            </a:pPr>
            <a:r>
              <a:rPr lang="en-GB" sz="1200" dirty="0" smtClean="0"/>
              <a:t>the competence of every member under French Law. </a:t>
            </a:r>
            <a:endParaRPr lang="en-GB" sz="1200" dirty="0"/>
          </a:p>
          <a:p>
            <a:pPr marL="342900" indent="-342900" algn="just">
              <a:lnSpc>
                <a:spcPct val="80000"/>
              </a:lnSpc>
              <a:spcBef>
                <a:spcPct val="20000"/>
              </a:spcBef>
              <a:buFontTx/>
              <a:buChar char="-"/>
              <a:defRPr/>
            </a:pPr>
            <a:endParaRPr lang="en-GB" sz="1200" dirty="0"/>
          </a:p>
          <a:p>
            <a:pPr marL="342900" indent="-342900" algn="just">
              <a:lnSpc>
                <a:spcPct val="80000"/>
              </a:lnSpc>
              <a:spcBef>
                <a:spcPct val="20000"/>
              </a:spcBef>
              <a:buFontTx/>
              <a:buChar char="-"/>
              <a:defRPr/>
            </a:pPr>
            <a:r>
              <a:rPr lang="en-GB" sz="1200" dirty="0"/>
              <a:t>Consistency at national level</a:t>
            </a:r>
            <a:r>
              <a:rPr lang="en-GB" sz="1200" dirty="0">
                <a:sym typeface="Wingdings" pitchFamily="2" charset="2"/>
              </a:rPr>
              <a:t> </a:t>
            </a:r>
            <a:r>
              <a:rPr lang="en-GB" sz="1200" dirty="0"/>
              <a:t>and with France’s international commitments (art L. 1115-4-2 CGCT), which implies to consult French Ministry of </a:t>
            </a:r>
            <a:r>
              <a:rPr lang="en-GB" sz="1200" dirty="0" smtClean="0"/>
              <a:t>Foreign </a:t>
            </a:r>
            <a:r>
              <a:rPr lang="en-GB" sz="1200" dirty="0"/>
              <a:t>Affairs.</a:t>
            </a:r>
          </a:p>
          <a:p>
            <a:pPr marL="342900" indent="-342900" algn="just">
              <a:lnSpc>
                <a:spcPct val="80000"/>
              </a:lnSpc>
              <a:spcBef>
                <a:spcPct val="20000"/>
              </a:spcBef>
              <a:defRPr/>
            </a:pPr>
            <a:endParaRPr lang="en-GB" sz="1200" dirty="0"/>
          </a:p>
          <a:p>
            <a:pPr marL="342900" indent="-342900" algn="just">
              <a:lnSpc>
                <a:spcPct val="80000"/>
              </a:lnSpc>
              <a:spcBef>
                <a:spcPct val="20000"/>
              </a:spcBef>
              <a:defRPr/>
            </a:pPr>
            <a:endParaRPr lang="en-GB" sz="1200" dirty="0"/>
          </a:p>
          <a:p>
            <a:pPr marL="342900" indent="-342900" algn="just">
              <a:lnSpc>
                <a:spcPct val="80000"/>
              </a:lnSpc>
              <a:spcBef>
                <a:spcPct val="20000"/>
              </a:spcBef>
              <a:defRPr/>
            </a:pPr>
            <a:r>
              <a:rPr lang="en-GB" sz="1200" dirty="0"/>
              <a:t>	</a:t>
            </a:r>
            <a:r>
              <a:rPr lang="en-GB" sz="1200" dirty="0" smtClean="0"/>
              <a:t>For </a:t>
            </a:r>
            <a:r>
              <a:rPr lang="en-GB" sz="1200" dirty="0"/>
              <a:t>these </a:t>
            </a:r>
            <a:r>
              <a:rPr lang="en-GB" sz="1200" dirty="0" smtClean="0"/>
              <a:t>reasons, France would not </a:t>
            </a:r>
            <a:r>
              <a:rPr lang="en-GB" sz="1200" dirty="0"/>
              <a:t>approve the participation of a French local Authority to an EGTC if it is not competent for the tasks specified in the convention</a:t>
            </a:r>
            <a:r>
              <a:rPr lang="en-GB" sz="1000" dirty="0"/>
              <a:t>.   </a:t>
            </a:r>
          </a:p>
          <a:p>
            <a:pPr marL="342900" indent="-342900" algn="just">
              <a:lnSpc>
                <a:spcPct val="80000"/>
              </a:lnSpc>
              <a:spcBef>
                <a:spcPct val="20000"/>
              </a:spcBef>
              <a:defRPr/>
            </a:pPr>
            <a:endParaRPr lang="en-GB" sz="1000" dirty="0">
              <a:sym typeface="Wingdings" pitchFamily="2" charset="2"/>
            </a:endParaRPr>
          </a:p>
          <a:p>
            <a:pPr marL="342900" indent="-342900" algn="just">
              <a:lnSpc>
                <a:spcPct val="80000"/>
              </a:lnSpc>
              <a:spcBef>
                <a:spcPct val="20000"/>
              </a:spcBef>
              <a:defRPr/>
            </a:pPr>
            <a:endParaRPr lang="en-GB" sz="1000" dirty="0">
              <a:sym typeface="Wingdings" pitchFamily="2" charset="2"/>
            </a:endParaRPr>
          </a:p>
          <a:p>
            <a:pPr>
              <a:lnSpc>
                <a:spcPct val="80000"/>
              </a:lnSpc>
              <a:defRPr/>
            </a:pPr>
            <a:endParaRPr lang="en-GB" dirty="0"/>
          </a:p>
          <a:p>
            <a:pPr>
              <a:lnSpc>
                <a:spcPct val="80000"/>
              </a:lnSpc>
              <a:defRPr/>
            </a:pPr>
            <a:endParaRPr lang="en-GB" dirty="0"/>
          </a:p>
        </p:txBody>
      </p:sp>
      <p:sp>
        <p:nvSpPr>
          <p:cNvPr id="8" name="Flèche droite 7"/>
          <p:cNvSpPr/>
          <p:nvPr/>
        </p:nvSpPr>
        <p:spPr>
          <a:xfrm>
            <a:off x="4356100" y="2133600"/>
            <a:ext cx="287338" cy="14287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a:off x="4427984" y="4581128"/>
            <a:ext cx="288925" cy="14446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dirty="0" err="1" smtClean="0"/>
              <a:t>Legal</a:t>
            </a:r>
            <a:r>
              <a:rPr lang="fr-FR" dirty="0" smtClean="0"/>
              <a:t> Basis for State </a:t>
            </a:r>
            <a:r>
              <a:rPr lang="fr-FR" dirty="0" err="1" smtClean="0"/>
              <a:t>Authorization</a:t>
            </a:r>
            <a:endParaRPr lang="fr-FR" dirty="0" smtClean="0"/>
          </a:p>
        </p:txBody>
      </p:sp>
      <p:sp>
        <p:nvSpPr>
          <p:cNvPr id="10243" name="Espace réservé du contenu 2"/>
          <p:cNvSpPr>
            <a:spLocks noGrp="1"/>
          </p:cNvSpPr>
          <p:nvPr>
            <p:ph idx="1"/>
          </p:nvPr>
        </p:nvSpPr>
        <p:spPr>
          <a:xfrm>
            <a:off x="395288" y="1557338"/>
            <a:ext cx="3538537" cy="4525962"/>
          </a:xfrm>
        </p:spPr>
        <p:txBody>
          <a:bodyPr/>
          <a:lstStyle/>
          <a:p>
            <a:pPr eaLnBrk="1" hangingPunct="1">
              <a:lnSpc>
                <a:spcPct val="80000"/>
              </a:lnSpc>
              <a:buFont typeface="Wingdings" pitchFamily="2" charset="2"/>
              <a:buChar char="è"/>
            </a:pPr>
            <a:endParaRPr lang="en-US" sz="1400" dirty="0" smtClean="0">
              <a:sym typeface="Wingdings" pitchFamily="2" charset="2"/>
            </a:endParaRPr>
          </a:p>
          <a:p>
            <a:pPr algn="ctr" eaLnBrk="1" hangingPunct="1">
              <a:lnSpc>
                <a:spcPct val="80000"/>
              </a:lnSpc>
              <a:buFontTx/>
              <a:buNone/>
            </a:pPr>
            <a:r>
              <a:rPr lang="en-GB" sz="1200" b="1" dirty="0" smtClean="0"/>
              <a:t>EU Legal Framework</a:t>
            </a:r>
          </a:p>
          <a:p>
            <a:pPr algn="ctr" eaLnBrk="1" hangingPunct="1">
              <a:lnSpc>
                <a:spcPct val="80000"/>
              </a:lnSpc>
              <a:buFontTx/>
              <a:buNone/>
            </a:pPr>
            <a:endParaRPr lang="en-GB" sz="1200" b="1" dirty="0" smtClean="0"/>
          </a:p>
          <a:p>
            <a:pPr eaLnBrk="1" hangingPunct="1">
              <a:lnSpc>
                <a:spcPct val="80000"/>
              </a:lnSpc>
              <a:buFontTx/>
              <a:buNone/>
            </a:pPr>
            <a:r>
              <a:rPr lang="en-GB" sz="1200" dirty="0" smtClean="0"/>
              <a:t>Amended EGTC Regulation </a:t>
            </a:r>
            <a:r>
              <a:rPr lang="en-GB" sz="1200" dirty="0" smtClean="0">
                <a:latin typeface="EUAlbertina-Bold" charset="0"/>
              </a:rPr>
              <a:t>(EC) 1082/2006, article 4.3 :</a:t>
            </a:r>
          </a:p>
          <a:p>
            <a:pPr eaLnBrk="1" hangingPunct="1">
              <a:lnSpc>
                <a:spcPct val="80000"/>
              </a:lnSpc>
              <a:buFont typeface="Wingdings" pitchFamily="2" charset="2"/>
              <a:buChar char="è"/>
            </a:pPr>
            <a:endParaRPr lang="en-US" sz="1200" dirty="0" smtClean="0">
              <a:sym typeface="Wingdings" pitchFamily="2" charset="2"/>
            </a:endParaRPr>
          </a:p>
          <a:p>
            <a:pPr algn="just" eaLnBrk="1" hangingPunct="1">
              <a:lnSpc>
                <a:spcPct val="80000"/>
              </a:lnSpc>
              <a:buFont typeface="Wingdings" pitchFamily="2" charset="2"/>
              <a:buChar char="è"/>
            </a:pPr>
            <a:r>
              <a:rPr lang="en-GB" sz="1200" dirty="0" smtClean="0">
                <a:sym typeface="Wingdings" pitchFamily="2" charset="2"/>
              </a:rPr>
              <a:t>R</a:t>
            </a:r>
            <a:r>
              <a:rPr lang="en-US" sz="1200" dirty="0" err="1" smtClean="0">
                <a:sym typeface="Wingdings" pitchFamily="2" charset="2"/>
              </a:rPr>
              <a:t>easons</a:t>
            </a:r>
            <a:r>
              <a:rPr lang="en-US" sz="1200" dirty="0" smtClean="0">
                <a:sym typeface="Wingdings" pitchFamily="2" charset="2"/>
              </a:rPr>
              <a:t> for non-approval have to be </a:t>
            </a:r>
            <a:r>
              <a:rPr lang="en-US" sz="1200" dirty="0" smtClean="0">
                <a:solidFill>
                  <a:srgbClr val="00B050"/>
                </a:solidFill>
                <a:sym typeface="Wingdings" pitchFamily="2" charset="2"/>
              </a:rPr>
              <a:t>exposed to the potential members</a:t>
            </a:r>
          </a:p>
          <a:p>
            <a:pPr eaLnBrk="1" hangingPunct="1">
              <a:lnSpc>
                <a:spcPct val="80000"/>
              </a:lnSpc>
              <a:buFont typeface="Wingdings" pitchFamily="2" charset="2"/>
              <a:buChar char="è"/>
            </a:pPr>
            <a:endParaRPr lang="en-US" sz="1200" dirty="0" smtClean="0">
              <a:sym typeface="Wingdings" pitchFamily="2" charset="2"/>
            </a:endParaRPr>
          </a:p>
          <a:p>
            <a:pPr algn="just" eaLnBrk="1" hangingPunct="1">
              <a:lnSpc>
                <a:spcPct val="80000"/>
              </a:lnSpc>
              <a:buFont typeface="Wingdings" pitchFamily="2" charset="2"/>
              <a:buChar char="è"/>
            </a:pPr>
            <a:r>
              <a:rPr lang="en-GB" sz="1200" dirty="0" smtClean="0">
                <a:sym typeface="Wingdings" pitchFamily="2" charset="2"/>
              </a:rPr>
              <a:t>Decision of approbation within a period of six months from the date of receipt of a notification and </a:t>
            </a:r>
            <a:r>
              <a:rPr lang="en-GB" sz="1200" dirty="0" smtClean="0">
                <a:solidFill>
                  <a:srgbClr val="00B050"/>
                </a:solidFill>
                <a:sym typeface="Wingdings" pitchFamily="2" charset="2"/>
              </a:rPr>
              <a:t>tacit approbation </a:t>
            </a:r>
            <a:r>
              <a:rPr lang="en-GB" sz="1200" dirty="0" smtClean="0">
                <a:sym typeface="Wingdings" pitchFamily="2" charset="2"/>
              </a:rPr>
              <a:t>if no objection within that period</a:t>
            </a:r>
          </a:p>
          <a:p>
            <a:pPr eaLnBrk="1" hangingPunct="1">
              <a:lnSpc>
                <a:spcPct val="80000"/>
              </a:lnSpc>
              <a:buFont typeface="Wingdings" pitchFamily="2" charset="2"/>
              <a:buChar char="è"/>
            </a:pPr>
            <a:endParaRPr lang="en-GB" sz="1200" dirty="0" smtClean="0">
              <a:sym typeface="Wingdings" pitchFamily="2" charset="2"/>
            </a:endParaRPr>
          </a:p>
          <a:p>
            <a:pPr algn="just" eaLnBrk="1" hangingPunct="1">
              <a:lnSpc>
                <a:spcPct val="80000"/>
              </a:lnSpc>
              <a:buFont typeface="Wingdings" pitchFamily="2" charset="2"/>
              <a:buChar char="è"/>
            </a:pPr>
            <a:r>
              <a:rPr lang="en-GB" sz="1200" dirty="0" smtClean="0">
                <a:sym typeface="Wingdings" pitchFamily="2" charset="2"/>
              </a:rPr>
              <a:t>Formal approbation by the MS where the proposed registered office of EGTC is to be located</a:t>
            </a:r>
          </a:p>
          <a:p>
            <a:endParaRPr lang="fr-FR" sz="1200" dirty="0" smtClean="0"/>
          </a:p>
        </p:txBody>
      </p:sp>
      <p:sp>
        <p:nvSpPr>
          <p:cNvPr id="10244" name="Espace réservé du numéro de diapositive 3"/>
          <p:cNvSpPr>
            <a:spLocks noGrp="1"/>
          </p:cNvSpPr>
          <p:nvPr>
            <p:ph type="sldNum" sz="quarter" idx="12"/>
          </p:nvPr>
        </p:nvSpPr>
        <p:spPr>
          <a:noFill/>
        </p:spPr>
        <p:txBody>
          <a:bodyPr/>
          <a:lstStyle/>
          <a:p>
            <a:fld id="{4CD8952D-6D92-4B4B-9280-A1CBDB60B7BD}" type="slidenum">
              <a:rPr lang="fr-FR" smtClean="0"/>
              <a:pPr/>
              <a:t>7</a:t>
            </a:fld>
            <a:endParaRPr lang="fr-FR" smtClean="0"/>
          </a:p>
        </p:txBody>
      </p:sp>
      <p:sp>
        <p:nvSpPr>
          <p:cNvPr id="10245" name="Rectangle 4"/>
          <p:cNvSpPr>
            <a:spLocks noChangeArrowheads="1"/>
          </p:cNvSpPr>
          <p:nvPr/>
        </p:nvSpPr>
        <p:spPr bwMode="auto">
          <a:xfrm>
            <a:off x="4067175" y="1700213"/>
            <a:ext cx="4572000" cy="2382191"/>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GB" sz="1200" b="1" dirty="0"/>
              <a:t>French Legal Framework</a:t>
            </a:r>
          </a:p>
          <a:p>
            <a:pPr marL="342900" indent="-342900" algn="just">
              <a:lnSpc>
                <a:spcPct val="80000"/>
              </a:lnSpc>
              <a:spcBef>
                <a:spcPct val="20000"/>
              </a:spcBef>
              <a:buFont typeface="Wingdings" pitchFamily="2" charset="2"/>
              <a:buChar char="è"/>
            </a:pPr>
            <a:endParaRPr lang="en-GB" sz="1200" dirty="0">
              <a:sym typeface="Wingdings" pitchFamily="2" charset="2"/>
            </a:endParaRPr>
          </a:p>
          <a:p>
            <a:pPr marL="342900" indent="-342900" algn="just">
              <a:lnSpc>
                <a:spcPct val="80000"/>
              </a:lnSpc>
              <a:spcBef>
                <a:spcPct val="20000"/>
              </a:spcBef>
            </a:pPr>
            <a:r>
              <a:rPr lang="en-GB" sz="1200" dirty="0">
                <a:sym typeface="Wingdings" pitchFamily="2" charset="2"/>
              </a:rPr>
              <a:t>	French law already </a:t>
            </a:r>
            <a:r>
              <a:rPr lang="en-GB" sz="1200" dirty="0" smtClean="0">
                <a:sym typeface="Wingdings" pitchFamily="2" charset="2"/>
              </a:rPr>
              <a:t>requires the </a:t>
            </a:r>
            <a:r>
              <a:rPr lang="en-GB" sz="1200" dirty="0">
                <a:sym typeface="Wingdings" pitchFamily="2" charset="2"/>
              </a:rPr>
              <a:t>State to communicate the reasons of a </a:t>
            </a:r>
            <a:r>
              <a:rPr lang="en-GB" sz="1200" dirty="0" smtClean="0">
                <a:sym typeface="Wingdings" pitchFamily="2" charset="2"/>
              </a:rPr>
              <a:t>refusal. The absence of notification of those reasons can lead to the cancellation of the decision by an administrative court.  </a:t>
            </a:r>
            <a:endParaRPr lang="en-GB" sz="1200" dirty="0">
              <a:sym typeface="Wingdings" pitchFamily="2" charset="2"/>
            </a:endParaRPr>
          </a:p>
          <a:p>
            <a:pPr marL="342900" indent="-342900" algn="just">
              <a:lnSpc>
                <a:spcPct val="80000"/>
              </a:lnSpc>
              <a:spcBef>
                <a:spcPct val="20000"/>
              </a:spcBef>
            </a:pPr>
            <a:endParaRPr lang="en-GB" sz="1200" dirty="0">
              <a:sym typeface="Wingdings" pitchFamily="2" charset="2"/>
            </a:endParaRPr>
          </a:p>
          <a:p>
            <a:pPr marL="342900" indent="-342900" algn="just">
              <a:lnSpc>
                <a:spcPct val="80000"/>
              </a:lnSpc>
              <a:spcBef>
                <a:spcPct val="20000"/>
              </a:spcBef>
            </a:pPr>
            <a:r>
              <a:rPr lang="en-GB" sz="1200" dirty="0">
                <a:sym typeface="Wingdings" pitchFamily="2" charset="2"/>
              </a:rPr>
              <a:t>	Explicit </a:t>
            </a:r>
            <a:r>
              <a:rPr lang="en-GB" sz="1200" dirty="0" smtClean="0">
                <a:sym typeface="Wingdings" pitchFamily="2" charset="2"/>
              </a:rPr>
              <a:t>authorization </a:t>
            </a:r>
            <a:r>
              <a:rPr lang="en-GB" sz="1200" dirty="0"/>
              <a:t>prior to joining the EGTC</a:t>
            </a:r>
            <a:r>
              <a:rPr lang="en-GB" sz="1200" dirty="0">
                <a:sym typeface="Wingdings" pitchFamily="2" charset="2"/>
              </a:rPr>
              <a:t> is still required in French law, </a:t>
            </a:r>
            <a:r>
              <a:rPr lang="en-GB" sz="1200" dirty="0" smtClean="0">
                <a:sym typeface="Wingdings" pitchFamily="2" charset="2"/>
              </a:rPr>
              <a:t>even if the EGTC is to be based in another country </a:t>
            </a:r>
            <a:r>
              <a:rPr lang="en-GB" sz="1200" dirty="0">
                <a:sym typeface="Wingdings" pitchFamily="2" charset="2"/>
              </a:rPr>
              <a:t>(art. L. 1115-4-2 CGCT) :</a:t>
            </a:r>
          </a:p>
          <a:p>
            <a:pPr marL="342900" indent="-342900" algn="just">
              <a:lnSpc>
                <a:spcPct val="80000"/>
              </a:lnSpc>
              <a:spcBef>
                <a:spcPct val="20000"/>
              </a:spcBef>
              <a:buFont typeface="Wingdings" pitchFamily="2" charset="2"/>
              <a:buChar char="è"/>
            </a:pPr>
            <a:endParaRPr lang="en-GB" sz="1200" dirty="0">
              <a:sym typeface="Wingdings" pitchFamily="2" charset="2"/>
            </a:endParaRPr>
          </a:p>
          <a:p>
            <a:pPr marL="342900" indent="-342900" algn="just">
              <a:lnSpc>
                <a:spcPct val="80000"/>
              </a:lnSpc>
              <a:spcBef>
                <a:spcPct val="20000"/>
              </a:spcBef>
            </a:pPr>
            <a:r>
              <a:rPr lang="en-GB" sz="1200" dirty="0">
                <a:sym typeface="Wingdings" pitchFamily="2" charset="2"/>
              </a:rPr>
              <a:t>	</a:t>
            </a:r>
            <a:r>
              <a:rPr lang="en-GB" sz="1200" dirty="0" smtClean="0">
                <a:sym typeface="Wingdings" pitchFamily="2" charset="2"/>
              </a:rPr>
              <a:t>In any </a:t>
            </a:r>
            <a:r>
              <a:rPr lang="en-GB" sz="1200" dirty="0">
                <a:sym typeface="Wingdings" pitchFamily="2" charset="2"/>
              </a:rPr>
              <a:t>case, French authorities are informed of the territorial cooperation </a:t>
            </a:r>
            <a:r>
              <a:rPr lang="en-GB" sz="1200" dirty="0" smtClean="0">
                <a:sym typeface="Wingdings" pitchFamily="2" charset="2"/>
              </a:rPr>
              <a:t>projects. Therefore, the </a:t>
            </a:r>
            <a:r>
              <a:rPr lang="en-GB" sz="1200" dirty="0">
                <a:sym typeface="Wingdings" pitchFamily="2" charset="2"/>
              </a:rPr>
              <a:t>new Regulation </a:t>
            </a:r>
            <a:r>
              <a:rPr lang="en-GB" sz="1200" dirty="0" smtClean="0">
                <a:sym typeface="Wingdings" pitchFamily="2" charset="2"/>
              </a:rPr>
              <a:t>should </a:t>
            </a:r>
            <a:r>
              <a:rPr lang="en-GB" sz="1200" dirty="0">
                <a:sym typeface="Wingdings" pitchFamily="2" charset="2"/>
              </a:rPr>
              <a:t>not create big difficulties.</a:t>
            </a:r>
            <a:endParaRPr lang="en-GB" sz="1200" b="1" dirty="0"/>
          </a:p>
        </p:txBody>
      </p:sp>
      <p:sp>
        <p:nvSpPr>
          <p:cNvPr id="6" name="Flèche droite 5"/>
          <p:cNvSpPr/>
          <p:nvPr/>
        </p:nvSpPr>
        <p:spPr>
          <a:xfrm>
            <a:off x="4140200" y="2205038"/>
            <a:ext cx="287338" cy="215900"/>
          </a:xfrm>
          <a:prstGeom prst="rightArrow">
            <a:avLst>
              <a:gd name="adj1" fmla="val 50000"/>
              <a:gd name="adj2" fmla="val 52646"/>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droite 9"/>
          <p:cNvSpPr/>
          <p:nvPr/>
        </p:nvSpPr>
        <p:spPr>
          <a:xfrm>
            <a:off x="4139952" y="2924944"/>
            <a:ext cx="287338" cy="215900"/>
          </a:xfrm>
          <a:prstGeom prst="rightArrow">
            <a:avLst>
              <a:gd name="adj1" fmla="val 50000"/>
              <a:gd name="adj2" fmla="val 52646"/>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droite 11"/>
          <p:cNvSpPr/>
          <p:nvPr/>
        </p:nvSpPr>
        <p:spPr>
          <a:xfrm>
            <a:off x="4139952" y="3645024"/>
            <a:ext cx="287338" cy="215900"/>
          </a:xfrm>
          <a:prstGeom prst="rightArrow">
            <a:avLst>
              <a:gd name="adj1" fmla="val 50000"/>
              <a:gd name="adj2" fmla="val 52646"/>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p:cNvSpPr>
            <a:spLocks noGrp="1"/>
          </p:cNvSpPr>
          <p:nvPr>
            <p:ph type="sldNum" sz="quarter" idx="12"/>
          </p:nvPr>
        </p:nvSpPr>
        <p:spPr>
          <a:noFill/>
        </p:spPr>
        <p:txBody>
          <a:bodyPr/>
          <a:lstStyle/>
          <a:p>
            <a:fld id="{DB357275-7FE1-4088-A211-D1BD66621374}" type="slidenum">
              <a:rPr lang="fr-FR" smtClean="0"/>
              <a:pPr/>
              <a:t>8</a:t>
            </a:fld>
            <a:endParaRPr lang="fr-FR" smtClean="0"/>
          </a:p>
        </p:txBody>
      </p:sp>
      <p:sp>
        <p:nvSpPr>
          <p:cNvPr id="11267" name="Rectangle 2"/>
          <p:cNvSpPr>
            <a:spLocks noGrp="1" noChangeArrowheads="1"/>
          </p:cNvSpPr>
          <p:nvPr>
            <p:ph type="title"/>
          </p:nvPr>
        </p:nvSpPr>
        <p:spPr/>
        <p:txBody>
          <a:bodyPr/>
          <a:lstStyle/>
          <a:p>
            <a:pPr eaLnBrk="1" hangingPunct="1"/>
            <a:r>
              <a:rPr lang="fr-FR" sz="3200" smtClean="0"/>
              <a:t>CONTACT DETAILS</a:t>
            </a:r>
          </a:p>
        </p:txBody>
      </p:sp>
      <p:sp>
        <p:nvSpPr>
          <p:cNvPr id="11268" name="Rectangle 3"/>
          <p:cNvSpPr>
            <a:spLocks noGrp="1" noChangeArrowheads="1"/>
          </p:cNvSpPr>
          <p:nvPr>
            <p:ph type="body" idx="1"/>
          </p:nvPr>
        </p:nvSpPr>
        <p:spPr/>
        <p:txBody>
          <a:bodyPr/>
          <a:lstStyle/>
          <a:p>
            <a:pPr eaLnBrk="1" hangingPunct="1"/>
            <a:r>
              <a:rPr lang="fr-FR" sz="1800" smtClean="0"/>
              <a:t> </a:t>
            </a:r>
            <a:r>
              <a:rPr lang="fr-FR" sz="1600" smtClean="0"/>
              <a:t>Martin LESAGE</a:t>
            </a:r>
          </a:p>
          <a:p>
            <a:pPr lvl="1" eaLnBrk="1" hangingPunct="1">
              <a:buFontTx/>
              <a:buNone/>
            </a:pPr>
            <a:r>
              <a:rPr lang="fr-FR" sz="1600" smtClean="0"/>
              <a:t>Ministère de l’intérieur</a:t>
            </a:r>
          </a:p>
          <a:p>
            <a:pPr lvl="1" eaLnBrk="1" hangingPunct="1">
              <a:buFontTx/>
              <a:buNone/>
            </a:pPr>
            <a:r>
              <a:rPr lang="fr-FR" sz="1600" smtClean="0"/>
              <a:t>Direction générale des collectivités locales (DGCL)</a:t>
            </a:r>
          </a:p>
          <a:p>
            <a:pPr lvl="1" eaLnBrk="1" hangingPunct="1">
              <a:buFontTx/>
              <a:buNone/>
            </a:pPr>
            <a:r>
              <a:rPr lang="fr-FR" sz="1600" smtClean="0"/>
              <a:t>Sous-direction de compétences et institutions locales</a:t>
            </a:r>
          </a:p>
          <a:p>
            <a:pPr lvl="1" eaLnBrk="1" hangingPunct="1">
              <a:buFontTx/>
              <a:buNone/>
            </a:pPr>
            <a:r>
              <a:rPr lang="fr-FR" sz="1600" smtClean="0"/>
              <a:t>Chef du bureau des structures territoriales</a:t>
            </a:r>
          </a:p>
          <a:p>
            <a:pPr lvl="1" eaLnBrk="1" hangingPunct="1">
              <a:buFontTx/>
              <a:buNone/>
            </a:pPr>
            <a:r>
              <a:rPr lang="fr-FR" sz="1600" smtClean="0">
                <a:hlinkClick r:id="rId2"/>
              </a:rPr>
              <a:t>martin.lesage@interieur.gouv.fr</a:t>
            </a:r>
            <a:r>
              <a:rPr lang="fr-FR" sz="1600" smtClean="0"/>
              <a:t> </a:t>
            </a:r>
          </a:p>
          <a:p>
            <a:pPr lvl="1" eaLnBrk="1" hangingPunct="1">
              <a:buFontTx/>
              <a:buNone/>
            </a:pPr>
            <a:endParaRPr lang="fr-FR" sz="1600" smtClean="0"/>
          </a:p>
          <a:p>
            <a:pPr eaLnBrk="1" hangingPunct="1"/>
            <a:r>
              <a:rPr lang="fr-FR" sz="1600" smtClean="0"/>
              <a:t>Info on local authorities in France : </a:t>
            </a:r>
            <a:r>
              <a:rPr lang="fr-FR" sz="1600" smtClean="0">
                <a:hlinkClick r:id="rId3"/>
              </a:rPr>
              <a:t>http://www.dgcl.interieur.gouv.fr/</a:t>
            </a:r>
            <a:endParaRPr lang="fr-FR" sz="1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Pt DGCL">
  <a:themeElements>
    <a:clrScheme name="Modèle PPt DGC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Pt DGC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Pt DGC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Pt DGC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Pt DGC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Pt DGC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Pt DGC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Pt DGC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Pt DGC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Pt DGC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Pt DGC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Pt DGC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Pt DGC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Pt DGC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TotalTime>
  <Words>394</Words>
  <Application>Microsoft Office PowerPoint</Application>
  <PresentationFormat>Diavetítés a képernyőre (4:3 oldalarány)</PresentationFormat>
  <Paragraphs>102</Paragraphs>
  <Slides>8</Slides>
  <Notes>0</Notes>
  <HiddenSlides>0</HiddenSlides>
  <MMClips>0</MMClips>
  <ScaleCrop>false</ScaleCrop>
  <HeadingPairs>
    <vt:vector size="4" baseType="variant">
      <vt:variant>
        <vt:lpstr>Téma</vt:lpstr>
      </vt:variant>
      <vt:variant>
        <vt:i4>1</vt:i4>
      </vt:variant>
      <vt:variant>
        <vt:lpstr>Diacímek</vt:lpstr>
      </vt:variant>
      <vt:variant>
        <vt:i4>8</vt:i4>
      </vt:variant>
    </vt:vector>
  </HeadingPairs>
  <TitlesOfParts>
    <vt:vector size="9" baseType="lpstr">
      <vt:lpstr>Modèle PPt DGCL</vt:lpstr>
      <vt:lpstr>Implementation of the amended EGTC regulation in FRANCE </vt:lpstr>
      <vt:lpstr>PowerPoint bemutató</vt:lpstr>
      <vt:lpstr>I. Composition of an EGTC</vt:lpstr>
      <vt:lpstr>Challenges dealing with the composition of an EGTC</vt:lpstr>
      <vt:lpstr>  Challenges dealing with the composition of an EGTC   Even though French Law does not refer to all of the EGTC potential members, EU regulation direct effect provides solutions in most cases  :    France is a member of GECT INTERREG IV, which is presided over by  the Préfet de Lorraine, although French Law does not explicitly  allow a State to be a member of an EGTC.   An EGCT may be created between Saint-Martin and Sint Maarten  (Antilles), even though French law does not yet explicitly allow  cooperation between overseas countries.</vt:lpstr>
      <vt:lpstr>II. Legal Basis for State Approval for EGTC</vt:lpstr>
      <vt:lpstr>Legal Basis for State Authorization</vt:lpstr>
      <vt:lpstr>CONTACT DETAILS</vt:lpstr>
    </vt:vector>
  </TitlesOfParts>
  <Company>DGCL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EGCT APPROVAL AUTHORITIES  FRANCE</dc:title>
  <dc:creator>DEGLAINLA</dc:creator>
  <cp:lastModifiedBy>Váradi Ildikó</cp:lastModifiedBy>
  <cp:revision>72</cp:revision>
  <dcterms:created xsi:type="dcterms:W3CDTF">2013-02-13T09:33:39Z</dcterms:created>
  <dcterms:modified xsi:type="dcterms:W3CDTF">2015-04-16T06:41:57Z</dcterms:modified>
</cp:coreProperties>
</file>