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82" r:id="rId4"/>
    <p:sldId id="257" r:id="rId5"/>
    <p:sldId id="278" r:id="rId6"/>
    <p:sldId id="277" r:id="rId7"/>
    <p:sldId id="280" r:id="rId8"/>
    <p:sldId id="285" r:id="rId9"/>
    <p:sldId id="283" r:id="rId10"/>
    <p:sldId id="284" r:id="rId11"/>
    <p:sldId id="286" r:id="rId12"/>
    <p:sldId id="287" r:id="rId13"/>
    <p:sldId id="290" r:id="rId14"/>
    <p:sldId id="288" r:id="rId15"/>
    <p:sldId id="276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6CAAF-89B3-4BBB-8FEE-F9ABEBFD794D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DDD9E-9815-464B-B8C6-D83A32ADFA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71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34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12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69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24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22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85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23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72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14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20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0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B7D9-808E-447D-818D-5DE8248ED458}" type="datetimeFigureOut">
              <a:rPr lang="hu-HU" smtClean="0"/>
              <a:t>2018.03.12.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5171-EE03-4977-A4C7-BD678504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87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EU Kohéziós Politika 2020+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i="1" dirty="0" smtClean="0"/>
              <a:t>Várakozások 2018 márciusában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6613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Bizottság: 7. Kohéziós Jelentés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KP </a:t>
            </a:r>
            <a:r>
              <a:rPr lang="hu-HU" b="1" dirty="0" smtClean="0"/>
              <a:t>pozitív hatást </a:t>
            </a:r>
            <a:r>
              <a:rPr lang="hu-HU" dirty="0" smtClean="0"/>
              <a:t>fejt ki: </a:t>
            </a: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>
                <a:ea typeface="Calibri"/>
                <a:cs typeface="Times New Roman"/>
              </a:rPr>
              <a:t>KKV-k;</a:t>
            </a:r>
            <a:endParaRPr lang="hu-H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>
                <a:ea typeface="Calibri"/>
                <a:cs typeface="Times New Roman"/>
              </a:rPr>
              <a:t>egészségügy és szociális infrastruktúra;</a:t>
            </a:r>
            <a:endParaRPr lang="hu-H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>
                <a:ea typeface="Calibri"/>
                <a:cs typeface="Times New Roman"/>
              </a:rPr>
              <a:t>közlekedés;</a:t>
            </a:r>
            <a:endParaRPr lang="hu-H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>
                <a:ea typeface="Calibri"/>
                <a:cs typeface="Times New Roman"/>
              </a:rPr>
              <a:t>digitális infrastruktúra;</a:t>
            </a:r>
            <a:endParaRPr lang="hu-H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>
                <a:ea typeface="Calibri"/>
                <a:cs typeface="Times New Roman"/>
              </a:rPr>
              <a:t>migráció kezelése;</a:t>
            </a:r>
            <a:endParaRPr lang="hu-H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>
                <a:ea typeface="Calibri"/>
                <a:cs typeface="Times New Roman"/>
              </a:rPr>
              <a:t>globalizáció kezelése. </a:t>
            </a:r>
            <a:endParaRPr lang="hu-HU" sz="2800" dirty="0">
              <a:ea typeface="Calibri"/>
              <a:cs typeface="Times New Roman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240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Bizottság</a:t>
            </a:r>
            <a:r>
              <a:rPr lang="hu-HU" b="1" dirty="0" smtClean="0"/>
              <a:t>: Belső határrégiók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u="sng" dirty="0" smtClean="0"/>
              <a:t>Bizottság tanulmánya: </a:t>
            </a:r>
          </a:p>
          <a:p>
            <a:r>
              <a:rPr lang="hu-HU" sz="3600" dirty="0" smtClean="0"/>
              <a:t>EU </a:t>
            </a:r>
            <a:r>
              <a:rPr lang="hu-HU" sz="3600" b="1" dirty="0" smtClean="0"/>
              <a:t>lakosság</a:t>
            </a:r>
            <a:r>
              <a:rPr lang="hu-HU" sz="3600" dirty="0" smtClean="0"/>
              <a:t>: 33% </a:t>
            </a:r>
          </a:p>
          <a:p>
            <a:r>
              <a:rPr lang="hu-HU" sz="3600" dirty="0" smtClean="0"/>
              <a:t>EU </a:t>
            </a:r>
            <a:r>
              <a:rPr lang="hu-HU" sz="3600" b="1" dirty="0" smtClean="0"/>
              <a:t>GDP</a:t>
            </a:r>
            <a:r>
              <a:rPr lang="hu-HU" sz="3600" dirty="0" smtClean="0"/>
              <a:t>: 28% </a:t>
            </a:r>
          </a:p>
          <a:p>
            <a:r>
              <a:rPr lang="hu-HU" sz="3600" b="1" dirty="0" smtClean="0"/>
              <a:t>GDP/fő</a:t>
            </a:r>
            <a:r>
              <a:rPr lang="hu-HU" sz="3600" dirty="0" smtClean="0"/>
              <a:t> csak az EU-átlag 88%-a (de eltérés K-NY!)</a:t>
            </a:r>
          </a:p>
          <a:p>
            <a:r>
              <a:rPr lang="hu-HU" sz="3600" b="1" dirty="0" smtClean="0"/>
              <a:t>Demográfiai </a:t>
            </a:r>
            <a:r>
              <a:rPr lang="hu-HU" sz="3600" dirty="0" smtClean="0"/>
              <a:t>kihívások! (K-NY)</a:t>
            </a:r>
          </a:p>
          <a:p>
            <a:r>
              <a:rPr lang="hu-HU" sz="3600" dirty="0" smtClean="0"/>
              <a:t>Ha </a:t>
            </a:r>
            <a:r>
              <a:rPr lang="hu-HU" sz="3600" b="1" dirty="0" smtClean="0"/>
              <a:t>akadályok</a:t>
            </a:r>
            <a:r>
              <a:rPr lang="hu-HU" sz="3600" dirty="0" smtClean="0"/>
              <a:t> 20% </a:t>
            </a:r>
            <a:r>
              <a:rPr lang="hu-HU" sz="3600" dirty="0" smtClean="0">
                <a:sym typeface="Symbol"/>
              </a:rPr>
              <a:t> : </a:t>
            </a:r>
            <a:r>
              <a:rPr lang="hu-HU" sz="3600" b="1" dirty="0" smtClean="0">
                <a:sym typeface="Symbol"/>
              </a:rPr>
              <a:t>GDP</a:t>
            </a:r>
            <a:r>
              <a:rPr lang="hu-HU" sz="3600" dirty="0" smtClean="0">
                <a:sym typeface="Symbol"/>
              </a:rPr>
              <a:t> 2% </a:t>
            </a:r>
            <a:endParaRPr lang="hu-HU" sz="36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96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048672" cy="11430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53469"/>
            <a:ext cx="5715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C:\Users\monfoph\AppData\Local\Microsoft\Windows\Temporary Internet Files\Content.Word\7CR_Perc_GDP_Loss_Land_Border_Regions_A4P_20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624736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4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52728" cy="1012974"/>
          </a:xfrm>
        </p:spPr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82809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53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Picture 11" descr="Interreg evolut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78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VÉGE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9600" b="1" dirty="0" smtClean="0"/>
              <a:t>Köszönöm a figyelmet!</a:t>
            </a:r>
            <a:endParaRPr lang="hu-HU" sz="9600" b="1" dirty="0"/>
          </a:p>
        </p:txBody>
      </p:sp>
    </p:spTree>
    <p:extLst>
      <p:ext uri="{BB962C8B-B14F-4D97-AF65-F5344CB8AC3E}">
        <p14:creationId xmlns:p14="http://schemas.microsoft.com/office/powerpoint/2010/main" val="36135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MFF és KP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MFF: Többéves Pénzügyi Keret </a:t>
            </a:r>
          </a:p>
          <a:p>
            <a:pPr lvl="1"/>
            <a:r>
              <a:rPr lang="hu-HU" dirty="0" smtClean="0"/>
              <a:t>1988 óta</a:t>
            </a:r>
          </a:p>
          <a:p>
            <a:pPr lvl="1"/>
            <a:r>
              <a:rPr lang="hu-HU" dirty="0" smtClean="0"/>
              <a:t>5 év (1988-1992), majd 7 éves</a:t>
            </a:r>
          </a:p>
          <a:p>
            <a:pPr lvl="1"/>
            <a:r>
              <a:rPr lang="hu-HU" dirty="0" smtClean="0"/>
              <a:t>Lisszabon Szerződés: min. 5 év</a:t>
            </a:r>
          </a:p>
          <a:p>
            <a:r>
              <a:rPr lang="hu-HU" dirty="0" smtClean="0"/>
              <a:t>MFF és KP szabályozás „</a:t>
            </a:r>
            <a:r>
              <a:rPr lang="hu-HU" i="1" dirty="0" smtClean="0"/>
              <a:t>kéz a kézben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Első lépés: </a:t>
            </a:r>
            <a:r>
              <a:rPr lang="hu-HU" dirty="0" err="1" smtClean="0"/>
              <a:t>MFF-javaslat</a:t>
            </a:r>
            <a:r>
              <a:rPr lang="hu-HU" dirty="0" smtClean="0"/>
              <a:t>…, </a:t>
            </a:r>
          </a:p>
          <a:p>
            <a:r>
              <a:rPr lang="hu-HU" dirty="0" smtClean="0"/>
              <a:t>…majd KP javaslatcsomag.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9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2020+ menetrend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b="1" u="sng" dirty="0">
                <a:solidFill>
                  <a:prstClr val="black"/>
                </a:solidFill>
              </a:rPr>
              <a:t>Menetrend: </a:t>
            </a:r>
          </a:p>
          <a:p>
            <a:pPr lvl="0"/>
            <a:r>
              <a:rPr lang="hu-HU" b="1" dirty="0">
                <a:solidFill>
                  <a:prstClr val="black"/>
                </a:solidFill>
              </a:rPr>
              <a:t>MFF</a:t>
            </a:r>
            <a:r>
              <a:rPr lang="hu-HU" dirty="0">
                <a:solidFill>
                  <a:prstClr val="black"/>
                </a:solidFill>
              </a:rPr>
              <a:t>: késik a Bizottsági javaslat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i="1" dirty="0">
                <a:solidFill>
                  <a:prstClr val="black"/>
                </a:solidFill>
              </a:rPr>
              <a:t>De jure</a:t>
            </a:r>
            <a:r>
              <a:rPr lang="hu-HU" dirty="0">
                <a:solidFill>
                  <a:prstClr val="black"/>
                </a:solidFill>
              </a:rPr>
              <a:t>: 2018. január 1. előtt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i="1" dirty="0">
                <a:solidFill>
                  <a:prstClr val="black"/>
                </a:solidFill>
              </a:rPr>
              <a:t>De facto</a:t>
            </a:r>
            <a:r>
              <a:rPr lang="hu-HU" dirty="0">
                <a:solidFill>
                  <a:prstClr val="black"/>
                </a:solidFill>
              </a:rPr>
              <a:t>: 2018. </a:t>
            </a:r>
            <a:r>
              <a:rPr lang="hu-HU" b="1" dirty="0">
                <a:solidFill>
                  <a:prstClr val="black"/>
                </a:solidFill>
              </a:rPr>
              <a:t>május </a:t>
            </a:r>
            <a:r>
              <a:rPr lang="hu-HU" b="1" dirty="0" smtClean="0">
                <a:solidFill>
                  <a:prstClr val="black"/>
                </a:solidFill>
              </a:rPr>
              <a:t>eleje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i="1" dirty="0" smtClean="0">
                <a:solidFill>
                  <a:prstClr val="black"/>
                </a:solidFill>
              </a:rPr>
              <a:t>(várhatóan)</a:t>
            </a:r>
            <a:endParaRPr lang="hu-HU" i="1" dirty="0">
              <a:solidFill>
                <a:prstClr val="black"/>
              </a:solidFill>
            </a:endParaRPr>
          </a:p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prstClr val="black"/>
                </a:solidFill>
              </a:rPr>
              <a:t>KP</a:t>
            </a:r>
            <a:r>
              <a:rPr lang="hu-HU" sz="3200" dirty="0">
                <a:solidFill>
                  <a:prstClr val="black"/>
                </a:solidFill>
              </a:rPr>
              <a:t> jogszabálycsomag </a:t>
            </a:r>
          </a:p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prstClr val="black"/>
                </a:solidFill>
              </a:rPr>
              <a:t>2018. </a:t>
            </a:r>
            <a:r>
              <a:rPr lang="hu-HU" sz="2800" b="1" dirty="0" smtClean="0">
                <a:solidFill>
                  <a:prstClr val="black"/>
                </a:solidFill>
              </a:rPr>
              <a:t>május </a:t>
            </a:r>
            <a:r>
              <a:rPr lang="hu-HU" sz="2800" b="1" dirty="0" smtClean="0">
                <a:solidFill>
                  <a:prstClr val="black"/>
                </a:solidFill>
              </a:rPr>
              <a:t>vége </a:t>
            </a:r>
            <a:r>
              <a:rPr lang="hu-HU" sz="2800" i="1" dirty="0" smtClean="0">
                <a:solidFill>
                  <a:prstClr val="black"/>
                </a:solidFill>
              </a:rPr>
              <a:t>(várhatóan)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730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MFF 2014-20 </a:t>
            </a:r>
            <a:r>
              <a:rPr lang="hu-HU" i="1" dirty="0" smtClean="0"/>
              <a:t>(</a:t>
            </a:r>
            <a:r>
              <a:rPr lang="hu-HU" i="1" dirty="0" err="1" smtClean="0"/>
              <a:t>kötváll</a:t>
            </a:r>
            <a:r>
              <a:rPr lang="hu-HU" i="1" dirty="0" smtClean="0"/>
              <a:t>.) </a:t>
            </a:r>
            <a:endParaRPr lang="hu-HU" i="1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70" y="1600200"/>
            <a:ext cx="693405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3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MFF és kohéziós fejezet mérete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108964"/>
              </p:ext>
            </p:extLst>
          </p:nvPr>
        </p:nvGraphicFramePr>
        <p:xfrm>
          <a:off x="1691680" y="2636913"/>
          <a:ext cx="5472608" cy="2425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9695"/>
                <a:gridCol w="1397765"/>
                <a:gridCol w="1445148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>
                          <a:effectLst/>
                        </a:rPr>
                        <a:t>mrd</a:t>
                      </a:r>
                      <a:r>
                        <a:rPr lang="hu-HU" sz="2400" dirty="0">
                          <a:effectLst/>
                        </a:rPr>
                        <a:t> € </a:t>
                      </a:r>
                      <a:endParaRPr lang="hu-H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(</a:t>
                      </a:r>
                      <a:r>
                        <a:rPr lang="hu-HU" sz="2400" dirty="0">
                          <a:effectLst/>
                        </a:rPr>
                        <a:t>2011-es áron) 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2007-13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2014-20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MFF főösszeg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994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960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KP fejezet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355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325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58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Fejlettség szerinti súlyozás</a:t>
            </a:r>
            <a:endParaRPr lang="hu-HU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188"/>
            <a:ext cx="8229600" cy="313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KP jogszabálycsomag tárgyalása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000" dirty="0" smtClean="0"/>
              <a:t>Javaslattevő: EU </a:t>
            </a:r>
            <a:r>
              <a:rPr lang="hu-HU" sz="4000" b="1" dirty="0" smtClean="0"/>
              <a:t>Bizottság</a:t>
            </a:r>
            <a:r>
              <a:rPr lang="hu-HU" sz="4000" dirty="0" smtClean="0"/>
              <a:t> (COM)</a:t>
            </a:r>
          </a:p>
          <a:p>
            <a:r>
              <a:rPr lang="hu-HU" sz="4000" dirty="0" smtClean="0"/>
              <a:t>Döntéshozók: </a:t>
            </a:r>
            <a:r>
              <a:rPr lang="hu-HU" sz="4000" i="1" dirty="0" smtClean="0"/>
              <a:t>„rendes jogalkotási eljárás”</a:t>
            </a:r>
            <a:r>
              <a:rPr lang="hu-HU" sz="4000" dirty="0" smtClean="0"/>
              <a:t>:</a:t>
            </a:r>
          </a:p>
          <a:p>
            <a:pPr lvl="1"/>
            <a:r>
              <a:rPr lang="hu-HU" sz="4000" dirty="0" smtClean="0"/>
              <a:t>Tagállamok (</a:t>
            </a:r>
            <a:r>
              <a:rPr lang="hu-HU" sz="4000" b="1" dirty="0" smtClean="0"/>
              <a:t>Tanács</a:t>
            </a:r>
            <a:r>
              <a:rPr lang="hu-HU" sz="4000" dirty="0" smtClean="0"/>
              <a:t>) – </a:t>
            </a:r>
            <a:r>
              <a:rPr lang="hu-HU" sz="4000" dirty="0" smtClean="0"/>
              <a:t>Minősített többség („QMV”)</a:t>
            </a:r>
            <a:endParaRPr lang="hu-HU" sz="4000" dirty="0" smtClean="0"/>
          </a:p>
          <a:p>
            <a:pPr lvl="1"/>
            <a:r>
              <a:rPr lang="hu-HU" sz="4000" dirty="0" smtClean="0"/>
              <a:t>Európai Parlament (</a:t>
            </a:r>
            <a:r>
              <a:rPr lang="hu-HU" sz="4000" b="1" dirty="0" smtClean="0"/>
              <a:t>EP</a:t>
            </a:r>
            <a:r>
              <a:rPr lang="hu-HU" sz="4000" dirty="0" smtClean="0"/>
              <a:t>)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04439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Bizottság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u="sng" dirty="0" smtClean="0"/>
              <a:t>2014-20</a:t>
            </a:r>
            <a:r>
              <a:rPr lang="hu-HU" sz="3600" dirty="0" smtClean="0"/>
              <a:t>: EU 2020 Stratégia </a:t>
            </a:r>
          </a:p>
          <a:p>
            <a:r>
              <a:rPr lang="hu-HU" sz="3600" u="sng" dirty="0" smtClean="0"/>
              <a:t>2020+</a:t>
            </a:r>
            <a:r>
              <a:rPr lang="hu-HU" sz="3600" dirty="0" smtClean="0"/>
              <a:t>: </a:t>
            </a:r>
          </a:p>
          <a:p>
            <a:pPr marL="0" indent="0" algn="ctr">
              <a:buNone/>
            </a:pPr>
            <a:r>
              <a:rPr lang="hu-HU" sz="3600" dirty="0" smtClean="0"/>
              <a:t>2 nemzetközi szerződés/megállapodás:  </a:t>
            </a:r>
          </a:p>
          <a:p>
            <a:pPr marL="514350" indent="-514350" algn="ctr">
              <a:buAutoNum type="arabicParenR"/>
            </a:pPr>
            <a:r>
              <a:rPr lang="hu-HU" sz="4000" dirty="0" smtClean="0"/>
              <a:t> </a:t>
            </a:r>
            <a:r>
              <a:rPr lang="hu-HU" sz="4000" b="1" dirty="0" smtClean="0"/>
              <a:t>COP21</a:t>
            </a:r>
            <a:r>
              <a:rPr lang="hu-HU" sz="4000" dirty="0" smtClean="0"/>
              <a:t> (klímavédelem) </a:t>
            </a:r>
          </a:p>
          <a:p>
            <a:pPr marL="514350" indent="-514350" algn="ctr">
              <a:buAutoNum type="arabicParenR"/>
            </a:pPr>
            <a:r>
              <a:rPr lang="hu-HU" sz="4000" dirty="0" smtClean="0"/>
              <a:t> </a:t>
            </a:r>
            <a:r>
              <a:rPr lang="hu-HU" sz="4000" b="1" dirty="0" smtClean="0"/>
              <a:t>ENSZ</a:t>
            </a:r>
            <a:r>
              <a:rPr lang="hu-HU" sz="4000" dirty="0" smtClean="0"/>
              <a:t> Fenntartható Fejlődés Célok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38291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Bizottság: 7. Kohéziós Jelentés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„KP a </a:t>
            </a:r>
            <a:r>
              <a:rPr lang="hu-HU" b="1" dirty="0" smtClean="0"/>
              <a:t>legnagyobb hozzáadott értéket </a:t>
            </a:r>
            <a:r>
              <a:rPr lang="hu-HU" dirty="0" smtClean="0"/>
              <a:t>adja”: </a:t>
            </a: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>
                <a:ea typeface="Calibri"/>
                <a:cs typeface="Times New Roman"/>
              </a:rPr>
              <a:t>társadalmi befogadás;</a:t>
            </a:r>
            <a:endParaRPr lang="hu-H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>
                <a:ea typeface="Calibri"/>
                <a:cs typeface="Times New Roman"/>
              </a:rPr>
              <a:t>foglalkoztatás;</a:t>
            </a:r>
            <a:endParaRPr lang="hu-H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>
                <a:ea typeface="Calibri"/>
                <a:cs typeface="Times New Roman"/>
              </a:rPr>
              <a:t>képességek;</a:t>
            </a:r>
            <a:endParaRPr lang="hu-H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>
                <a:ea typeface="Calibri"/>
                <a:cs typeface="Times New Roman"/>
              </a:rPr>
              <a:t>kutatás és innováció;</a:t>
            </a:r>
            <a:endParaRPr lang="hu-H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 smtClean="0">
                <a:ea typeface="Calibri"/>
                <a:cs typeface="Times New Roman"/>
              </a:rPr>
              <a:t>klímaváltozás elleni fellépés;</a:t>
            </a:r>
            <a:endParaRPr lang="hu-H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hu-HU" dirty="0">
                <a:ea typeface="Calibri"/>
                <a:cs typeface="Times New Roman"/>
              </a:rPr>
              <a:t>energia és környezeti átalakulás. </a:t>
            </a:r>
            <a:endParaRPr lang="hu-HU" sz="2800" dirty="0">
              <a:ea typeface="Calibri"/>
              <a:cs typeface="Times New Roman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380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290</Words>
  <Application>Microsoft Office PowerPoint</Application>
  <PresentationFormat>Diavetítés a képernyőre (4:3 oldalarány)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EU Kohéziós Politika 2020+</vt:lpstr>
      <vt:lpstr>MFF és KP</vt:lpstr>
      <vt:lpstr>2020+ menetrend</vt:lpstr>
      <vt:lpstr>MFF 2014-20 (kötváll.) </vt:lpstr>
      <vt:lpstr>MFF és kohéziós fejezet mérete</vt:lpstr>
      <vt:lpstr>Fejlettség szerinti súlyozás</vt:lpstr>
      <vt:lpstr>KP jogszabálycsomag tárgyalása</vt:lpstr>
      <vt:lpstr>Bizottság </vt:lpstr>
      <vt:lpstr>Bizottság: 7. Kohéziós Jelentés</vt:lpstr>
      <vt:lpstr>Bizottság: 7. Kohéziós Jelentés</vt:lpstr>
      <vt:lpstr>Bizottság: Belső határrégiók</vt:lpstr>
      <vt:lpstr>PowerPoint bemutató</vt:lpstr>
      <vt:lpstr>PowerPoint bemutató</vt:lpstr>
      <vt:lpstr>PowerPoint bemutató</vt:lpstr>
      <vt:lpstr>VÉGE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Kohéziós Politika 2020+</dc:title>
  <dc:creator>Nyárádi László</dc:creator>
  <cp:lastModifiedBy>Nyárádi László</cp:lastModifiedBy>
  <cp:revision>46</cp:revision>
  <dcterms:created xsi:type="dcterms:W3CDTF">2017-06-06T12:18:02Z</dcterms:created>
  <dcterms:modified xsi:type="dcterms:W3CDTF">2018-03-12T11:27:29Z</dcterms:modified>
</cp:coreProperties>
</file>