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444" y="12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3F89-A6DD-46E4-AE2F-22D84DBA5171}" type="datetimeFigureOut">
              <a:rPr lang="ro-RO" smtClean="0"/>
              <a:pPr/>
              <a:t>15.04.2015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01513-4D0B-4181-99B2-0AC7BE8A7D7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4290335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3F89-A6DD-46E4-AE2F-22D84DBA5171}" type="datetimeFigureOut">
              <a:rPr lang="ro-RO" smtClean="0"/>
              <a:pPr/>
              <a:t>15.04.2015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01513-4D0B-4181-99B2-0AC7BE8A7D7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4068480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3F89-A6DD-46E4-AE2F-22D84DBA5171}" type="datetimeFigureOut">
              <a:rPr lang="ro-RO" smtClean="0"/>
              <a:pPr/>
              <a:t>15.04.2015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01513-4D0B-4181-99B2-0AC7BE8A7D7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4044286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3F89-A6DD-46E4-AE2F-22D84DBA5171}" type="datetimeFigureOut">
              <a:rPr lang="ro-RO" smtClean="0"/>
              <a:pPr/>
              <a:t>15.04.2015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01513-4D0B-4181-99B2-0AC7BE8A7D7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908750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3F89-A6DD-46E4-AE2F-22D84DBA5171}" type="datetimeFigureOut">
              <a:rPr lang="ro-RO" smtClean="0"/>
              <a:pPr/>
              <a:t>15.04.2015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01513-4D0B-4181-99B2-0AC7BE8A7D7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81275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3F89-A6DD-46E4-AE2F-22D84DBA5171}" type="datetimeFigureOut">
              <a:rPr lang="ro-RO" smtClean="0"/>
              <a:pPr/>
              <a:t>15.04.2015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01513-4D0B-4181-99B2-0AC7BE8A7D7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670618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3F89-A6DD-46E4-AE2F-22D84DBA5171}" type="datetimeFigureOut">
              <a:rPr lang="ro-RO" smtClean="0"/>
              <a:pPr/>
              <a:t>15.04.2015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01513-4D0B-4181-99B2-0AC7BE8A7D7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481640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3F89-A6DD-46E4-AE2F-22D84DBA5171}" type="datetimeFigureOut">
              <a:rPr lang="ro-RO" smtClean="0"/>
              <a:pPr/>
              <a:t>15.04.2015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01513-4D0B-4181-99B2-0AC7BE8A7D7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594545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3F89-A6DD-46E4-AE2F-22D84DBA5171}" type="datetimeFigureOut">
              <a:rPr lang="ro-RO" smtClean="0"/>
              <a:pPr/>
              <a:t>15.04.2015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01513-4D0B-4181-99B2-0AC7BE8A7D7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235618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3F89-A6DD-46E4-AE2F-22D84DBA5171}" type="datetimeFigureOut">
              <a:rPr lang="ro-RO" smtClean="0"/>
              <a:pPr/>
              <a:t>15.04.2015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01513-4D0B-4181-99B2-0AC7BE8A7D7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417196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3F89-A6DD-46E4-AE2F-22D84DBA5171}" type="datetimeFigureOut">
              <a:rPr lang="ro-RO" smtClean="0"/>
              <a:pPr/>
              <a:t>15.04.2015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01513-4D0B-4181-99B2-0AC7BE8A7D7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63118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F3F89-A6DD-46E4-AE2F-22D84DBA5171}" type="datetimeFigureOut">
              <a:rPr lang="ro-RO" smtClean="0"/>
              <a:pPr/>
              <a:t>15.04.2015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01513-4D0B-4181-99B2-0AC7BE8A7D7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532869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mdrap.ro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5989" y="1288868"/>
            <a:ext cx="9640388" cy="1567952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NOTIFICATION AUTHORITY IN ROMANIA</a:t>
            </a:r>
            <a:endParaRPr lang="ro-RO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19497" y="3169921"/>
            <a:ext cx="9248503" cy="2577736"/>
          </a:xfrm>
        </p:spPr>
        <p:txBody>
          <a:bodyPr>
            <a:normAutofit/>
          </a:bodyPr>
          <a:lstStyle/>
          <a:p>
            <a:endParaRPr lang="en-US" b="1" dirty="0" smtClean="0">
              <a:solidFill>
                <a:schemeClr val="tx1"/>
              </a:solidFill>
            </a:endParaRPr>
          </a:p>
          <a:p>
            <a:r>
              <a:rPr lang="en-US" sz="4000" b="1" dirty="0" smtClean="0">
                <a:solidFill>
                  <a:schemeClr val="tx1"/>
                </a:solidFill>
              </a:rPr>
              <a:t>MINISTRY OF REGIONAL DEVELOPMENT AND PUBLIC ADMINISTRATION</a:t>
            </a:r>
          </a:p>
          <a:p>
            <a:r>
              <a:rPr lang="en-US" sz="4000" b="1" dirty="0" smtClean="0">
                <a:solidFill>
                  <a:schemeClr val="tx1"/>
                </a:solidFill>
              </a:rPr>
              <a:t>MRDPA</a:t>
            </a:r>
          </a:p>
          <a:p>
            <a:endParaRPr lang="en-US" sz="4000" b="1" dirty="0"/>
          </a:p>
          <a:p>
            <a:endParaRPr lang="en-US" sz="4000" b="1" dirty="0" smtClean="0">
              <a:solidFill>
                <a:schemeClr val="tx1"/>
              </a:solidFill>
            </a:endParaRPr>
          </a:p>
          <a:p>
            <a:endParaRPr lang="en-US" sz="4000" b="1" dirty="0"/>
          </a:p>
          <a:p>
            <a:endParaRPr lang="en-US" sz="4000" b="1" dirty="0" smtClean="0">
              <a:solidFill>
                <a:schemeClr val="tx1"/>
              </a:solidFill>
            </a:endParaRPr>
          </a:p>
          <a:p>
            <a:endParaRPr lang="ro-RO" dirty="0"/>
          </a:p>
        </p:txBody>
      </p:sp>
      <p:pic>
        <p:nvPicPr>
          <p:cNvPr id="4" name="Picture 3" descr="D:\Profiles\Viorel.Streza\Desktop\template min 4 radu\logo_antet\logo_antet_MDRAP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4217" y="0"/>
            <a:ext cx="4441190" cy="9023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53588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485" y="1041649"/>
            <a:ext cx="9699171" cy="419237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THE MAIN TASKS OF MRDPA REGARDING GECT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480060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1600" dirty="0"/>
              <a:t>RECEIVES AND ANALYZES THE CONVENTION  </a:t>
            </a:r>
            <a:r>
              <a:rPr lang="en-US" sz="1600" dirty="0" smtClean="0"/>
              <a:t>AND THE CONFORMITY WITH </a:t>
            </a:r>
            <a:r>
              <a:rPr lang="en-US" sz="1600" dirty="0"/>
              <a:t>STATUTE </a:t>
            </a:r>
            <a:r>
              <a:rPr lang="en-US" sz="1600" dirty="0" smtClean="0"/>
              <a:t>OF </a:t>
            </a:r>
            <a:r>
              <a:rPr lang="en-US" sz="1600" dirty="0" smtClean="0"/>
              <a:t>EGTC</a:t>
            </a:r>
            <a:endParaRPr lang="en-US" sz="1600" dirty="0"/>
          </a:p>
          <a:p>
            <a:pPr algn="just"/>
            <a:r>
              <a:rPr lang="en-US" sz="1600" dirty="0" smtClean="0"/>
              <a:t>APPROVING OF CONVENTION AND AUTHORISATION OPERATING OF EGTC </a:t>
            </a:r>
            <a:r>
              <a:rPr lang="en-US" sz="1600" dirty="0"/>
              <a:t>THAT WOULD BE LOCATED IN ROMANIA </a:t>
            </a:r>
          </a:p>
          <a:p>
            <a:pPr algn="just"/>
            <a:r>
              <a:rPr lang="en-US" sz="1600" dirty="0" smtClean="0"/>
              <a:t>ISSUES REFUSE </a:t>
            </a:r>
            <a:r>
              <a:rPr lang="en-US" sz="1600" dirty="0"/>
              <a:t>DECISION OF A </a:t>
            </a:r>
            <a:r>
              <a:rPr lang="en-US" sz="1600" dirty="0" smtClean="0"/>
              <a:t>EGTC </a:t>
            </a:r>
            <a:r>
              <a:rPr lang="en-US" sz="1600" dirty="0"/>
              <a:t>THAT WOULD BE LOCATED IN </a:t>
            </a:r>
            <a:r>
              <a:rPr lang="en-US" sz="1600" dirty="0" smtClean="0"/>
              <a:t>ROMANIA, OR PARTICIPATING INTO EGTC A ROMANIAN ENTITY</a:t>
            </a:r>
            <a:endParaRPr lang="en-US" sz="1600" dirty="0"/>
          </a:p>
          <a:p>
            <a:pPr algn="just"/>
            <a:r>
              <a:rPr lang="en-US" sz="1600" dirty="0" smtClean="0"/>
              <a:t>APPROVING OF CONVENTION AND PARTICIPATING OF </a:t>
            </a:r>
            <a:r>
              <a:rPr lang="en-US" sz="1600" dirty="0"/>
              <a:t>A ROMANIAN ENTITY AT THE CONSTITUTION OF A </a:t>
            </a:r>
            <a:r>
              <a:rPr lang="en-US" sz="1600" dirty="0" smtClean="0"/>
              <a:t>EGTC </a:t>
            </a:r>
            <a:r>
              <a:rPr lang="en-US" sz="1600" dirty="0"/>
              <a:t>THAT WOULD BE LOCATED IN ANOTHER STATE</a:t>
            </a:r>
          </a:p>
          <a:p>
            <a:pPr algn="just"/>
            <a:r>
              <a:rPr lang="en-US" sz="1600" dirty="0"/>
              <a:t>ISSUES THE NOTIFICATION REGARDING THE REJECTION TO THE ASSOCIATION OF A ROMANIAN ENTITY AT THE CONSTITUTION OF A </a:t>
            </a:r>
            <a:r>
              <a:rPr lang="en-US" sz="1600" dirty="0" smtClean="0"/>
              <a:t>EGTC </a:t>
            </a:r>
            <a:r>
              <a:rPr lang="en-US" sz="1600" dirty="0"/>
              <a:t>THAT WOULD BE LOCATED IN ANOTHER STATE</a:t>
            </a:r>
          </a:p>
          <a:p>
            <a:pPr algn="just"/>
            <a:r>
              <a:rPr lang="en-US" sz="1600" dirty="0"/>
              <a:t>STORES AT THE HEADQUARTERS  RECORDS OF THE </a:t>
            </a:r>
            <a:r>
              <a:rPr lang="ro-RO" sz="1600" dirty="0"/>
              <a:t>AUTHORIZATION</a:t>
            </a:r>
            <a:r>
              <a:rPr lang="en-US" sz="1600" dirty="0"/>
              <a:t> OR REJECTION DECISIONS </a:t>
            </a:r>
            <a:r>
              <a:rPr lang="en-US" sz="1600"/>
              <a:t>OF </a:t>
            </a:r>
            <a:r>
              <a:rPr lang="en-US" sz="1600" smtClean="0"/>
              <a:t>EGTC </a:t>
            </a:r>
            <a:r>
              <a:rPr lang="en-US" sz="1600" dirty="0"/>
              <a:t>OPERATION IN ROMANIA</a:t>
            </a:r>
          </a:p>
          <a:p>
            <a:pPr algn="just"/>
            <a:r>
              <a:rPr lang="en-US" sz="1600" dirty="0"/>
              <a:t>STORES AT THE HEADQUARTERS  RECORDS OF THE PERMITIONS ISSUED REGARDING THE ASSOCIATION OF ROMANIAN ENTITIES  </a:t>
            </a:r>
          </a:p>
          <a:p>
            <a:pPr algn="just"/>
            <a:r>
              <a:rPr lang="en-US" sz="1600" dirty="0"/>
              <a:t>INFORMS THE REGIONS COMITEE REGARDING THE REGISTRATION OF </a:t>
            </a:r>
            <a:r>
              <a:rPr lang="en-US" sz="1600" dirty="0" smtClean="0"/>
              <a:t>EGTC </a:t>
            </a:r>
            <a:r>
              <a:rPr lang="en-US" sz="1600" dirty="0"/>
              <a:t>AND ALSO REGARDING THE SUBSEQUENT CHANGES OF THE CONSTITUENT DOCUMENTS OF </a:t>
            </a:r>
            <a:r>
              <a:rPr lang="en-US" sz="1600" dirty="0" smtClean="0"/>
              <a:t>EGTC</a:t>
            </a:r>
            <a:endParaRPr lang="en-US" sz="1600" dirty="0"/>
          </a:p>
          <a:p>
            <a:pPr algn="just"/>
            <a:r>
              <a:rPr lang="en-US" sz="1600" dirty="0"/>
              <a:t>REQUESTS THE COURT THE DISSOLUTION OF A </a:t>
            </a:r>
            <a:r>
              <a:rPr lang="en-US" sz="1600" dirty="0" smtClean="0"/>
              <a:t>EGTC </a:t>
            </a:r>
            <a:r>
              <a:rPr lang="en-US" sz="1600" dirty="0"/>
              <a:t>IN THE CASES PROVIDED BY LAW</a:t>
            </a:r>
          </a:p>
          <a:p>
            <a:pPr algn="just"/>
            <a:r>
              <a:rPr lang="en-US" sz="1600" dirty="0"/>
              <a:t>ISSUES THE CERTIFICATE REGARDING THE CLOSING OF A </a:t>
            </a:r>
            <a:r>
              <a:rPr lang="en-US" sz="1600" dirty="0" smtClean="0"/>
              <a:t>EGTC </a:t>
            </a:r>
            <a:r>
              <a:rPr lang="en-US" sz="1600" dirty="0"/>
              <a:t>AS A RESULT OF DISOLUTION</a:t>
            </a:r>
          </a:p>
          <a:p>
            <a:endParaRPr lang="en-US" sz="1600" dirty="0"/>
          </a:p>
        </p:txBody>
      </p:sp>
      <p:pic>
        <p:nvPicPr>
          <p:cNvPr id="4" name="Picture 3" descr="D:\Profiles\Viorel.Streza\Desktop\template min 4 radu\logo_antet\logo_antet_MDRAP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0475" y="0"/>
            <a:ext cx="4441190" cy="9023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3738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8536" y="1175657"/>
            <a:ext cx="10030097" cy="767579"/>
          </a:xfrm>
        </p:spPr>
        <p:txBody>
          <a:bodyPr/>
          <a:lstStyle/>
          <a:p>
            <a:pPr algn="ctr"/>
            <a:r>
              <a:rPr lang="en-US" b="1" dirty="0" smtClean="0"/>
              <a:t>INCIDENTAL LEGISLATION</a:t>
            </a:r>
            <a:endParaRPr lang="ro-RO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8536" y="2316480"/>
            <a:ext cx="9995264" cy="386048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ACCORDING WITH ART. 16 FROM REGULATION NO. 1082/2006, ROMANIA ADOPTED GOVERNMENT EMERGENCY ORDINANCE NO.127/2007 REGARDING EUROPEAN GROUPING OF TERITORIAL COOPERATION.</a:t>
            </a:r>
          </a:p>
          <a:p>
            <a:r>
              <a:rPr lang="en-US" sz="2400" dirty="0" smtClean="0"/>
              <a:t>AFTER THE MODIFICATION OF REGULATION NO. 1082/2006 BY REGULATION NO. 1302/2013, ROMANIAN GOVERNMENT ADOPTED ORDINANCE NO. 9/2015.</a:t>
            </a:r>
          </a:p>
          <a:p>
            <a:r>
              <a:rPr lang="en-US" sz="2400" dirty="0" smtClean="0"/>
              <a:t>CURRENTLY, THIS ORDINANCE IS IN FORCE AND ACCORDING WITH LEGAL PROVISIONS, IN ADOPTING PROCEDURE BY THE DECISIONAL CHAMBER OF ROMANIAN PARLIAMENT.  </a:t>
            </a:r>
            <a:endParaRPr lang="ro-RO" sz="2400" dirty="0"/>
          </a:p>
        </p:txBody>
      </p:sp>
      <p:pic>
        <p:nvPicPr>
          <p:cNvPr id="4" name="Picture 3" descr="D:\Profiles\Viorel.Streza\Desktop\template min 4 radu\logo_antet\logo_antet_MDRAP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0475" y="0"/>
            <a:ext cx="4441190" cy="9023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33690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78" y="1014503"/>
            <a:ext cx="10515599" cy="811122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smtClean="0"/>
              <a:t>THE MAIN MODIFICATION ACCORDING WITH ORDINANCE OF GOVERNMENT NO. 9/2015</a:t>
            </a:r>
            <a:endParaRPr lang="ro-RO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0378" y="1825625"/>
            <a:ext cx="10513422" cy="477547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4400" dirty="0" smtClean="0"/>
              <a:t>IN GENERAL, IN NATIONAL REGLEMENTATION WAS INCLUDED ALL THE MODIFICATIONS THAT WAS INTRODUCED BY REGULATION NO.1302/2013:</a:t>
            </a:r>
          </a:p>
          <a:p>
            <a:r>
              <a:rPr lang="en-US" sz="4400" dirty="0" smtClean="0"/>
              <a:t>ENLARGE THE CATEGORY OF ELIGIBLE ENTITIES THAT CAN ASSOCIATES IN EGTC:</a:t>
            </a:r>
          </a:p>
          <a:p>
            <a:pPr marL="0" indent="0">
              <a:buNone/>
            </a:pPr>
            <a:r>
              <a:rPr lang="en-US" sz="4400" dirty="0" smtClean="0"/>
              <a:t>	- PUBLIC UNDERTAKINGS;</a:t>
            </a:r>
          </a:p>
          <a:p>
            <a:pPr marL="0" indent="0">
              <a:buNone/>
            </a:pPr>
            <a:r>
              <a:rPr lang="en-US" sz="4400" dirty="0" smtClean="0"/>
              <a:t>	- BODIES GOVERNED BY PUBLIC LAW;</a:t>
            </a:r>
          </a:p>
          <a:p>
            <a:pPr marL="0" indent="0">
              <a:buNone/>
            </a:pPr>
            <a:r>
              <a:rPr lang="en-US" sz="4400" dirty="0" smtClean="0"/>
              <a:t>	- UNDERTAKINGS ENTRUSTED WITH OPERATIONS OF PUBLIC UTILITIES ACCORDING WITH LAW NO. 51/2006;</a:t>
            </a:r>
          </a:p>
          <a:p>
            <a:pPr marL="0" indent="0">
              <a:buNone/>
            </a:pPr>
            <a:endParaRPr lang="en-US" sz="4400" dirty="0" smtClean="0"/>
          </a:p>
          <a:p>
            <a:r>
              <a:rPr lang="en-US" sz="4400" dirty="0" smtClean="0"/>
              <a:t>SETTLEMENT OF PROCEDURE FOR ACCESS TO THIRD COUNTIES ENTITIES. THEREFORE, THE THIRD COUNTRY MUST BE APPROVED THE PARTICIPATING IN EGTC ACCORDING WITH EQUIVALENT CONDITION ESTABLISHED IN REGULATION </a:t>
            </a:r>
          </a:p>
          <a:p>
            <a:pPr marL="0" indent="0">
              <a:buNone/>
            </a:pPr>
            <a:r>
              <a:rPr lang="en-US" sz="4400" b="1" dirty="0"/>
              <a:t> </a:t>
            </a:r>
            <a:r>
              <a:rPr lang="en-US" sz="4400" b="1" dirty="0" smtClean="0"/>
              <a:t>   </a:t>
            </a:r>
            <a:r>
              <a:rPr lang="en-US" sz="4400" b="1" u="sng" dirty="0" smtClean="0"/>
              <a:t>OR</a:t>
            </a:r>
          </a:p>
          <a:p>
            <a:pPr marL="0" indent="0">
              <a:buNone/>
            </a:pPr>
            <a:r>
              <a:rPr lang="en-US" sz="4400" dirty="0" smtClean="0"/>
              <a:t>   </a:t>
            </a:r>
            <a:endParaRPr lang="ro-RO" sz="4400" dirty="0"/>
          </a:p>
        </p:txBody>
      </p:sp>
      <p:pic>
        <p:nvPicPr>
          <p:cNvPr id="4" name="Picture 3" descr="D:\Profiles\Viorel.Streza\Desktop\template min 4 radu\logo_antet\logo_antet_MDRAP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0475" y="0"/>
            <a:ext cx="4441190" cy="9023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6957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7874" y="1393372"/>
            <a:ext cx="9144000" cy="465908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EXISTING AGREEMENT BETWEEN ROMANIA AND THIRD COUNTRY OR BETWEEN THIS AND OTHER MEMBER STATE REPRESENTED IN EGTC;</a:t>
            </a:r>
          </a:p>
          <a:p>
            <a:pPr algn="just"/>
            <a:endParaRPr lang="en-US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dirty="0" smtClean="0"/>
              <a:t>NOTIFICATION AUTHORITY APPROVES CONVENTION AND PARTICIPATING OF ROMANIAN ENTITY TO EGTC;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dirty="0" smtClean="0"/>
              <a:t>NOTIFICATION AUTHORITY MAY REQUIRE A GUARANTEE THAT COVER THE SPECIFIC RISKS ASSUMED BY THE EGTC TAKING INTO ACCOUNT THE LIMITED LIABILITY OF EGTC;</a:t>
            </a:r>
          </a:p>
          <a:p>
            <a:pPr algn="just"/>
            <a:endParaRPr lang="en-US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dirty="0" smtClean="0"/>
              <a:t>    PUBLIC AUTHORITIES WITH COMPETENCES IN FIELDS OF ACTIVITY ESTABLISHED BY THE EGTC, ISSUED THEIR OPINION IN 10 WORKING DAYS UNDER PENALTY OF CONSIDERING THAT THERE ARE NO OBSERVATIONS;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o-RO" dirty="0"/>
          </a:p>
        </p:txBody>
      </p:sp>
      <p:pic>
        <p:nvPicPr>
          <p:cNvPr id="4" name="Picture 3" descr="D:\Profiles\Viorel.Streza\Desktop\template min 4 radu\logo_antet\logo_antet_MDRAP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0475" y="0"/>
            <a:ext cx="4441190" cy="9023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38738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0457" y="1888717"/>
            <a:ext cx="9144000" cy="2256563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THANK YOU FOR YOUR ATTENTION ! </a:t>
            </a:r>
            <a:br>
              <a:rPr lang="en-US" b="1" dirty="0" smtClean="0"/>
            </a:br>
            <a:endParaRPr lang="ro-RO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1417" y="4638358"/>
            <a:ext cx="9144000" cy="1655762"/>
          </a:xfrm>
        </p:spPr>
        <p:txBody>
          <a:bodyPr/>
          <a:lstStyle/>
          <a:p>
            <a:r>
              <a:rPr lang="en-US" dirty="0" smtClean="0"/>
              <a:t>MINISTRY OF REGIONAL DEVELOPMENT OF PUBLIC ADMINISTRATION </a:t>
            </a:r>
          </a:p>
          <a:p>
            <a:r>
              <a:rPr lang="en-US" u="sng" dirty="0" smtClean="0">
                <a:hlinkClick r:id="rId2"/>
              </a:rPr>
              <a:t>www.mdrap.ro</a:t>
            </a:r>
            <a:endParaRPr lang="en-US" u="sng" dirty="0" smtClean="0"/>
          </a:p>
          <a:p>
            <a:r>
              <a:rPr lang="en-US" dirty="0"/>
              <a:t>c</a:t>
            </a:r>
            <a:r>
              <a:rPr lang="en-US" dirty="0" smtClean="0"/>
              <a:t>laudia.zdrenghea@mdrap.ro</a:t>
            </a:r>
            <a:endParaRPr lang="ro-RO" dirty="0"/>
          </a:p>
        </p:txBody>
      </p:sp>
      <p:pic>
        <p:nvPicPr>
          <p:cNvPr id="4" name="Picture 3" descr="D:\Profiles\Viorel.Streza\Desktop\template min 4 radu\logo_antet\logo_antet_MDRAP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4217" y="0"/>
            <a:ext cx="4441190" cy="9023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77550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406</Words>
  <Application>Microsoft Office PowerPoint</Application>
  <PresentationFormat>Custom</PresentationFormat>
  <Paragraphs>44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NOTIFICATION AUTHORITY IN ROMANIA</vt:lpstr>
      <vt:lpstr>THE MAIN TASKS OF MRDPA REGARDING GECT </vt:lpstr>
      <vt:lpstr>INCIDENTAL LEGISLATION</vt:lpstr>
      <vt:lpstr>THE MAIN MODIFICATION ACCORDING WITH ORDINANCE OF GOVERNMENT NO. 9/2015</vt:lpstr>
      <vt:lpstr>Slide 5</vt:lpstr>
      <vt:lpstr>THANK YOU FOR YOUR ATTENTION !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NOTIFICATION AUTHORITY IN ROMANIA</dc:title>
  <dc:creator>Claudia ZDRENGHEA</dc:creator>
  <cp:lastModifiedBy>ClaurAlex</cp:lastModifiedBy>
  <cp:revision>29</cp:revision>
  <dcterms:created xsi:type="dcterms:W3CDTF">2015-04-01T07:07:44Z</dcterms:created>
  <dcterms:modified xsi:type="dcterms:W3CDTF">2015-04-15T18:22:26Z</dcterms:modified>
</cp:coreProperties>
</file>