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2" r:id="rId4"/>
    <p:sldId id="276" r:id="rId5"/>
    <p:sldId id="262" r:id="rId6"/>
    <p:sldId id="263" r:id="rId7"/>
    <p:sldId id="277" r:id="rId8"/>
    <p:sldId id="278" r:id="rId9"/>
    <p:sldId id="27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89435" autoAdjust="0"/>
  </p:normalViewPr>
  <p:slideViewPr>
    <p:cSldViewPr>
      <p:cViewPr varScale="1">
        <p:scale>
          <a:sx n="97" d="100"/>
          <a:sy n="97" d="100"/>
        </p:scale>
        <p:origin x="-402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cc.map.es\s\SDG%20Relaciones%20Institucionales\IN-05-AECT\Dossier%20AECT\AECT_GR&#193;FICOS\00_AECT_Gener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/>
              <a:t>CURRENT</a:t>
            </a:r>
            <a:r>
              <a:rPr lang="es-ES" baseline="0"/>
              <a:t>  EGTCs</a:t>
            </a:r>
          </a:p>
          <a:p>
            <a:pPr>
              <a:defRPr/>
            </a:pPr>
            <a:r>
              <a:rPr lang="es-ES" baseline="0"/>
              <a:t>REGIONAL (blue) AND LOCAL (red)</a:t>
            </a:r>
            <a:endParaRPr lang="es-ES"/>
          </a:p>
        </c:rich>
      </c:tx>
      <c:layout>
        <c:manualLayout>
          <c:xMode val="edge"/>
          <c:yMode val="edge"/>
          <c:x val="0.23343523265906874"/>
          <c:y val="1.762114537444936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'ÁMBITO DE AUTORIZACIÓN'!$B$1</c:f>
              <c:strCache>
                <c:ptCount val="1"/>
                <c:pt idx="0">
                  <c:v>REGIONAL</c:v>
                </c:pt>
              </c:strCache>
            </c:strRef>
          </c:tx>
          <c:cat>
            <c:numRef>
              <c:f>'ÁMBITO DE AUTORIZACIÓN'!$A$2:$A$9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'ÁMBITO DE AUTORIZACIÓN'!$B$2:$B$9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'ÁMBITO DE AUTORIZACIÓN'!$C$1</c:f>
              <c:strCache>
                <c:ptCount val="1"/>
                <c:pt idx="0">
                  <c:v>LOCAL</c:v>
                </c:pt>
              </c:strCache>
            </c:strRef>
          </c:tx>
          <c:cat>
            <c:numRef>
              <c:f>'ÁMBITO DE AUTORIZACIÓN'!$A$2:$A$9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'ÁMBITO DE AUTORIZACIÓN'!$C$2:$C$9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gapWidth val="40"/>
        <c:axId val="66046976"/>
        <c:axId val="66503424"/>
      </c:barChart>
      <c:catAx>
        <c:axId val="66046976"/>
        <c:scaling>
          <c:orientation val="minMax"/>
        </c:scaling>
        <c:axPos val="b"/>
        <c:numFmt formatCode="General" sourceLinked="1"/>
        <c:tickLblPos val="nextTo"/>
        <c:crossAx val="66503424"/>
        <c:crosses val="autoZero"/>
        <c:auto val="1"/>
        <c:lblAlgn val="ctr"/>
        <c:lblOffset val="100"/>
      </c:catAx>
      <c:valAx>
        <c:axId val="66503424"/>
        <c:scaling>
          <c:orientation val="minMax"/>
          <c:max val="3"/>
          <c:min val="0"/>
        </c:scaling>
        <c:axPos val="l"/>
        <c:majorGridlines/>
        <c:numFmt formatCode="General" sourceLinked="1"/>
        <c:tickLblPos val="nextTo"/>
        <c:crossAx val="66046976"/>
        <c:crosses val="autoZero"/>
        <c:crossBetween val="between"/>
        <c:majorUnit val="1"/>
      </c:valAx>
    </c:plotArea>
    <c:legend>
      <c:legendPos val="b"/>
      <c:layout/>
      <c:txPr>
        <a:bodyPr/>
        <a:lstStyle/>
        <a:p>
          <a:pPr>
            <a:defRPr sz="1200" baseline="0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Authorized EGTCs per year </a:t>
            </a:r>
          </a:p>
          <a:p>
            <a:pPr>
              <a:defRPr/>
            </a:pPr>
            <a:r>
              <a:rPr lang="en-US" sz="1800" b="1" i="0" baseline="0" dirty="0" smtClean="0"/>
              <a:t>(Tendency)</a:t>
            </a:r>
            <a:endParaRPr lang="en-US" sz="1800" b="1" i="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7.2295305192114148E-2"/>
          <c:y val="0.13077099737532821"/>
          <c:w val="0.92018589781540461"/>
          <c:h val="0.81352996500437469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trendline>
            <c:trendlineType val="linear"/>
          </c:trendline>
          <c:cat>
            <c:numRef>
              <c:f>'AUTORIZADAS '!$A$2:$A$9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'AUTORIZADAS '!$B$2:$B$9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axId val="66853504"/>
        <c:axId val="66851968"/>
      </c:barChart>
      <c:valAx>
        <c:axId val="66851968"/>
        <c:scaling>
          <c:orientation val="minMax"/>
          <c:max val="6"/>
        </c:scaling>
        <c:axPos val="l"/>
        <c:numFmt formatCode="General" sourceLinked="1"/>
        <c:tickLblPos val="nextTo"/>
        <c:crossAx val="66853504"/>
        <c:crosses val="autoZero"/>
        <c:crossBetween val="between"/>
        <c:majorUnit val="1"/>
        <c:minorUnit val="0.1"/>
      </c:valAx>
      <c:catAx>
        <c:axId val="66853504"/>
        <c:scaling>
          <c:orientation val="minMax"/>
        </c:scaling>
        <c:axPos val="b"/>
        <c:numFmt formatCode="General" sourceLinked="1"/>
        <c:tickLblPos val="nextTo"/>
        <c:crossAx val="66851968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s-ES" sz="1800" b="1" i="0" baseline="0" dirty="0" err="1" smtClean="0"/>
              <a:t>Applications</a:t>
            </a:r>
            <a:r>
              <a:rPr lang="es-ES" sz="1800" b="1" i="0" baseline="0" dirty="0" smtClean="0"/>
              <a:t> per </a:t>
            </a:r>
            <a:r>
              <a:rPr lang="es-ES" sz="1800" b="1" i="0" baseline="0" dirty="0" err="1" smtClean="0"/>
              <a:t>year</a:t>
            </a:r>
            <a:r>
              <a:rPr lang="es-ES" sz="1800" b="1" i="0" baseline="0" dirty="0" smtClean="0"/>
              <a:t> (T</a:t>
            </a:r>
            <a:r>
              <a:rPr lang="en-US" sz="1800" b="1" i="0" baseline="0" dirty="0" err="1" smtClean="0"/>
              <a:t>endency</a:t>
            </a:r>
            <a:r>
              <a:rPr lang="en-US" sz="1800" b="1" i="0" baseline="0" dirty="0" smtClean="0"/>
              <a:t>)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trendline>
            <c:trendlineType val="linear"/>
          </c:trendline>
          <c:cat>
            <c:numRef>
              <c:f>SOLICITADAS!$A$2:$A$8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SOLICITADAS!$B$2:$B$8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axId val="66900736"/>
        <c:axId val="66894848"/>
      </c:barChart>
      <c:valAx>
        <c:axId val="66894848"/>
        <c:scaling>
          <c:orientation val="minMax"/>
        </c:scaling>
        <c:delete val="1"/>
        <c:axPos val="l"/>
        <c:numFmt formatCode="General" sourceLinked="1"/>
        <c:tickLblPos val="none"/>
        <c:crossAx val="66900736"/>
        <c:crosses val="autoZero"/>
        <c:crossBetween val="between"/>
      </c:valAx>
      <c:catAx>
        <c:axId val="66900736"/>
        <c:scaling>
          <c:orientation val="minMax"/>
        </c:scaling>
        <c:axPos val="b"/>
        <c:numFmt formatCode="General" sourceLinked="1"/>
        <c:tickLblPos val="nextTo"/>
        <c:crossAx val="66894848"/>
        <c:crossesAt val="0"/>
        <c:auto val="1"/>
        <c:lblAlgn val="ctr"/>
        <c:lblOffset val="100"/>
      </c:cat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>
        <c:manualLayout>
          <c:layoutTarget val="inner"/>
          <c:xMode val="edge"/>
          <c:yMode val="edge"/>
          <c:x val="5.702779324836086E-2"/>
          <c:y val="2.4508873476908121E-2"/>
          <c:w val="0.50801773343947465"/>
          <c:h val="0.96276859432306061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'DURACIÓN TRÁMITES'!$B$2</c:f>
              <c:strCache>
                <c:ptCount val="1"/>
                <c:pt idx="0">
                  <c:v>GALICIA-NORTE DE PORTUGAL</c:v>
                </c:pt>
              </c:strCache>
            </c:strRef>
          </c:tx>
          <c:spPr>
            <a:ln cap="sq"/>
          </c:spPr>
          <c:dPt>
            <c:idx val="15"/>
            <c:spPr>
              <a:ln cap="sq"/>
              <a:effectLst>
                <a:outerShdw blurRad="50800" dist="50800" dir="5400000" algn="ctr" rotWithShape="0">
                  <a:schemeClr val="tx1"/>
                </a:outerShdw>
              </a:effectLst>
            </c:spPr>
          </c:dPt>
          <c:dLbls>
            <c:showVal val="1"/>
          </c:dLbls>
          <c:val>
            <c:numRef>
              <c:f>'DURACIÓN TRÁMITES'!$I$2</c:f>
              <c:numCache>
                <c:formatCode>General</c:formatCode>
                <c:ptCount val="1"/>
                <c:pt idx="0">
                  <c:v>129</c:v>
                </c:pt>
              </c:numCache>
            </c:numRef>
          </c:val>
        </c:ser>
        <c:ser>
          <c:idx val="1"/>
          <c:order val="1"/>
          <c:tx>
            <c:strRef>
              <c:f>'DURACIÓN TRÁMITES'!$B$3</c:f>
              <c:strCache>
                <c:ptCount val="1"/>
                <c:pt idx="0">
                  <c:v>DUERO-DOURO</c:v>
                </c:pt>
              </c:strCache>
            </c:strRef>
          </c:tx>
          <c:dLbls>
            <c:showVal val="1"/>
          </c:dLbls>
          <c:val>
            <c:numRef>
              <c:f>'DURACIÓN TRÁMITES'!$I$3</c:f>
              <c:numCache>
                <c:formatCode>General</c:formatCode>
                <c:ptCount val="1"/>
                <c:pt idx="0">
                  <c:v>281</c:v>
                </c:pt>
              </c:numCache>
            </c:numRef>
          </c:val>
        </c:ser>
        <c:ser>
          <c:idx val="2"/>
          <c:order val="2"/>
          <c:tx>
            <c:strRef>
              <c:f>'DURACIÓN TRÁMITES'!$B$4</c:f>
              <c:strCache>
                <c:ptCount val="1"/>
                <c:pt idx="0">
                  <c:v>ZASNET</c:v>
                </c:pt>
              </c:strCache>
            </c:strRef>
          </c:tx>
          <c:dLbls>
            <c:showVal val="1"/>
          </c:dLbls>
          <c:val>
            <c:numRef>
              <c:f>'DURACIÓN TRÁMITES'!$I$4</c:f>
              <c:numCache>
                <c:formatCode>General</c:formatCode>
                <c:ptCount val="1"/>
                <c:pt idx="0">
                  <c:v>203</c:v>
                </c:pt>
              </c:numCache>
            </c:numRef>
          </c:val>
        </c:ser>
        <c:ser>
          <c:idx val="3"/>
          <c:order val="3"/>
          <c:tx>
            <c:strRef>
              <c:f>'DURACIÓN TRÁMITES'!$B$5</c:f>
              <c:strCache>
                <c:ptCount val="1"/>
                <c:pt idx="0">
                  <c:v>PIRINEOS MEDITERRÁNEO</c:v>
                </c:pt>
              </c:strCache>
            </c:strRef>
          </c:tx>
          <c:dLbls>
            <c:showVal val="1"/>
          </c:dLbls>
          <c:val>
            <c:numRef>
              <c:f>'DURACIÓN TRÁMITES'!$I$5</c:f>
              <c:numCache>
                <c:formatCode>General</c:formatCode>
                <c:ptCount val="1"/>
                <c:pt idx="0">
                  <c:v>194</c:v>
                </c:pt>
              </c:numCache>
            </c:numRef>
          </c:val>
        </c:ser>
        <c:ser>
          <c:idx val="4"/>
          <c:order val="4"/>
          <c:tx>
            <c:strRef>
              <c:f>'DURACIÓN TRÁMITES'!$B$6</c:f>
              <c:strCache>
                <c:ptCount val="1"/>
                <c:pt idx="0">
                  <c:v>PIRINEOS-CERDANYA</c:v>
                </c:pt>
              </c:strCache>
            </c:strRef>
          </c:tx>
          <c:dLbls>
            <c:showVal val="1"/>
          </c:dLbls>
          <c:val>
            <c:numRef>
              <c:f>'DURACIÓN TRÁMITES'!$I$6</c:f>
              <c:numCache>
                <c:formatCode>General</c:formatCode>
                <c:ptCount val="1"/>
                <c:pt idx="0">
                  <c:v>755</c:v>
                </c:pt>
              </c:numCache>
            </c:numRef>
          </c:val>
        </c:ser>
        <c:ser>
          <c:idx val="5"/>
          <c:order val="5"/>
          <c:tx>
            <c:strRef>
              <c:f>'DURACIÓN TRÁMITES'!$B$7</c:f>
              <c:strCache>
                <c:ptCount val="1"/>
                <c:pt idx="0">
                  <c:v>ARCHIMED (ARCHIPIÉLAGO MEDITERRÁNEO)</c:v>
                </c:pt>
              </c:strCache>
            </c:strRef>
          </c:tx>
          <c:dLbls>
            <c:showVal val="1"/>
          </c:dLbls>
          <c:val>
            <c:numRef>
              <c:f>'DURACIÓN TRÁMITES'!$I$7</c:f>
              <c:numCache>
                <c:formatCode>General</c:formatCode>
                <c:ptCount val="1"/>
                <c:pt idx="0">
                  <c:v>92</c:v>
                </c:pt>
              </c:numCache>
            </c:numRef>
          </c:val>
        </c:ser>
        <c:ser>
          <c:idx val="6"/>
          <c:order val="6"/>
          <c:tx>
            <c:strRef>
              <c:f>'DURACIÓN TRÁMITES'!$B$8</c:f>
              <c:strCache>
                <c:ptCount val="1"/>
                <c:pt idx="0">
                  <c:v>ESPACIO PORTALET</c:v>
                </c:pt>
              </c:strCache>
            </c:strRef>
          </c:tx>
          <c:dLbls>
            <c:showVal val="1"/>
          </c:dLbls>
          <c:val>
            <c:numRef>
              <c:f>'DURACIÓN TRÁMITES'!$I$8</c:f>
              <c:numCache>
                <c:formatCode>General</c:formatCode>
                <c:ptCount val="1"/>
                <c:pt idx="0">
                  <c:v>410</c:v>
                </c:pt>
              </c:numCache>
            </c:numRef>
          </c:val>
        </c:ser>
        <c:ser>
          <c:idx val="7"/>
          <c:order val="7"/>
          <c:tx>
            <c:strRef>
              <c:f>'DURACIÓN TRÁMITES'!$B$9</c:f>
              <c:strCache>
                <c:ptCount val="1"/>
                <c:pt idx="0">
                  <c:v>HOSPITAL DE LA CERDANYA</c:v>
                </c:pt>
              </c:strCache>
            </c:strRef>
          </c:tx>
          <c:dLbls>
            <c:showVal val="1"/>
          </c:dLbls>
          <c:val>
            <c:numRef>
              <c:f>'DURACIÓN TRÁMITES'!$I$9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8"/>
          <c:order val="8"/>
          <c:tx>
            <c:strRef>
              <c:f>'DURACIÓN TRÁMITES'!$B$10</c:f>
              <c:strCache>
                <c:ptCount val="1"/>
                <c:pt idx="0">
                  <c:v>AECT FAJA PIRÍTICA IBÉRICA</c:v>
                </c:pt>
              </c:strCache>
            </c:strRef>
          </c:tx>
          <c:dLbls>
            <c:showVal val="1"/>
          </c:dLbls>
          <c:val>
            <c:numRef>
              <c:f>'DURACIÓN TRÁMITES'!$I$10</c:f>
              <c:numCache>
                <c:formatCode>General</c:formatCode>
                <c:ptCount val="1"/>
                <c:pt idx="0">
                  <c:v>1124</c:v>
                </c:pt>
              </c:numCache>
            </c:numRef>
          </c:val>
        </c:ser>
        <c:ser>
          <c:idx val="9"/>
          <c:order val="9"/>
          <c:tx>
            <c:strRef>
              <c:f>'DURACIÓN TRÁMITES'!$B$11</c:f>
              <c:strCache>
                <c:ptCount val="1"/>
                <c:pt idx="0">
                  <c:v>EUROCIDADE CHAVES-VERÍN, AECT</c:v>
                </c:pt>
              </c:strCache>
            </c:strRef>
          </c:tx>
          <c:dLbls>
            <c:showVal val="1"/>
          </c:dLbls>
          <c:val>
            <c:numRef>
              <c:f>'DURACIÓN TRÁMITES'!$I$11</c:f>
              <c:numCache>
                <c:formatCode>General</c:formatCode>
                <c:ptCount val="1"/>
                <c:pt idx="0">
                  <c:v>939</c:v>
                </c:pt>
              </c:numCache>
            </c:numRef>
          </c:val>
        </c:ser>
        <c:ser>
          <c:idx val="10"/>
          <c:order val="10"/>
          <c:tx>
            <c:strRef>
              <c:f>'DURACIÓN TRÁMITES'!$B$12</c:f>
              <c:strCache>
                <c:ptCount val="1"/>
                <c:pt idx="0">
                  <c:v>EURORREGIÓN AQUITANIA/EUSKADI</c:v>
                </c:pt>
              </c:strCache>
            </c:strRef>
          </c:tx>
          <c:dLbls>
            <c:showVal val="1"/>
          </c:dLbls>
          <c:val>
            <c:numRef>
              <c:f>'DURACIÓN TRÁMITES'!$I$12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</c:ser>
        <c:ser>
          <c:idx val="11"/>
          <c:order val="11"/>
          <c:tx>
            <c:strRef>
              <c:f>'DURACIÓN TRÁMITES'!$B$13</c:f>
              <c:strCache>
                <c:ptCount val="1"/>
                <c:pt idx="0">
                  <c:v>CIUDADES DE LA CERÁMICA (AEuCC)</c:v>
                </c:pt>
              </c:strCache>
            </c:strRef>
          </c:tx>
          <c:dLbls>
            <c:showVal val="1"/>
          </c:dLbls>
          <c:val>
            <c:numRef>
              <c:f>'DURACIÓN TRÁMITES'!$I$13</c:f>
              <c:numCache>
                <c:formatCode>General</c:formatCode>
                <c:ptCount val="1"/>
                <c:pt idx="0">
                  <c:v>792</c:v>
                </c:pt>
              </c:numCache>
            </c:numRef>
          </c:val>
        </c:ser>
        <c:ser>
          <c:idx val="12"/>
          <c:order val="12"/>
          <c:tx>
            <c:strRef>
              <c:f>'DURACIÓN TRÁMITES'!$B$14</c:f>
              <c:strCache>
                <c:ptCount val="1"/>
                <c:pt idx="0">
                  <c:v>PAIS DE ARTE Y DE HISTORIA TRANSFRONTERIZO. LOS VALLES CATALANES DEL TEC I EL TER</c:v>
                </c:pt>
              </c:strCache>
            </c:strRef>
          </c:tx>
          <c:dLbls>
            <c:showVal val="1"/>
          </c:dLbls>
          <c:val>
            <c:numRef>
              <c:f>'DURACIÓN TRÁMITES'!$I$14</c:f>
              <c:numCache>
                <c:formatCode>General</c:formatCode>
                <c:ptCount val="1"/>
                <c:pt idx="0">
                  <c:v>866</c:v>
                </c:pt>
              </c:numCache>
            </c:numRef>
          </c:val>
        </c:ser>
        <c:ser>
          <c:idx val="13"/>
          <c:order val="13"/>
          <c:tx>
            <c:strRef>
              <c:f>'DURACIÓN TRÁMITES'!$B$15</c:f>
              <c:strCache>
                <c:ptCount val="1"/>
                <c:pt idx="0">
                  <c:v>HUESCA PIRINEOS-HAUTES PYRÉNÉES</c:v>
                </c:pt>
              </c:strCache>
            </c:strRef>
          </c:tx>
          <c:dLbls>
            <c:showVal val="1"/>
          </c:dLbls>
          <c:val>
            <c:numRef>
              <c:f>'DURACIÓN TRÁMITES'!$I$15</c:f>
              <c:numCache>
                <c:formatCode>General</c:formatCode>
                <c:ptCount val="1"/>
                <c:pt idx="0">
                  <c:v>335</c:v>
                </c:pt>
              </c:numCache>
            </c:numRef>
          </c:val>
        </c:ser>
        <c:ser>
          <c:idx val="14"/>
          <c:order val="14"/>
          <c:tx>
            <c:strRef>
              <c:f>'DURACIÓN TRÁMITES'!$B$16</c:f>
              <c:strCache>
                <c:ptCount val="1"/>
                <c:pt idx="0">
                  <c:v>LEÓN-BRAGANÇA</c:v>
                </c:pt>
              </c:strCache>
            </c:strRef>
          </c:tx>
          <c:dLbls>
            <c:showVal val="1"/>
          </c:dLbls>
          <c:val>
            <c:numRef>
              <c:f>'DURACIÓN TRÁMITES'!$I$16</c:f>
              <c:numCache>
                <c:formatCode>General</c:formatCode>
                <c:ptCount val="1"/>
                <c:pt idx="0">
                  <c:v>173</c:v>
                </c:pt>
              </c:numCache>
            </c:numRef>
          </c:val>
        </c:ser>
        <c:ser>
          <c:idx val="15"/>
          <c:order val="15"/>
          <c:tx>
            <c:strRef>
              <c:f>'DURACIÓN TRÁMITES'!$B$17</c:f>
              <c:strCache>
                <c:ptCount val="1"/>
                <c:pt idx="0">
                  <c:v>PROMEDIO</c:v>
                </c:pt>
              </c:strCache>
            </c:strRef>
          </c:tx>
          <c:dLbls>
            <c:showVal val="1"/>
          </c:dLbls>
          <c:val>
            <c:numRef>
              <c:f>'DURACIÓN TRÁMITES'!$I$17</c:f>
              <c:numCache>
                <c:formatCode>0</c:formatCode>
                <c:ptCount val="1"/>
                <c:pt idx="0">
                  <c:v>426.73333333333335</c:v>
                </c:pt>
              </c:numCache>
            </c:numRef>
          </c:val>
        </c:ser>
        <c:gapWidth val="94"/>
        <c:axId val="154401024"/>
        <c:axId val="143626240"/>
      </c:barChart>
      <c:catAx>
        <c:axId val="154401024"/>
        <c:scaling>
          <c:orientation val="minMax"/>
        </c:scaling>
        <c:delete val="1"/>
        <c:axPos val="r"/>
        <c:tickLblPos val="none"/>
        <c:crossAx val="143626240"/>
        <c:crosses val="autoZero"/>
        <c:auto val="1"/>
        <c:lblAlgn val="ctr"/>
        <c:lblOffset val="100"/>
      </c:catAx>
      <c:valAx>
        <c:axId val="143626240"/>
        <c:scaling>
          <c:orientation val="maxMin"/>
          <c:max val="1200"/>
          <c:min val="0"/>
        </c:scaling>
        <c:delete val="1"/>
        <c:axPos val="b"/>
        <c:numFmt formatCode="General" sourceLinked="1"/>
        <c:tickLblPos val="none"/>
        <c:crossAx val="154401024"/>
        <c:crosses val="autoZero"/>
        <c:crossBetween val="between"/>
        <c:majorUnit val="75"/>
      </c:valAx>
    </c:plotArea>
    <c:legend>
      <c:legendPos val="r"/>
      <c:layout>
        <c:manualLayout>
          <c:xMode val="edge"/>
          <c:yMode val="edge"/>
          <c:x val="0.56393911708414046"/>
          <c:y val="5.6368964468428385E-4"/>
          <c:w val="0.43606080267818392"/>
          <c:h val="0.99943631035531566"/>
        </c:manualLayout>
      </c:layout>
      <c:spPr>
        <a:ln w="6350" cmpd="sng"/>
      </c:sp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Periodo</a:t>
            </a:r>
            <a:r>
              <a:rPr lang="en-US" dirty="0"/>
              <a:t> de </a:t>
            </a:r>
            <a:r>
              <a:rPr lang="en-US" dirty="0" err="1"/>
              <a:t>Tramitación</a:t>
            </a:r>
            <a:endParaRPr lang="en-US" dirty="0"/>
          </a:p>
        </c:rich>
      </c:tx>
      <c:layout>
        <c:manualLayout>
          <c:xMode val="edge"/>
          <c:yMode val="edge"/>
          <c:x val="0.32920452576419024"/>
          <c:y val="0.23264991149685946"/>
        </c:manualLayout>
      </c:layout>
    </c:title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49386789837075"/>
          <c:y val="0.27960678937343025"/>
          <c:w val="0.33907602411022236"/>
          <c:h val="0.72039321062657236"/>
        </c:manualLayout>
      </c:layout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496318414025056"/>
          <c:y val="0.31040389773653748"/>
          <c:w val="0.33907602411022236"/>
          <c:h val="0.59991379217283958"/>
        </c:manualLayout>
      </c:layout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Length of procedure (average)</a:t>
            </a:r>
            <a:endParaRPr lang="en-US" dirty="0"/>
          </a:p>
        </c:rich>
      </c:tx>
      <c:layout>
        <c:manualLayout>
          <c:xMode val="edge"/>
          <c:yMode val="edge"/>
          <c:x val="0.35913101029455358"/>
          <c:y val="4.3056458033897613E-2"/>
        </c:manualLayout>
      </c:layout>
    </c:title>
    <c:plotArea>
      <c:layout>
        <c:manualLayout>
          <c:layoutTarget val="inner"/>
          <c:xMode val="edge"/>
          <c:yMode val="edge"/>
          <c:x val="3.2104127199969752E-2"/>
          <c:y val="0.21010241839927341"/>
          <c:w val="0.38314917417826688"/>
          <c:h val="0.49324845082135133"/>
        </c:manualLayout>
      </c:layout>
      <c:pieChart>
        <c:varyColors val="1"/>
        <c:ser>
          <c:idx val="0"/>
          <c:order val="0"/>
          <c:tx>
            <c:strRef>
              <c:f>'DURACIÓN TRÁMITES'!$I$1</c:f>
              <c:strCache>
                <c:ptCount val="1"/>
                <c:pt idx="0">
                  <c:v>Periodo de Tramitación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'DURACIÓN TRÁMITES'!$B$2:$B$16</c:f>
              <c:strCache>
                <c:ptCount val="15"/>
                <c:pt idx="0">
                  <c:v>GALICIA-NORTE DE PORTUGAL</c:v>
                </c:pt>
                <c:pt idx="1">
                  <c:v>DUERO-DOURO</c:v>
                </c:pt>
                <c:pt idx="2">
                  <c:v>ZASNET</c:v>
                </c:pt>
                <c:pt idx="3">
                  <c:v>PIRINEOS MEDITERRÁNEO</c:v>
                </c:pt>
                <c:pt idx="4">
                  <c:v>PIRINEOS-CERDANYA</c:v>
                </c:pt>
                <c:pt idx="5">
                  <c:v>ARCHIMED (ARCHIPIÉLAGO MEDITERRÁNEO)</c:v>
                </c:pt>
                <c:pt idx="6">
                  <c:v>ESPACIO PORTALET</c:v>
                </c:pt>
                <c:pt idx="7">
                  <c:v>HOSPITAL DE LA CERDANYA</c:v>
                </c:pt>
                <c:pt idx="8">
                  <c:v>AECT FAJA PIRÍTICA IBÉRICA</c:v>
                </c:pt>
                <c:pt idx="9">
                  <c:v>EUROCIDADE CHAVES-VERÍN, AECT</c:v>
                </c:pt>
                <c:pt idx="10">
                  <c:v>EURORREGIÓN AQUITANIA/EUSKADI</c:v>
                </c:pt>
                <c:pt idx="11">
                  <c:v>CIUDADES DE LA CERÁMICA (AEuCC)</c:v>
                </c:pt>
                <c:pt idx="12">
                  <c:v>PAIS DE ARTE Y DE HISTORIA TRANSFRONTERIZO. LOS VALLES CATALANES DEL TEC I EL TER</c:v>
                </c:pt>
                <c:pt idx="13">
                  <c:v>HUESCA PIRINEOS-HAUTES PYRÉNÉES</c:v>
                </c:pt>
                <c:pt idx="14">
                  <c:v>LEÓN-BRAGANÇA</c:v>
                </c:pt>
              </c:strCache>
            </c:strRef>
          </c:cat>
          <c:val>
            <c:numRef>
              <c:f>'DURACIÓN TRÁMITES'!$I$2:$I$16</c:f>
              <c:numCache>
                <c:formatCode>General</c:formatCode>
                <c:ptCount val="15"/>
                <c:pt idx="0">
                  <c:v>129</c:v>
                </c:pt>
                <c:pt idx="1">
                  <c:v>281</c:v>
                </c:pt>
                <c:pt idx="2">
                  <c:v>203</c:v>
                </c:pt>
                <c:pt idx="3">
                  <c:v>194</c:v>
                </c:pt>
                <c:pt idx="4">
                  <c:v>755</c:v>
                </c:pt>
                <c:pt idx="5">
                  <c:v>92</c:v>
                </c:pt>
                <c:pt idx="6">
                  <c:v>410</c:v>
                </c:pt>
                <c:pt idx="7">
                  <c:v>11</c:v>
                </c:pt>
                <c:pt idx="8">
                  <c:v>1124</c:v>
                </c:pt>
                <c:pt idx="9">
                  <c:v>939</c:v>
                </c:pt>
                <c:pt idx="10">
                  <c:v>97</c:v>
                </c:pt>
                <c:pt idx="11">
                  <c:v>792</c:v>
                </c:pt>
                <c:pt idx="12">
                  <c:v>866</c:v>
                </c:pt>
                <c:pt idx="13">
                  <c:v>335</c:v>
                </c:pt>
                <c:pt idx="14">
                  <c:v>173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50342709303554933"/>
          <c:y val="0.14109685144771691"/>
          <c:w val="0.44004798291566932"/>
          <c:h val="0.84862955756618863"/>
        </c:manualLayout>
      </c:layout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ggggggggffffffffffffffffffff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FF772-390A-4F45-872D-F61FC441AC36}" type="datetimeFigureOut">
              <a:rPr lang="es-ES" smtClean="0"/>
              <a:pPr/>
              <a:t>15/04/2015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A6AE5-D50A-4113-B806-45261C0EFE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ggggggggffffffffffffffffffff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B55EA-BEF3-42D3-9E3A-02BC924795E0}" type="datetimeFigureOut">
              <a:rPr lang="es-ES" smtClean="0"/>
              <a:pPr/>
              <a:t>15/04/2015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38E2B-3F40-45AC-9428-695D82F7823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B38E2B-3F40-45AC-9428-695D82F7823E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ES" smtClean="0"/>
              <a:t>ggggggggffffffffffffffffffff</a:t>
            </a:r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91431-8341-453B-BD1F-DD93D7932D0A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9B37-CB3B-450D-9B37-CDEF3216636F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EBE96-A8F9-47D4-8E14-5A517057B302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710C-4C2B-4674-AC4C-F41237039253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2565-6984-442C-87DA-9D129C72CE1F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BBCB-A81E-4CC2-85F3-DCA35E2F3F2D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4063-751F-4388-ACEF-09A17EBBC639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A30E-C981-4FD9-9BD2-552868A9F7A0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F27E-CE8C-46B8-9A7D-AEEC4E0B984A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65B40-0845-4874-A554-F3F6F6AF2D05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1582-2E83-4B90-9BBC-B08991ACCC0B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FCB2-3E4A-443C-8565-DF66C4C9E465}" type="datetime1">
              <a:rPr lang="es-ES" smtClean="0"/>
              <a:pPr/>
              <a:t>15/04/2015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Natalia las Heras Deputy Director of Institutional Relations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36E2A-CA8B-493D-A0DF-9F0458DC8F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485778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THE ESTABLISHMENT OF </a:t>
            </a:r>
            <a:r>
              <a:rPr lang="es-ES" dirty="0" err="1" smtClean="0"/>
              <a:t>EGTCs</a:t>
            </a:r>
            <a:r>
              <a:rPr lang="es-ES" dirty="0" smtClean="0"/>
              <a:t>: </a:t>
            </a:r>
            <a:r>
              <a:rPr lang="es-ES" dirty="0" err="1" smtClean="0"/>
              <a:t>Experiencies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implementation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amended</a:t>
            </a:r>
            <a:r>
              <a:rPr lang="es-ES" dirty="0" smtClean="0"/>
              <a:t> EGTC </a:t>
            </a:r>
            <a:r>
              <a:rPr lang="es-ES" dirty="0" err="1" smtClean="0"/>
              <a:t>regulation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03848" y="6309320"/>
            <a:ext cx="2895600" cy="365125"/>
          </a:xfrm>
        </p:spPr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err="1" smtClean="0"/>
              <a:t>María</a:t>
            </a:r>
            <a:r>
              <a:rPr lang="en-US" sz="1100" dirty="0" smtClean="0"/>
              <a:t> </a:t>
            </a:r>
            <a:r>
              <a:rPr lang="en-US" sz="1100" dirty="0" err="1" smtClean="0"/>
              <a:t>Puig</a:t>
            </a:r>
            <a:r>
              <a:rPr lang="en-US" sz="1100" dirty="0" smtClean="0"/>
              <a:t> </a:t>
            </a:r>
            <a:r>
              <a:rPr lang="en-US" sz="1100" dirty="0" err="1" smtClean="0"/>
              <a:t>Pérez</a:t>
            </a:r>
            <a:endParaRPr lang="en-US" sz="1100" dirty="0" smtClean="0"/>
          </a:p>
          <a:p>
            <a:r>
              <a:rPr lang="en-US" sz="1100" dirty="0" smtClean="0"/>
              <a:t>Technical Advisor. Directorate General of Regional and Local Coordination. Unit for Institutional Relations </a:t>
            </a:r>
            <a:endParaRPr lang="es-ES" sz="1100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73" name="Picture 49" descr="j02054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sp>
        <p:nvSpPr>
          <p:cNvPr id="1088" name="Line 64"/>
          <p:cNvSpPr>
            <a:spLocks noChangeShapeType="1"/>
          </p:cNvSpPr>
          <p:nvPr/>
        </p:nvSpPr>
        <p:spPr bwMode="auto">
          <a:xfrm>
            <a:off x="87313" y="73025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6" name="Line 62"/>
          <p:cNvSpPr>
            <a:spLocks noChangeShapeType="1"/>
          </p:cNvSpPr>
          <p:nvPr/>
        </p:nvSpPr>
        <p:spPr bwMode="auto">
          <a:xfrm>
            <a:off x="80963" y="571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4" name="Line 60"/>
          <p:cNvSpPr>
            <a:spLocks noChangeShapeType="1"/>
          </p:cNvSpPr>
          <p:nvPr/>
        </p:nvSpPr>
        <p:spPr bwMode="auto">
          <a:xfrm>
            <a:off x="92075" y="76200"/>
            <a:ext cx="3429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98425" y="76200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0" name="Line 56"/>
          <p:cNvSpPr>
            <a:spLocks noChangeShapeType="1"/>
          </p:cNvSpPr>
          <p:nvPr/>
        </p:nvSpPr>
        <p:spPr bwMode="auto">
          <a:xfrm>
            <a:off x="98425" y="50800"/>
            <a:ext cx="3429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>
            <a:off x="98425" y="87313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88900" y="79375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5" name="Line 61"/>
          <p:cNvSpPr>
            <a:spLocks noChangeShapeType="1"/>
          </p:cNvSpPr>
          <p:nvPr/>
        </p:nvSpPr>
        <p:spPr bwMode="auto">
          <a:xfrm>
            <a:off x="95250" y="57150"/>
            <a:ext cx="3429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3" name="Line 59"/>
          <p:cNvSpPr>
            <a:spLocks noChangeShapeType="1"/>
          </p:cNvSpPr>
          <p:nvPr/>
        </p:nvSpPr>
        <p:spPr bwMode="auto">
          <a:xfrm>
            <a:off x="90488" y="76200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98425" y="74613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>
            <a:off x="104775" y="444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6" name="AutoShape 52"/>
          <p:cNvSpPr>
            <a:spLocks noChangeShapeType="1"/>
          </p:cNvSpPr>
          <p:nvPr/>
        </p:nvSpPr>
        <p:spPr bwMode="auto">
          <a:xfrm>
            <a:off x="98425" y="85725"/>
            <a:ext cx="3429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4" name="Line 50"/>
          <p:cNvSpPr>
            <a:spLocks noChangeShapeType="1"/>
          </p:cNvSpPr>
          <p:nvPr/>
        </p:nvSpPr>
        <p:spPr bwMode="auto">
          <a:xfrm>
            <a:off x="68263" y="141288"/>
            <a:ext cx="342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5" name="AutoShape 51"/>
          <p:cNvSpPr>
            <a:spLocks noChangeShapeType="1"/>
          </p:cNvSpPr>
          <p:nvPr/>
        </p:nvSpPr>
        <p:spPr bwMode="auto">
          <a:xfrm>
            <a:off x="111125" y="84138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28575" y="182563"/>
            <a:ext cx="433388" cy="219075"/>
          </a:xfrm>
          <a:custGeom>
            <a:avLst/>
            <a:gdLst/>
            <a:ahLst/>
            <a:cxnLst>
              <a:cxn ang="0">
                <a:pos x="1073" y="416"/>
              </a:cxn>
              <a:cxn ang="0">
                <a:pos x="1036" y="424"/>
              </a:cxn>
              <a:cxn ang="0">
                <a:pos x="49" y="446"/>
              </a:cxn>
              <a:cxn ang="0">
                <a:pos x="61" y="387"/>
              </a:cxn>
              <a:cxn ang="0">
                <a:pos x="51" y="328"/>
              </a:cxn>
              <a:cxn ang="0">
                <a:pos x="947" y="318"/>
              </a:cxn>
              <a:cxn ang="0">
                <a:pos x="941" y="336"/>
              </a:cxn>
              <a:cxn ang="0">
                <a:pos x="938" y="350"/>
              </a:cxn>
              <a:cxn ang="0">
                <a:pos x="937" y="362"/>
              </a:cxn>
              <a:cxn ang="0">
                <a:pos x="177" y="379"/>
              </a:cxn>
              <a:cxn ang="0">
                <a:pos x="939" y="393"/>
              </a:cxn>
              <a:cxn ang="0">
                <a:pos x="97" y="406"/>
              </a:cxn>
              <a:cxn ang="0">
                <a:pos x="949" y="421"/>
              </a:cxn>
              <a:cxn ang="0">
                <a:pos x="949" y="421"/>
              </a:cxn>
              <a:cxn ang="0">
                <a:pos x="961" y="367"/>
              </a:cxn>
              <a:cxn ang="0">
                <a:pos x="983" y="312"/>
              </a:cxn>
              <a:cxn ang="0">
                <a:pos x="995" y="313"/>
              </a:cxn>
              <a:cxn ang="0">
                <a:pos x="1012" y="313"/>
              </a:cxn>
              <a:cxn ang="0">
                <a:pos x="1031" y="304"/>
              </a:cxn>
              <a:cxn ang="0">
                <a:pos x="1091" y="42"/>
              </a:cxn>
              <a:cxn ang="0">
                <a:pos x="74" y="270"/>
              </a:cxn>
              <a:cxn ang="0">
                <a:pos x="1101" y="0"/>
              </a:cxn>
              <a:cxn ang="0">
                <a:pos x="1" y="333"/>
              </a:cxn>
              <a:cxn ang="0">
                <a:pos x="17" y="503"/>
              </a:cxn>
              <a:cxn ang="0">
                <a:pos x="26" y="508"/>
              </a:cxn>
              <a:cxn ang="0">
                <a:pos x="328" y="564"/>
              </a:cxn>
              <a:cxn ang="0">
                <a:pos x="321" y="575"/>
              </a:cxn>
              <a:cxn ang="0">
                <a:pos x="331" y="601"/>
              </a:cxn>
              <a:cxn ang="0">
                <a:pos x="369" y="617"/>
              </a:cxn>
              <a:cxn ang="0">
                <a:pos x="380" y="731"/>
              </a:cxn>
              <a:cxn ang="0">
                <a:pos x="412" y="734"/>
              </a:cxn>
              <a:cxn ang="0">
                <a:pos x="409" y="625"/>
              </a:cxn>
              <a:cxn ang="0">
                <a:pos x="1237" y="844"/>
              </a:cxn>
              <a:cxn ang="0">
                <a:pos x="1235" y="911"/>
              </a:cxn>
              <a:cxn ang="0">
                <a:pos x="1247" y="972"/>
              </a:cxn>
              <a:cxn ang="0">
                <a:pos x="320" y="775"/>
              </a:cxn>
              <a:cxn ang="0">
                <a:pos x="315" y="800"/>
              </a:cxn>
              <a:cxn ang="0">
                <a:pos x="335" y="812"/>
              </a:cxn>
              <a:cxn ang="0">
                <a:pos x="354" y="817"/>
              </a:cxn>
              <a:cxn ang="0">
                <a:pos x="2048" y="726"/>
              </a:cxn>
              <a:cxn ang="0">
                <a:pos x="1323" y="957"/>
              </a:cxn>
              <a:cxn ang="0">
                <a:pos x="1333" y="893"/>
              </a:cxn>
              <a:cxn ang="0">
                <a:pos x="1321" y="820"/>
              </a:cxn>
              <a:cxn ang="0">
                <a:pos x="2008" y="528"/>
              </a:cxn>
              <a:cxn ang="0">
                <a:pos x="1535" y="351"/>
              </a:cxn>
            </a:cxnLst>
            <a:rect l="0" t="0" r="r" b="b"/>
            <a:pathLst>
              <a:path w="2048" h="1031">
                <a:moveTo>
                  <a:pt x="2009" y="417"/>
                </a:moveTo>
                <a:lnTo>
                  <a:pt x="1531" y="325"/>
                </a:lnTo>
                <a:lnTo>
                  <a:pt x="1073" y="416"/>
                </a:lnTo>
                <a:lnTo>
                  <a:pt x="1101" y="154"/>
                </a:lnTo>
                <a:lnTo>
                  <a:pt x="1100" y="84"/>
                </a:lnTo>
                <a:lnTo>
                  <a:pt x="1036" y="424"/>
                </a:lnTo>
                <a:lnTo>
                  <a:pt x="837" y="463"/>
                </a:lnTo>
                <a:lnTo>
                  <a:pt x="44" y="463"/>
                </a:lnTo>
                <a:lnTo>
                  <a:pt x="49" y="446"/>
                </a:lnTo>
                <a:lnTo>
                  <a:pt x="55" y="427"/>
                </a:lnTo>
                <a:lnTo>
                  <a:pt x="60" y="408"/>
                </a:lnTo>
                <a:lnTo>
                  <a:pt x="61" y="387"/>
                </a:lnTo>
                <a:lnTo>
                  <a:pt x="60" y="366"/>
                </a:lnTo>
                <a:lnTo>
                  <a:pt x="56" y="346"/>
                </a:lnTo>
                <a:lnTo>
                  <a:pt x="51" y="328"/>
                </a:lnTo>
                <a:lnTo>
                  <a:pt x="47" y="312"/>
                </a:lnTo>
                <a:lnTo>
                  <a:pt x="948" y="312"/>
                </a:lnTo>
                <a:lnTo>
                  <a:pt x="947" y="318"/>
                </a:lnTo>
                <a:lnTo>
                  <a:pt x="944" y="324"/>
                </a:lnTo>
                <a:lnTo>
                  <a:pt x="943" y="330"/>
                </a:lnTo>
                <a:lnTo>
                  <a:pt x="941" y="336"/>
                </a:lnTo>
                <a:lnTo>
                  <a:pt x="136" y="336"/>
                </a:lnTo>
                <a:lnTo>
                  <a:pt x="141" y="350"/>
                </a:lnTo>
                <a:lnTo>
                  <a:pt x="938" y="350"/>
                </a:lnTo>
                <a:lnTo>
                  <a:pt x="937" y="353"/>
                </a:lnTo>
                <a:lnTo>
                  <a:pt x="937" y="357"/>
                </a:lnTo>
                <a:lnTo>
                  <a:pt x="937" y="362"/>
                </a:lnTo>
                <a:lnTo>
                  <a:pt x="937" y="366"/>
                </a:lnTo>
                <a:lnTo>
                  <a:pt x="173" y="366"/>
                </a:lnTo>
                <a:lnTo>
                  <a:pt x="177" y="379"/>
                </a:lnTo>
                <a:lnTo>
                  <a:pt x="937" y="379"/>
                </a:lnTo>
                <a:lnTo>
                  <a:pt x="938" y="385"/>
                </a:lnTo>
                <a:lnTo>
                  <a:pt x="939" y="393"/>
                </a:lnTo>
                <a:lnTo>
                  <a:pt x="941" y="399"/>
                </a:lnTo>
                <a:lnTo>
                  <a:pt x="943" y="406"/>
                </a:lnTo>
                <a:lnTo>
                  <a:pt x="97" y="406"/>
                </a:lnTo>
                <a:lnTo>
                  <a:pt x="102" y="420"/>
                </a:lnTo>
                <a:lnTo>
                  <a:pt x="949" y="420"/>
                </a:lnTo>
                <a:lnTo>
                  <a:pt x="949" y="421"/>
                </a:lnTo>
                <a:lnTo>
                  <a:pt x="978" y="421"/>
                </a:lnTo>
                <a:lnTo>
                  <a:pt x="963" y="394"/>
                </a:lnTo>
                <a:lnTo>
                  <a:pt x="961" y="367"/>
                </a:lnTo>
                <a:lnTo>
                  <a:pt x="968" y="340"/>
                </a:lnTo>
                <a:lnTo>
                  <a:pt x="982" y="312"/>
                </a:lnTo>
                <a:lnTo>
                  <a:pt x="983" y="312"/>
                </a:lnTo>
                <a:lnTo>
                  <a:pt x="985" y="312"/>
                </a:lnTo>
                <a:lnTo>
                  <a:pt x="990" y="313"/>
                </a:lnTo>
                <a:lnTo>
                  <a:pt x="995" y="313"/>
                </a:lnTo>
                <a:lnTo>
                  <a:pt x="1001" y="313"/>
                </a:lnTo>
                <a:lnTo>
                  <a:pt x="1007" y="313"/>
                </a:lnTo>
                <a:lnTo>
                  <a:pt x="1012" y="313"/>
                </a:lnTo>
                <a:lnTo>
                  <a:pt x="1017" y="312"/>
                </a:lnTo>
                <a:lnTo>
                  <a:pt x="1025" y="308"/>
                </a:lnTo>
                <a:lnTo>
                  <a:pt x="1031" y="304"/>
                </a:lnTo>
                <a:lnTo>
                  <a:pt x="1036" y="299"/>
                </a:lnTo>
                <a:lnTo>
                  <a:pt x="1037" y="298"/>
                </a:lnTo>
                <a:lnTo>
                  <a:pt x="1091" y="42"/>
                </a:lnTo>
                <a:lnTo>
                  <a:pt x="1065" y="41"/>
                </a:lnTo>
                <a:lnTo>
                  <a:pt x="996" y="270"/>
                </a:lnTo>
                <a:lnTo>
                  <a:pt x="74" y="270"/>
                </a:lnTo>
                <a:lnTo>
                  <a:pt x="357" y="21"/>
                </a:lnTo>
                <a:lnTo>
                  <a:pt x="1097" y="21"/>
                </a:lnTo>
                <a:lnTo>
                  <a:pt x="1101" y="0"/>
                </a:lnTo>
                <a:lnTo>
                  <a:pt x="357" y="0"/>
                </a:lnTo>
                <a:lnTo>
                  <a:pt x="7" y="282"/>
                </a:lnTo>
                <a:lnTo>
                  <a:pt x="1" y="333"/>
                </a:lnTo>
                <a:lnTo>
                  <a:pt x="0" y="404"/>
                </a:lnTo>
                <a:lnTo>
                  <a:pt x="6" y="469"/>
                </a:lnTo>
                <a:lnTo>
                  <a:pt x="17" y="503"/>
                </a:lnTo>
                <a:lnTo>
                  <a:pt x="20" y="505"/>
                </a:lnTo>
                <a:lnTo>
                  <a:pt x="23" y="507"/>
                </a:lnTo>
                <a:lnTo>
                  <a:pt x="26" y="508"/>
                </a:lnTo>
                <a:lnTo>
                  <a:pt x="27" y="510"/>
                </a:lnTo>
                <a:lnTo>
                  <a:pt x="597" y="510"/>
                </a:lnTo>
                <a:lnTo>
                  <a:pt x="328" y="564"/>
                </a:lnTo>
                <a:lnTo>
                  <a:pt x="326" y="566"/>
                </a:lnTo>
                <a:lnTo>
                  <a:pt x="322" y="570"/>
                </a:lnTo>
                <a:lnTo>
                  <a:pt x="321" y="575"/>
                </a:lnTo>
                <a:lnTo>
                  <a:pt x="320" y="581"/>
                </a:lnTo>
                <a:lnTo>
                  <a:pt x="324" y="592"/>
                </a:lnTo>
                <a:lnTo>
                  <a:pt x="331" y="601"/>
                </a:lnTo>
                <a:lnTo>
                  <a:pt x="336" y="606"/>
                </a:lnTo>
                <a:lnTo>
                  <a:pt x="340" y="607"/>
                </a:lnTo>
                <a:lnTo>
                  <a:pt x="369" y="617"/>
                </a:lnTo>
                <a:lnTo>
                  <a:pt x="379" y="656"/>
                </a:lnTo>
                <a:lnTo>
                  <a:pt x="384" y="695"/>
                </a:lnTo>
                <a:lnTo>
                  <a:pt x="380" y="731"/>
                </a:lnTo>
                <a:lnTo>
                  <a:pt x="366" y="759"/>
                </a:lnTo>
                <a:lnTo>
                  <a:pt x="401" y="767"/>
                </a:lnTo>
                <a:lnTo>
                  <a:pt x="412" y="734"/>
                </a:lnTo>
                <a:lnTo>
                  <a:pt x="417" y="699"/>
                </a:lnTo>
                <a:lnTo>
                  <a:pt x="415" y="662"/>
                </a:lnTo>
                <a:lnTo>
                  <a:pt x="409" y="625"/>
                </a:lnTo>
                <a:lnTo>
                  <a:pt x="1247" y="810"/>
                </a:lnTo>
                <a:lnTo>
                  <a:pt x="1242" y="826"/>
                </a:lnTo>
                <a:lnTo>
                  <a:pt x="1237" y="844"/>
                </a:lnTo>
                <a:lnTo>
                  <a:pt x="1235" y="865"/>
                </a:lnTo>
                <a:lnTo>
                  <a:pt x="1234" y="887"/>
                </a:lnTo>
                <a:lnTo>
                  <a:pt x="1235" y="911"/>
                </a:lnTo>
                <a:lnTo>
                  <a:pt x="1237" y="932"/>
                </a:lnTo>
                <a:lnTo>
                  <a:pt x="1242" y="952"/>
                </a:lnTo>
                <a:lnTo>
                  <a:pt x="1247" y="972"/>
                </a:lnTo>
                <a:lnTo>
                  <a:pt x="329" y="770"/>
                </a:lnTo>
                <a:lnTo>
                  <a:pt x="327" y="772"/>
                </a:lnTo>
                <a:lnTo>
                  <a:pt x="320" y="775"/>
                </a:lnTo>
                <a:lnTo>
                  <a:pt x="314" y="783"/>
                </a:lnTo>
                <a:lnTo>
                  <a:pt x="313" y="794"/>
                </a:lnTo>
                <a:lnTo>
                  <a:pt x="315" y="800"/>
                </a:lnTo>
                <a:lnTo>
                  <a:pt x="321" y="805"/>
                </a:lnTo>
                <a:lnTo>
                  <a:pt x="328" y="810"/>
                </a:lnTo>
                <a:lnTo>
                  <a:pt x="335" y="812"/>
                </a:lnTo>
                <a:lnTo>
                  <a:pt x="344" y="815"/>
                </a:lnTo>
                <a:lnTo>
                  <a:pt x="351" y="816"/>
                </a:lnTo>
                <a:lnTo>
                  <a:pt x="354" y="817"/>
                </a:lnTo>
                <a:lnTo>
                  <a:pt x="357" y="817"/>
                </a:lnTo>
                <a:lnTo>
                  <a:pt x="1287" y="1031"/>
                </a:lnTo>
                <a:lnTo>
                  <a:pt x="2048" y="726"/>
                </a:lnTo>
                <a:lnTo>
                  <a:pt x="2039" y="698"/>
                </a:lnTo>
                <a:lnTo>
                  <a:pt x="1319" y="976"/>
                </a:lnTo>
                <a:lnTo>
                  <a:pt x="1323" y="957"/>
                </a:lnTo>
                <a:lnTo>
                  <a:pt x="1328" y="936"/>
                </a:lnTo>
                <a:lnTo>
                  <a:pt x="1332" y="916"/>
                </a:lnTo>
                <a:lnTo>
                  <a:pt x="1333" y="893"/>
                </a:lnTo>
                <a:lnTo>
                  <a:pt x="1332" y="868"/>
                </a:lnTo>
                <a:lnTo>
                  <a:pt x="1327" y="842"/>
                </a:lnTo>
                <a:lnTo>
                  <a:pt x="1321" y="820"/>
                </a:lnTo>
                <a:lnTo>
                  <a:pt x="1315" y="801"/>
                </a:lnTo>
                <a:lnTo>
                  <a:pt x="2009" y="558"/>
                </a:lnTo>
                <a:lnTo>
                  <a:pt x="2008" y="528"/>
                </a:lnTo>
                <a:lnTo>
                  <a:pt x="1292" y="769"/>
                </a:lnTo>
                <a:lnTo>
                  <a:pt x="399" y="581"/>
                </a:lnTo>
                <a:lnTo>
                  <a:pt x="1535" y="351"/>
                </a:lnTo>
                <a:lnTo>
                  <a:pt x="2009" y="447"/>
                </a:lnTo>
                <a:lnTo>
                  <a:pt x="2009" y="41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72" name="Picture 48" descr="MC90035843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" y="-33338"/>
            <a:ext cx="203200" cy="184151"/>
          </a:xfrm>
          <a:prstGeom prst="rect">
            <a:avLst/>
          </a:prstGeom>
          <a:noFill/>
        </p:spPr>
      </p:pic>
      <p:pic>
        <p:nvPicPr>
          <p:cNvPr id="1090" name="Picture 66" descr="j02054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sp>
        <p:nvSpPr>
          <p:cNvPr id="1105" name="Line 81"/>
          <p:cNvSpPr>
            <a:spLocks noChangeShapeType="1"/>
          </p:cNvSpPr>
          <p:nvPr/>
        </p:nvSpPr>
        <p:spPr bwMode="auto">
          <a:xfrm>
            <a:off x="87313" y="73025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3" name="Line 79"/>
          <p:cNvSpPr>
            <a:spLocks noChangeShapeType="1"/>
          </p:cNvSpPr>
          <p:nvPr/>
        </p:nvSpPr>
        <p:spPr bwMode="auto">
          <a:xfrm>
            <a:off x="80963" y="571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1" name="Line 77"/>
          <p:cNvSpPr>
            <a:spLocks noChangeShapeType="1"/>
          </p:cNvSpPr>
          <p:nvPr/>
        </p:nvSpPr>
        <p:spPr bwMode="auto">
          <a:xfrm>
            <a:off x="92075" y="76200"/>
            <a:ext cx="3429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9" name="Line 75"/>
          <p:cNvSpPr>
            <a:spLocks noChangeShapeType="1"/>
          </p:cNvSpPr>
          <p:nvPr/>
        </p:nvSpPr>
        <p:spPr bwMode="auto">
          <a:xfrm>
            <a:off x="98425" y="76200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7" name="Line 73"/>
          <p:cNvSpPr>
            <a:spLocks noChangeShapeType="1"/>
          </p:cNvSpPr>
          <p:nvPr/>
        </p:nvSpPr>
        <p:spPr bwMode="auto">
          <a:xfrm>
            <a:off x="98425" y="50800"/>
            <a:ext cx="3429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>
            <a:off x="98425" y="87313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>
            <a:off x="88900" y="79375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>
            <a:off x="95250" y="57150"/>
            <a:ext cx="3429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>
            <a:off x="90488" y="76200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>
            <a:off x="98425" y="74613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6" name="Line 72"/>
          <p:cNvSpPr>
            <a:spLocks noChangeShapeType="1"/>
          </p:cNvSpPr>
          <p:nvPr/>
        </p:nvSpPr>
        <p:spPr bwMode="auto">
          <a:xfrm>
            <a:off x="104775" y="444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3" name="AutoShape 69"/>
          <p:cNvSpPr>
            <a:spLocks noChangeShapeType="1"/>
          </p:cNvSpPr>
          <p:nvPr/>
        </p:nvSpPr>
        <p:spPr bwMode="auto">
          <a:xfrm>
            <a:off x="98425" y="85725"/>
            <a:ext cx="3429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1" name="Line 67"/>
          <p:cNvSpPr>
            <a:spLocks noChangeShapeType="1"/>
          </p:cNvSpPr>
          <p:nvPr/>
        </p:nvSpPr>
        <p:spPr bwMode="auto">
          <a:xfrm>
            <a:off x="68263" y="141288"/>
            <a:ext cx="342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2" name="AutoShape 68"/>
          <p:cNvSpPr>
            <a:spLocks noChangeShapeType="1"/>
          </p:cNvSpPr>
          <p:nvPr/>
        </p:nvSpPr>
        <p:spPr bwMode="auto">
          <a:xfrm>
            <a:off x="111125" y="84138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94" name="Freeform 70"/>
          <p:cNvSpPr>
            <a:spLocks/>
          </p:cNvSpPr>
          <p:nvPr/>
        </p:nvSpPr>
        <p:spPr bwMode="auto">
          <a:xfrm>
            <a:off x="28575" y="182563"/>
            <a:ext cx="433388" cy="219075"/>
          </a:xfrm>
          <a:custGeom>
            <a:avLst/>
            <a:gdLst/>
            <a:ahLst/>
            <a:cxnLst>
              <a:cxn ang="0">
                <a:pos x="1073" y="416"/>
              </a:cxn>
              <a:cxn ang="0">
                <a:pos x="1036" y="424"/>
              </a:cxn>
              <a:cxn ang="0">
                <a:pos x="49" y="446"/>
              </a:cxn>
              <a:cxn ang="0">
                <a:pos x="61" y="387"/>
              </a:cxn>
              <a:cxn ang="0">
                <a:pos x="51" y="328"/>
              </a:cxn>
              <a:cxn ang="0">
                <a:pos x="947" y="318"/>
              </a:cxn>
              <a:cxn ang="0">
                <a:pos x="941" y="336"/>
              </a:cxn>
              <a:cxn ang="0">
                <a:pos x="938" y="350"/>
              </a:cxn>
              <a:cxn ang="0">
                <a:pos x="937" y="362"/>
              </a:cxn>
              <a:cxn ang="0">
                <a:pos x="177" y="379"/>
              </a:cxn>
              <a:cxn ang="0">
                <a:pos x="939" y="393"/>
              </a:cxn>
              <a:cxn ang="0">
                <a:pos x="97" y="406"/>
              </a:cxn>
              <a:cxn ang="0">
                <a:pos x="949" y="421"/>
              </a:cxn>
              <a:cxn ang="0">
                <a:pos x="949" y="421"/>
              </a:cxn>
              <a:cxn ang="0">
                <a:pos x="961" y="367"/>
              </a:cxn>
              <a:cxn ang="0">
                <a:pos x="983" y="312"/>
              </a:cxn>
              <a:cxn ang="0">
                <a:pos x="995" y="313"/>
              </a:cxn>
              <a:cxn ang="0">
                <a:pos x="1012" y="313"/>
              </a:cxn>
              <a:cxn ang="0">
                <a:pos x="1031" y="304"/>
              </a:cxn>
              <a:cxn ang="0">
                <a:pos x="1091" y="42"/>
              </a:cxn>
              <a:cxn ang="0">
                <a:pos x="74" y="270"/>
              </a:cxn>
              <a:cxn ang="0">
                <a:pos x="1101" y="0"/>
              </a:cxn>
              <a:cxn ang="0">
                <a:pos x="1" y="333"/>
              </a:cxn>
              <a:cxn ang="0">
                <a:pos x="17" y="503"/>
              </a:cxn>
              <a:cxn ang="0">
                <a:pos x="26" y="508"/>
              </a:cxn>
              <a:cxn ang="0">
                <a:pos x="328" y="564"/>
              </a:cxn>
              <a:cxn ang="0">
                <a:pos x="321" y="575"/>
              </a:cxn>
              <a:cxn ang="0">
                <a:pos x="331" y="601"/>
              </a:cxn>
              <a:cxn ang="0">
                <a:pos x="369" y="617"/>
              </a:cxn>
              <a:cxn ang="0">
                <a:pos x="380" y="731"/>
              </a:cxn>
              <a:cxn ang="0">
                <a:pos x="412" y="734"/>
              </a:cxn>
              <a:cxn ang="0">
                <a:pos x="409" y="625"/>
              </a:cxn>
              <a:cxn ang="0">
                <a:pos x="1237" y="844"/>
              </a:cxn>
              <a:cxn ang="0">
                <a:pos x="1235" y="911"/>
              </a:cxn>
              <a:cxn ang="0">
                <a:pos x="1247" y="972"/>
              </a:cxn>
              <a:cxn ang="0">
                <a:pos x="320" y="775"/>
              </a:cxn>
              <a:cxn ang="0">
                <a:pos x="315" y="800"/>
              </a:cxn>
              <a:cxn ang="0">
                <a:pos x="335" y="812"/>
              </a:cxn>
              <a:cxn ang="0">
                <a:pos x="354" y="817"/>
              </a:cxn>
              <a:cxn ang="0">
                <a:pos x="2048" y="726"/>
              </a:cxn>
              <a:cxn ang="0">
                <a:pos x="1323" y="957"/>
              </a:cxn>
              <a:cxn ang="0">
                <a:pos x="1333" y="893"/>
              </a:cxn>
              <a:cxn ang="0">
                <a:pos x="1321" y="820"/>
              </a:cxn>
              <a:cxn ang="0">
                <a:pos x="2008" y="528"/>
              </a:cxn>
              <a:cxn ang="0">
                <a:pos x="1535" y="351"/>
              </a:cxn>
            </a:cxnLst>
            <a:rect l="0" t="0" r="r" b="b"/>
            <a:pathLst>
              <a:path w="2048" h="1031">
                <a:moveTo>
                  <a:pt x="2009" y="417"/>
                </a:moveTo>
                <a:lnTo>
                  <a:pt x="1531" y="325"/>
                </a:lnTo>
                <a:lnTo>
                  <a:pt x="1073" y="416"/>
                </a:lnTo>
                <a:lnTo>
                  <a:pt x="1101" y="154"/>
                </a:lnTo>
                <a:lnTo>
                  <a:pt x="1100" y="84"/>
                </a:lnTo>
                <a:lnTo>
                  <a:pt x="1036" y="424"/>
                </a:lnTo>
                <a:lnTo>
                  <a:pt x="837" y="463"/>
                </a:lnTo>
                <a:lnTo>
                  <a:pt x="44" y="463"/>
                </a:lnTo>
                <a:lnTo>
                  <a:pt x="49" y="446"/>
                </a:lnTo>
                <a:lnTo>
                  <a:pt x="55" y="427"/>
                </a:lnTo>
                <a:lnTo>
                  <a:pt x="60" y="408"/>
                </a:lnTo>
                <a:lnTo>
                  <a:pt x="61" y="387"/>
                </a:lnTo>
                <a:lnTo>
                  <a:pt x="60" y="366"/>
                </a:lnTo>
                <a:lnTo>
                  <a:pt x="56" y="346"/>
                </a:lnTo>
                <a:lnTo>
                  <a:pt x="51" y="328"/>
                </a:lnTo>
                <a:lnTo>
                  <a:pt x="47" y="312"/>
                </a:lnTo>
                <a:lnTo>
                  <a:pt x="948" y="312"/>
                </a:lnTo>
                <a:lnTo>
                  <a:pt x="947" y="318"/>
                </a:lnTo>
                <a:lnTo>
                  <a:pt x="944" y="324"/>
                </a:lnTo>
                <a:lnTo>
                  <a:pt x="943" y="330"/>
                </a:lnTo>
                <a:lnTo>
                  <a:pt x="941" y="336"/>
                </a:lnTo>
                <a:lnTo>
                  <a:pt x="136" y="336"/>
                </a:lnTo>
                <a:lnTo>
                  <a:pt x="141" y="350"/>
                </a:lnTo>
                <a:lnTo>
                  <a:pt x="938" y="350"/>
                </a:lnTo>
                <a:lnTo>
                  <a:pt x="937" y="353"/>
                </a:lnTo>
                <a:lnTo>
                  <a:pt x="937" y="357"/>
                </a:lnTo>
                <a:lnTo>
                  <a:pt x="937" y="362"/>
                </a:lnTo>
                <a:lnTo>
                  <a:pt x="937" y="366"/>
                </a:lnTo>
                <a:lnTo>
                  <a:pt x="173" y="366"/>
                </a:lnTo>
                <a:lnTo>
                  <a:pt x="177" y="379"/>
                </a:lnTo>
                <a:lnTo>
                  <a:pt x="937" y="379"/>
                </a:lnTo>
                <a:lnTo>
                  <a:pt x="938" y="385"/>
                </a:lnTo>
                <a:lnTo>
                  <a:pt x="939" y="393"/>
                </a:lnTo>
                <a:lnTo>
                  <a:pt x="941" y="399"/>
                </a:lnTo>
                <a:lnTo>
                  <a:pt x="943" y="406"/>
                </a:lnTo>
                <a:lnTo>
                  <a:pt x="97" y="406"/>
                </a:lnTo>
                <a:lnTo>
                  <a:pt x="102" y="420"/>
                </a:lnTo>
                <a:lnTo>
                  <a:pt x="949" y="420"/>
                </a:lnTo>
                <a:lnTo>
                  <a:pt x="949" y="421"/>
                </a:lnTo>
                <a:lnTo>
                  <a:pt x="978" y="421"/>
                </a:lnTo>
                <a:lnTo>
                  <a:pt x="963" y="394"/>
                </a:lnTo>
                <a:lnTo>
                  <a:pt x="961" y="367"/>
                </a:lnTo>
                <a:lnTo>
                  <a:pt x="968" y="340"/>
                </a:lnTo>
                <a:lnTo>
                  <a:pt x="982" y="312"/>
                </a:lnTo>
                <a:lnTo>
                  <a:pt x="983" y="312"/>
                </a:lnTo>
                <a:lnTo>
                  <a:pt x="985" y="312"/>
                </a:lnTo>
                <a:lnTo>
                  <a:pt x="990" y="313"/>
                </a:lnTo>
                <a:lnTo>
                  <a:pt x="995" y="313"/>
                </a:lnTo>
                <a:lnTo>
                  <a:pt x="1001" y="313"/>
                </a:lnTo>
                <a:lnTo>
                  <a:pt x="1007" y="313"/>
                </a:lnTo>
                <a:lnTo>
                  <a:pt x="1012" y="313"/>
                </a:lnTo>
                <a:lnTo>
                  <a:pt x="1017" y="312"/>
                </a:lnTo>
                <a:lnTo>
                  <a:pt x="1025" y="308"/>
                </a:lnTo>
                <a:lnTo>
                  <a:pt x="1031" y="304"/>
                </a:lnTo>
                <a:lnTo>
                  <a:pt x="1036" y="299"/>
                </a:lnTo>
                <a:lnTo>
                  <a:pt x="1037" y="298"/>
                </a:lnTo>
                <a:lnTo>
                  <a:pt x="1091" y="42"/>
                </a:lnTo>
                <a:lnTo>
                  <a:pt x="1065" y="41"/>
                </a:lnTo>
                <a:lnTo>
                  <a:pt x="996" y="270"/>
                </a:lnTo>
                <a:lnTo>
                  <a:pt x="74" y="270"/>
                </a:lnTo>
                <a:lnTo>
                  <a:pt x="357" y="21"/>
                </a:lnTo>
                <a:lnTo>
                  <a:pt x="1097" y="21"/>
                </a:lnTo>
                <a:lnTo>
                  <a:pt x="1101" y="0"/>
                </a:lnTo>
                <a:lnTo>
                  <a:pt x="357" y="0"/>
                </a:lnTo>
                <a:lnTo>
                  <a:pt x="7" y="282"/>
                </a:lnTo>
                <a:lnTo>
                  <a:pt x="1" y="333"/>
                </a:lnTo>
                <a:lnTo>
                  <a:pt x="0" y="404"/>
                </a:lnTo>
                <a:lnTo>
                  <a:pt x="6" y="469"/>
                </a:lnTo>
                <a:lnTo>
                  <a:pt x="17" y="503"/>
                </a:lnTo>
                <a:lnTo>
                  <a:pt x="20" y="505"/>
                </a:lnTo>
                <a:lnTo>
                  <a:pt x="23" y="507"/>
                </a:lnTo>
                <a:lnTo>
                  <a:pt x="26" y="508"/>
                </a:lnTo>
                <a:lnTo>
                  <a:pt x="27" y="510"/>
                </a:lnTo>
                <a:lnTo>
                  <a:pt x="597" y="510"/>
                </a:lnTo>
                <a:lnTo>
                  <a:pt x="328" y="564"/>
                </a:lnTo>
                <a:lnTo>
                  <a:pt x="326" y="566"/>
                </a:lnTo>
                <a:lnTo>
                  <a:pt x="322" y="570"/>
                </a:lnTo>
                <a:lnTo>
                  <a:pt x="321" y="575"/>
                </a:lnTo>
                <a:lnTo>
                  <a:pt x="320" y="581"/>
                </a:lnTo>
                <a:lnTo>
                  <a:pt x="324" y="592"/>
                </a:lnTo>
                <a:lnTo>
                  <a:pt x="331" y="601"/>
                </a:lnTo>
                <a:lnTo>
                  <a:pt x="336" y="606"/>
                </a:lnTo>
                <a:lnTo>
                  <a:pt x="340" y="607"/>
                </a:lnTo>
                <a:lnTo>
                  <a:pt x="369" y="617"/>
                </a:lnTo>
                <a:lnTo>
                  <a:pt x="379" y="656"/>
                </a:lnTo>
                <a:lnTo>
                  <a:pt x="384" y="695"/>
                </a:lnTo>
                <a:lnTo>
                  <a:pt x="380" y="731"/>
                </a:lnTo>
                <a:lnTo>
                  <a:pt x="366" y="759"/>
                </a:lnTo>
                <a:lnTo>
                  <a:pt x="401" y="767"/>
                </a:lnTo>
                <a:lnTo>
                  <a:pt x="412" y="734"/>
                </a:lnTo>
                <a:lnTo>
                  <a:pt x="417" y="699"/>
                </a:lnTo>
                <a:lnTo>
                  <a:pt x="415" y="662"/>
                </a:lnTo>
                <a:lnTo>
                  <a:pt x="409" y="625"/>
                </a:lnTo>
                <a:lnTo>
                  <a:pt x="1247" y="810"/>
                </a:lnTo>
                <a:lnTo>
                  <a:pt x="1242" y="826"/>
                </a:lnTo>
                <a:lnTo>
                  <a:pt x="1237" y="844"/>
                </a:lnTo>
                <a:lnTo>
                  <a:pt x="1235" y="865"/>
                </a:lnTo>
                <a:lnTo>
                  <a:pt x="1234" y="887"/>
                </a:lnTo>
                <a:lnTo>
                  <a:pt x="1235" y="911"/>
                </a:lnTo>
                <a:lnTo>
                  <a:pt x="1237" y="932"/>
                </a:lnTo>
                <a:lnTo>
                  <a:pt x="1242" y="952"/>
                </a:lnTo>
                <a:lnTo>
                  <a:pt x="1247" y="972"/>
                </a:lnTo>
                <a:lnTo>
                  <a:pt x="329" y="770"/>
                </a:lnTo>
                <a:lnTo>
                  <a:pt x="327" y="772"/>
                </a:lnTo>
                <a:lnTo>
                  <a:pt x="320" y="775"/>
                </a:lnTo>
                <a:lnTo>
                  <a:pt x="314" y="783"/>
                </a:lnTo>
                <a:lnTo>
                  <a:pt x="313" y="794"/>
                </a:lnTo>
                <a:lnTo>
                  <a:pt x="315" y="800"/>
                </a:lnTo>
                <a:lnTo>
                  <a:pt x="321" y="805"/>
                </a:lnTo>
                <a:lnTo>
                  <a:pt x="328" y="810"/>
                </a:lnTo>
                <a:lnTo>
                  <a:pt x="335" y="812"/>
                </a:lnTo>
                <a:lnTo>
                  <a:pt x="344" y="815"/>
                </a:lnTo>
                <a:lnTo>
                  <a:pt x="351" y="816"/>
                </a:lnTo>
                <a:lnTo>
                  <a:pt x="354" y="817"/>
                </a:lnTo>
                <a:lnTo>
                  <a:pt x="357" y="817"/>
                </a:lnTo>
                <a:lnTo>
                  <a:pt x="1287" y="1031"/>
                </a:lnTo>
                <a:lnTo>
                  <a:pt x="2048" y="726"/>
                </a:lnTo>
                <a:lnTo>
                  <a:pt x="2039" y="698"/>
                </a:lnTo>
                <a:lnTo>
                  <a:pt x="1319" y="976"/>
                </a:lnTo>
                <a:lnTo>
                  <a:pt x="1323" y="957"/>
                </a:lnTo>
                <a:lnTo>
                  <a:pt x="1328" y="936"/>
                </a:lnTo>
                <a:lnTo>
                  <a:pt x="1332" y="916"/>
                </a:lnTo>
                <a:lnTo>
                  <a:pt x="1333" y="893"/>
                </a:lnTo>
                <a:lnTo>
                  <a:pt x="1332" y="868"/>
                </a:lnTo>
                <a:lnTo>
                  <a:pt x="1327" y="842"/>
                </a:lnTo>
                <a:lnTo>
                  <a:pt x="1321" y="820"/>
                </a:lnTo>
                <a:lnTo>
                  <a:pt x="1315" y="801"/>
                </a:lnTo>
                <a:lnTo>
                  <a:pt x="2009" y="558"/>
                </a:lnTo>
                <a:lnTo>
                  <a:pt x="2008" y="528"/>
                </a:lnTo>
                <a:lnTo>
                  <a:pt x="1292" y="769"/>
                </a:lnTo>
                <a:lnTo>
                  <a:pt x="399" y="581"/>
                </a:lnTo>
                <a:lnTo>
                  <a:pt x="1535" y="351"/>
                </a:lnTo>
                <a:lnTo>
                  <a:pt x="2009" y="447"/>
                </a:lnTo>
                <a:lnTo>
                  <a:pt x="2009" y="41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89" name="Picture 65" descr="MC90035843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" y="-33338"/>
            <a:ext cx="203200" cy="184151"/>
          </a:xfrm>
          <a:prstGeom prst="rect">
            <a:avLst/>
          </a:prstGeom>
          <a:noFill/>
        </p:spPr>
      </p:pic>
      <p:pic>
        <p:nvPicPr>
          <p:cNvPr id="1107" name="Picture 83" descr="j02054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sp>
        <p:nvSpPr>
          <p:cNvPr id="1122" name="Line 98"/>
          <p:cNvSpPr>
            <a:spLocks noChangeShapeType="1"/>
          </p:cNvSpPr>
          <p:nvPr/>
        </p:nvSpPr>
        <p:spPr bwMode="auto">
          <a:xfrm>
            <a:off x="87313" y="73025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0" name="Line 96"/>
          <p:cNvSpPr>
            <a:spLocks noChangeShapeType="1"/>
          </p:cNvSpPr>
          <p:nvPr/>
        </p:nvSpPr>
        <p:spPr bwMode="auto">
          <a:xfrm>
            <a:off x="80963" y="571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8" name="Line 94"/>
          <p:cNvSpPr>
            <a:spLocks noChangeShapeType="1"/>
          </p:cNvSpPr>
          <p:nvPr/>
        </p:nvSpPr>
        <p:spPr bwMode="auto">
          <a:xfrm>
            <a:off x="92075" y="76200"/>
            <a:ext cx="3429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6" name="Line 92"/>
          <p:cNvSpPr>
            <a:spLocks noChangeShapeType="1"/>
          </p:cNvSpPr>
          <p:nvPr/>
        </p:nvSpPr>
        <p:spPr bwMode="auto">
          <a:xfrm>
            <a:off x="98425" y="76200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4" name="Line 90"/>
          <p:cNvSpPr>
            <a:spLocks noChangeShapeType="1"/>
          </p:cNvSpPr>
          <p:nvPr/>
        </p:nvSpPr>
        <p:spPr bwMode="auto">
          <a:xfrm>
            <a:off x="98425" y="50800"/>
            <a:ext cx="3429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2" name="Line 88"/>
          <p:cNvSpPr>
            <a:spLocks noChangeShapeType="1"/>
          </p:cNvSpPr>
          <p:nvPr/>
        </p:nvSpPr>
        <p:spPr bwMode="auto">
          <a:xfrm>
            <a:off x="98425" y="87313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1" name="Line 97"/>
          <p:cNvSpPr>
            <a:spLocks noChangeShapeType="1"/>
          </p:cNvSpPr>
          <p:nvPr/>
        </p:nvSpPr>
        <p:spPr bwMode="auto">
          <a:xfrm>
            <a:off x="88900" y="79375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9" name="Line 95"/>
          <p:cNvSpPr>
            <a:spLocks noChangeShapeType="1"/>
          </p:cNvSpPr>
          <p:nvPr/>
        </p:nvSpPr>
        <p:spPr bwMode="auto">
          <a:xfrm>
            <a:off x="95250" y="57150"/>
            <a:ext cx="3429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7" name="Line 93"/>
          <p:cNvSpPr>
            <a:spLocks noChangeShapeType="1"/>
          </p:cNvSpPr>
          <p:nvPr/>
        </p:nvSpPr>
        <p:spPr bwMode="auto">
          <a:xfrm>
            <a:off x="90488" y="76200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5" name="Line 91"/>
          <p:cNvSpPr>
            <a:spLocks noChangeShapeType="1"/>
          </p:cNvSpPr>
          <p:nvPr/>
        </p:nvSpPr>
        <p:spPr bwMode="auto">
          <a:xfrm>
            <a:off x="98425" y="74613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3" name="Line 89"/>
          <p:cNvSpPr>
            <a:spLocks noChangeShapeType="1"/>
          </p:cNvSpPr>
          <p:nvPr/>
        </p:nvSpPr>
        <p:spPr bwMode="auto">
          <a:xfrm>
            <a:off x="104775" y="444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0" name="AutoShape 86"/>
          <p:cNvSpPr>
            <a:spLocks noChangeShapeType="1"/>
          </p:cNvSpPr>
          <p:nvPr/>
        </p:nvSpPr>
        <p:spPr bwMode="auto">
          <a:xfrm>
            <a:off x="98425" y="85725"/>
            <a:ext cx="3429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8" name="Line 84"/>
          <p:cNvSpPr>
            <a:spLocks noChangeShapeType="1"/>
          </p:cNvSpPr>
          <p:nvPr/>
        </p:nvSpPr>
        <p:spPr bwMode="auto">
          <a:xfrm>
            <a:off x="68263" y="141288"/>
            <a:ext cx="342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09" name="AutoShape 85"/>
          <p:cNvSpPr>
            <a:spLocks noChangeShapeType="1"/>
          </p:cNvSpPr>
          <p:nvPr/>
        </p:nvSpPr>
        <p:spPr bwMode="auto">
          <a:xfrm>
            <a:off x="111125" y="84138"/>
            <a:ext cx="34290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11" name="Freeform 87"/>
          <p:cNvSpPr>
            <a:spLocks/>
          </p:cNvSpPr>
          <p:nvPr/>
        </p:nvSpPr>
        <p:spPr bwMode="auto">
          <a:xfrm>
            <a:off x="28575" y="182563"/>
            <a:ext cx="433388" cy="219075"/>
          </a:xfrm>
          <a:custGeom>
            <a:avLst/>
            <a:gdLst/>
            <a:ahLst/>
            <a:cxnLst>
              <a:cxn ang="0">
                <a:pos x="1073" y="416"/>
              </a:cxn>
              <a:cxn ang="0">
                <a:pos x="1036" y="424"/>
              </a:cxn>
              <a:cxn ang="0">
                <a:pos x="49" y="446"/>
              </a:cxn>
              <a:cxn ang="0">
                <a:pos x="61" y="387"/>
              </a:cxn>
              <a:cxn ang="0">
                <a:pos x="51" y="328"/>
              </a:cxn>
              <a:cxn ang="0">
                <a:pos x="947" y="318"/>
              </a:cxn>
              <a:cxn ang="0">
                <a:pos x="941" y="336"/>
              </a:cxn>
              <a:cxn ang="0">
                <a:pos x="938" y="350"/>
              </a:cxn>
              <a:cxn ang="0">
                <a:pos x="937" y="362"/>
              </a:cxn>
              <a:cxn ang="0">
                <a:pos x="177" y="379"/>
              </a:cxn>
              <a:cxn ang="0">
                <a:pos x="939" y="393"/>
              </a:cxn>
              <a:cxn ang="0">
                <a:pos x="97" y="406"/>
              </a:cxn>
              <a:cxn ang="0">
                <a:pos x="949" y="421"/>
              </a:cxn>
              <a:cxn ang="0">
                <a:pos x="949" y="421"/>
              </a:cxn>
              <a:cxn ang="0">
                <a:pos x="961" y="367"/>
              </a:cxn>
              <a:cxn ang="0">
                <a:pos x="983" y="312"/>
              </a:cxn>
              <a:cxn ang="0">
                <a:pos x="995" y="313"/>
              </a:cxn>
              <a:cxn ang="0">
                <a:pos x="1012" y="313"/>
              </a:cxn>
              <a:cxn ang="0">
                <a:pos x="1031" y="304"/>
              </a:cxn>
              <a:cxn ang="0">
                <a:pos x="1091" y="42"/>
              </a:cxn>
              <a:cxn ang="0">
                <a:pos x="74" y="270"/>
              </a:cxn>
              <a:cxn ang="0">
                <a:pos x="1101" y="0"/>
              </a:cxn>
              <a:cxn ang="0">
                <a:pos x="1" y="333"/>
              </a:cxn>
              <a:cxn ang="0">
                <a:pos x="17" y="503"/>
              </a:cxn>
              <a:cxn ang="0">
                <a:pos x="26" y="508"/>
              </a:cxn>
              <a:cxn ang="0">
                <a:pos x="328" y="564"/>
              </a:cxn>
              <a:cxn ang="0">
                <a:pos x="321" y="575"/>
              </a:cxn>
              <a:cxn ang="0">
                <a:pos x="331" y="601"/>
              </a:cxn>
              <a:cxn ang="0">
                <a:pos x="369" y="617"/>
              </a:cxn>
              <a:cxn ang="0">
                <a:pos x="380" y="731"/>
              </a:cxn>
              <a:cxn ang="0">
                <a:pos x="412" y="734"/>
              </a:cxn>
              <a:cxn ang="0">
                <a:pos x="409" y="625"/>
              </a:cxn>
              <a:cxn ang="0">
                <a:pos x="1237" y="844"/>
              </a:cxn>
              <a:cxn ang="0">
                <a:pos x="1235" y="911"/>
              </a:cxn>
              <a:cxn ang="0">
                <a:pos x="1247" y="972"/>
              </a:cxn>
              <a:cxn ang="0">
                <a:pos x="320" y="775"/>
              </a:cxn>
              <a:cxn ang="0">
                <a:pos x="315" y="800"/>
              </a:cxn>
              <a:cxn ang="0">
                <a:pos x="335" y="812"/>
              </a:cxn>
              <a:cxn ang="0">
                <a:pos x="354" y="817"/>
              </a:cxn>
              <a:cxn ang="0">
                <a:pos x="2048" y="726"/>
              </a:cxn>
              <a:cxn ang="0">
                <a:pos x="1323" y="957"/>
              </a:cxn>
              <a:cxn ang="0">
                <a:pos x="1333" y="893"/>
              </a:cxn>
              <a:cxn ang="0">
                <a:pos x="1321" y="820"/>
              </a:cxn>
              <a:cxn ang="0">
                <a:pos x="2008" y="528"/>
              </a:cxn>
              <a:cxn ang="0">
                <a:pos x="1535" y="351"/>
              </a:cxn>
            </a:cxnLst>
            <a:rect l="0" t="0" r="r" b="b"/>
            <a:pathLst>
              <a:path w="2048" h="1031">
                <a:moveTo>
                  <a:pt x="2009" y="417"/>
                </a:moveTo>
                <a:lnTo>
                  <a:pt x="1531" y="325"/>
                </a:lnTo>
                <a:lnTo>
                  <a:pt x="1073" y="416"/>
                </a:lnTo>
                <a:lnTo>
                  <a:pt x="1101" y="154"/>
                </a:lnTo>
                <a:lnTo>
                  <a:pt x="1100" y="84"/>
                </a:lnTo>
                <a:lnTo>
                  <a:pt x="1036" y="424"/>
                </a:lnTo>
                <a:lnTo>
                  <a:pt x="837" y="463"/>
                </a:lnTo>
                <a:lnTo>
                  <a:pt x="44" y="463"/>
                </a:lnTo>
                <a:lnTo>
                  <a:pt x="49" y="446"/>
                </a:lnTo>
                <a:lnTo>
                  <a:pt x="55" y="427"/>
                </a:lnTo>
                <a:lnTo>
                  <a:pt x="60" y="408"/>
                </a:lnTo>
                <a:lnTo>
                  <a:pt x="61" y="387"/>
                </a:lnTo>
                <a:lnTo>
                  <a:pt x="60" y="366"/>
                </a:lnTo>
                <a:lnTo>
                  <a:pt x="56" y="346"/>
                </a:lnTo>
                <a:lnTo>
                  <a:pt x="51" y="328"/>
                </a:lnTo>
                <a:lnTo>
                  <a:pt x="47" y="312"/>
                </a:lnTo>
                <a:lnTo>
                  <a:pt x="948" y="312"/>
                </a:lnTo>
                <a:lnTo>
                  <a:pt x="947" y="318"/>
                </a:lnTo>
                <a:lnTo>
                  <a:pt x="944" y="324"/>
                </a:lnTo>
                <a:lnTo>
                  <a:pt x="943" y="330"/>
                </a:lnTo>
                <a:lnTo>
                  <a:pt x="941" y="336"/>
                </a:lnTo>
                <a:lnTo>
                  <a:pt x="136" y="336"/>
                </a:lnTo>
                <a:lnTo>
                  <a:pt x="141" y="350"/>
                </a:lnTo>
                <a:lnTo>
                  <a:pt x="938" y="350"/>
                </a:lnTo>
                <a:lnTo>
                  <a:pt x="937" y="353"/>
                </a:lnTo>
                <a:lnTo>
                  <a:pt x="937" y="357"/>
                </a:lnTo>
                <a:lnTo>
                  <a:pt x="937" y="362"/>
                </a:lnTo>
                <a:lnTo>
                  <a:pt x="937" y="366"/>
                </a:lnTo>
                <a:lnTo>
                  <a:pt x="173" y="366"/>
                </a:lnTo>
                <a:lnTo>
                  <a:pt x="177" y="379"/>
                </a:lnTo>
                <a:lnTo>
                  <a:pt x="937" y="379"/>
                </a:lnTo>
                <a:lnTo>
                  <a:pt x="938" y="385"/>
                </a:lnTo>
                <a:lnTo>
                  <a:pt x="939" y="393"/>
                </a:lnTo>
                <a:lnTo>
                  <a:pt x="941" y="399"/>
                </a:lnTo>
                <a:lnTo>
                  <a:pt x="943" y="406"/>
                </a:lnTo>
                <a:lnTo>
                  <a:pt x="97" y="406"/>
                </a:lnTo>
                <a:lnTo>
                  <a:pt x="102" y="420"/>
                </a:lnTo>
                <a:lnTo>
                  <a:pt x="949" y="420"/>
                </a:lnTo>
                <a:lnTo>
                  <a:pt x="949" y="421"/>
                </a:lnTo>
                <a:lnTo>
                  <a:pt x="978" y="421"/>
                </a:lnTo>
                <a:lnTo>
                  <a:pt x="963" y="394"/>
                </a:lnTo>
                <a:lnTo>
                  <a:pt x="961" y="367"/>
                </a:lnTo>
                <a:lnTo>
                  <a:pt x="968" y="340"/>
                </a:lnTo>
                <a:lnTo>
                  <a:pt x="982" y="312"/>
                </a:lnTo>
                <a:lnTo>
                  <a:pt x="983" y="312"/>
                </a:lnTo>
                <a:lnTo>
                  <a:pt x="985" y="312"/>
                </a:lnTo>
                <a:lnTo>
                  <a:pt x="990" y="313"/>
                </a:lnTo>
                <a:lnTo>
                  <a:pt x="995" y="313"/>
                </a:lnTo>
                <a:lnTo>
                  <a:pt x="1001" y="313"/>
                </a:lnTo>
                <a:lnTo>
                  <a:pt x="1007" y="313"/>
                </a:lnTo>
                <a:lnTo>
                  <a:pt x="1012" y="313"/>
                </a:lnTo>
                <a:lnTo>
                  <a:pt x="1017" y="312"/>
                </a:lnTo>
                <a:lnTo>
                  <a:pt x="1025" y="308"/>
                </a:lnTo>
                <a:lnTo>
                  <a:pt x="1031" y="304"/>
                </a:lnTo>
                <a:lnTo>
                  <a:pt x="1036" y="299"/>
                </a:lnTo>
                <a:lnTo>
                  <a:pt x="1037" y="298"/>
                </a:lnTo>
                <a:lnTo>
                  <a:pt x="1091" y="42"/>
                </a:lnTo>
                <a:lnTo>
                  <a:pt x="1065" y="41"/>
                </a:lnTo>
                <a:lnTo>
                  <a:pt x="996" y="270"/>
                </a:lnTo>
                <a:lnTo>
                  <a:pt x="74" y="270"/>
                </a:lnTo>
                <a:lnTo>
                  <a:pt x="357" y="21"/>
                </a:lnTo>
                <a:lnTo>
                  <a:pt x="1097" y="21"/>
                </a:lnTo>
                <a:lnTo>
                  <a:pt x="1101" y="0"/>
                </a:lnTo>
                <a:lnTo>
                  <a:pt x="357" y="0"/>
                </a:lnTo>
                <a:lnTo>
                  <a:pt x="7" y="282"/>
                </a:lnTo>
                <a:lnTo>
                  <a:pt x="1" y="333"/>
                </a:lnTo>
                <a:lnTo>
                  <a:pt x="0" y="404"/>
                </a:lnTo>
                <a:lnTo>
                  <a:pt x="6" y="469"/>
                </a:lnTo>
                <a:lnTo>
                  <a:pt x="17" y="503"/>
                </a:lnTo>
                <a:lnTo>
                  <a:pt x="20" y="505"/>
                </a:lnTo>
                <a:lnTo>
                  <a:pt x="23" y="507"/>
                </a:lnTo>
                <a:lnTo>
                  <a:pt x="26" y="508"/>
                </a:lnTo>
                <a:lnTo>
                  <a:pt x="27" y="510"/>
                </a:lnTo>
                <a:lnTo>
                  <a:pt x="597" y="510"/>
                </a:lnTo>
                <a:lnTo>
                  <a:pt x="328" y="564"/>
                </a:lnTo>
                <a:lnTo>
                  <a:pt x="326" y="566"/>
                </a:lnTo>
                <a:lnTo>
                  <a:pt x="322" y="570"/>
                </a:lnTo>
                <a:lnTo>
                  <a:pt x="321" y="575"/>
                </a:lnTo>
                <a:lnTo>
                  <a:pt x="320" y="581"/>
                </a:lnTo>
                <a:lnTo>
                  <a:pt x="324" y="592"/>
                </a:lnTo>
                <a:lnTo>
                  <a:pt x="331" y="601"/>
                </a:lnTo>
                <a:lnTo>
                  <a:pt x="336" y="606"/>
                </a:lnTo>
                <a:lnTo>
                  <a:pt x="340" y="607"/>
                </a:lnTo>
                <a:lnTo>
                  <a:pt x="369" y="617"/>
                </a:lnTo>
                <a:lnTo>
                  <a:pt x="379" y="656"/>
                </a:lnTo>
                <a:lnTo>
                  <a:pt x="384" y="695"/>
                </a:lnTo>
                <a:lnTo>
                  <a:pt x="380" y="731"/>
                </a:lnTo>
                <a:lnTo>
                  <a:pt x="366" y="759"/>
                </a:lnTo>
                <a:lnTo>
                  <a:pt x="401" y="767"/>
                </a:lnTo>
                <a:lnTo>
                  <a:pt x="412" y="734"/>
                </a:lnTo>
                <a:lnTo>
                  <a:pt x="417" y="699"/>
                </a:lnTo>
                <a:lnTo>
                  <a:pt x="415" y="662"/>
                </a:lnTo>
                <a:lnTo>
                  <a:pt x="409" y="625"/>
                </a:lnTo>
                <a:lnTo>
                  <a:pt x="1247" y="810"/>
                </a:lnTo>
                <a:lnTo>
                  <a:pt x="1242" y="826"/>
                </a:lnTo>
                <a:lnTo>
                  <a:pt x="1237" y="844"/>
                </a:lnTo>
                <a:lnTo>
                  <a:pt x="1235" y="865"/>
                </a:lnTo>
                <a:lnTo>
                  <a:pt x="1234" y="887"/>
                </a:lnTo>
                <a:lnTo>
                  <a:pt x="1235" y="911"/>
                </a:lnTo>
                <a:lnTo>
                  <a:pt x="1237" y="932"/>
                </a:lnTo>
                <a:lnTo>
                  <a:pt x="1242" y="952"/>
                </a:lnTo>
                <a:lnTo>
                  <a:pt x="1247" y="972"/>
                </a:lnTo>
                <a:lnTo>
                  <a:pt x="329" y="770"/>
                </a:lnTo>
                <a:lnTo>
                  <a:pt x="327" y="772"/>
                </a:lnTo>
                <a:lnTo>
                  <a:pt x="320" y="775"/>
                </a:lnTo>
                <a:lnTo>
                  <a:pt x="314" y="783"/>
                </a:lnTo>
                <a:lnTo>
                  <a:pt x="313" y="794"/>
                </a:lnTo>
                <a:lnTo>
                  <a:pt x="315" y="800"/>
                </a:lnTo>
                <a:lnTo>
                  <a:pt x="321" y="805"/>
                </a:lnTo>
                <a:lnTo>
                  <a:pt x="328" y="810"/>
                </a:lnTo>
                <a:lnTo>
                  <a:pt x="335" y="812"/>
                </a:lnTo>
                <a:lnTo>
                  <a:pt x="344" y="815"/>
                </a:lnTo>
                <a:lnTo>
                  <a:pt x="351" y="816"/>
                </a:lnTo>
                <a:lnTo>
                  <a:pt x="354" y="817"/>
                </a:lnTo>
                <a:lnTo>
                  <a:pt x="357" y="817"/>
                </a:lnTo>
                <a:lnTo>
                  <a:pt x="1287" y="1031"/>
                </a:lnTo>
                <a:lnTo>
                  <a:pt x="2048" y="726"/>
                </a:lnTo>
                <a:lnTo>
                  <a:pt x="2039" y="698"/>
                </a:lnTo>
                <a:lnTo>
                  <a:pt x="1319" y="976"/>
                </a:lnTo>
                <a:lnTo>
                  <a:pt x="1323" y="957"/>
                </a:lnTo>
                <a:lnTo>
                  <a:pt x="1328" y="936"/>
                </a:lnTo>
                <a:lnTo>
                  <a:pt x="1332" y="916"/>
                </a:lnTo>
                <a:lnTo>
                  <a:pt x="1333" y="893"/>
                </a:lnTo>
                <a:lnTo>
                  <a:pt x="1332" y="868"/>
                </a:lnTo>
                <a:lnTo>
                  <a:pt x="1327" y="842"/>
                </a:lnTo>
                <a:lnTo>
                  <a:pt x="1321" y="820"/>
                </a:lnTo>
                <a:lnTo>
                  <a:pt x="1315" y="801"/>
                </a:lnTo>
                <a:lnTo>
                  <a:pt x="2009" y="558"/>
                </a:lnTo>
                <a:lnTo>
                  <a:pt x="2008" y="528"/>
                </a:lnTo>
                <a:lnTo>
                  <a:pt x="1292" y="769"/>
                </a:lnTo>
                <a:lnTo>
                  <a:pt x="399" y="581"/>
                </a:lnTo>
                <a:lnTo>
                  <a:pt x="1535" y="351"/>
                </a:lnTo>
                <a:lnTo>
                  <a:pt x="2009" y="447"/>
                </a:lnTo>
                <a:lnTo>
                  <a:pt x="2009" y="41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106" name="Picture 82" descr="MC900358435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600" y="-33338"/>
            <a:ext cx="203200" cy="184151"/>
          </a:xfrm>
          <a:prstGeom prst="rect">
            <a:avLst/>
          </a:prstGeom>
          <a:noFill/>
        </p:spPr>
      </p:pic>
      <p:sp>
        <p:nvSpPr>
          <p:cNvPr id="1123" name="Rectangle 9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" name="Imagen 1" descr="j02054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5750" cy="285750"/>
          </a:xfrm>
          <a:prstGeom prst="rect">
            <a:avLst/>
          </a:prstGeom>
          <a:noFill/>
        </p:spPr>
      </p:pic>
      <p:sp>
        <p:nvSpPr>
          <p:cNvPr id="1141" name="Line 117"/>
          <p:cNvSpPr>
            <a:spLocks noChangeShapeType="1"/>
          </p:cNvSpPr>
          <p:nvPr/>
        </p:nvSpPr>
        <p:spPr bwMode="auto">
          <a:xfrm>
            <a:off x="87313" y="73025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>
            <a:off x="80963" y="571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7" name="Line 113"/>
          <p:cNvSpPr>
            <a:spLocks noChangeShapeType="1"/>
          </p:cNvSpPr>
          <p:nvPr/>
        </p:nvSpPr>
        <p:spPr bwMode="auto">
          <a:xfrm>
            <a:off x="92075" y="76200"/>
            <a:ext cx="3429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5" name="Line 111"/>
          <p:cNvSpPr>
            <a:spLocks noChangeShapeType="1"/>
          </p:cNvSpPr>
          <p:nvPr/>
        </p:nvSpPr>
        <p:spPr bwMode="auto">
          <a:xfrm>
            <a:off x="98425" y="76200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3" name="Line 109"/>
          <p:cNvSpPr>
            <a:spLocks noChangeShapeType="1"/>
          </p:cNvSpPr>
          <p:nvPr/>
        </p:nvSpPr>
        <p:spPr bwMode="auto">
          <a:xfrm>
            <a:off x="98425" y="50800"/>
            <a:ext cx="342900" cy="0"/>
          </a:xfrm>
          <a:prstGeom prst="line">
            <a:avLst/>
          </a:prstGeom>
          <a:noFill/>
          <a:ln w="38100">
            <a:solidFill>
              <a:srgbClr val="80008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1" name="Line 107"/>
          <p:cNvSpPr>
            <a:spLocks noChangeShapeType="1"/>
          </p:cNvSpPr>
          <p:nvPr/>
        </p:nvSpPr>
        <p:spPr bwMode="auto">
          <a:xfrm>
            <a:off x="98425" y="87313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40" name="Line 116"/>
          <p:cNvSpPr>
            <a:spLocks noChangeShapeType="1"/>
          </p:cNvSpPr>
          <p:nvPr/>
        </p:nvSpPr>
        <p:spPr bwMode="auto">
          <a:xfrm>
            <a:off x="88900" y="79375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8" name="Line 114"/>
          <p:cNvSpPr>
            <a:spLocks noChangeShapeType="1"/>
          </p:cNvSpPr>
          <p:nvPr/>
        </p:nvSpPr>
        <p:spPr bwMode="auto">
          <a:xfrm>
            <a:off x="95250" y="57150"/>
            <a:ext cx="3429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6" name="Line 112"/>
          <p:cNvSpPr>
            <a:spLocks noChangeShapeType="1"/>
          </p:cNvSpPr>
          <p:nvPr/>
        </p:nvSpPr>
        <p:spPr bwMode="auto">
          <a:xfrm>
            <a:off x="90488" y="76200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4" name="Line 110"/>
          <p:cNvSpPr>
            <a:spLocks noChangeShapeType="1"/>
          </p:cNvSpPr>
          <p:nvPr/>
        </p:nvSpPr>
        <p:spPr bwMode="auto">
          <a:xfrm>
            <a:off x="98425" y="74613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2" name="Line 108"/>
          <p:cNvSpPr>
            <a:spLocks noChangeShapeType="1"/>
          </p:cNvSpPr>
          <p:nvPr/>
        </p:nvSpPr>
        <p:spPr bwMode="auto">
          <a:xfrm>
            <a:off x="104775" y="4445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9" name="AutoShape 105"/>
          <p:cNvSpPr>
            <a:spLocks noChangeShapeType="1"/>
          </p:cNvSpPr>
          <p:nvPr/>
        </p:nvSpPr>
        <p:spPr bwMode="auto">
          <a:xfrm>
            <a:off x="98425" y="85725"/>
            <a:ext cx="3429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28" name="AutoShape 104"/>
          <p:cNvSpPr>
            <a:spLocks noChangeShapeType="1"/>
          </p:cNvSpPr>
          <p:nvPr/>
        </p:nvSpPr>
        <p:spPr bwMode="auto">
          <a:xfrm flipH="1" flipV="1">
            <a:off x="179513" y="116632"/>
            <a:ext cx="144016" cy="228154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30" name="Freeform 106"/>
          <p:cNvSpPr>
            <a:spLocks/>
          </p:cNvSpPr>
          <p:nvPr/>
        </p:nvSpPr>
        <p:spPr bwMode="auto">
          <a:xfrm>
            <a:off x="28575" y="182563"/>
            <a:ext cx="433388" cy="219075"/>
          </a:xfrm>
          <a:custGeom>
            <a:avLst/>
            <a:gdLst/>
            <a:ahLst/>
            <a:cxnLst>
              <a:cxn ang="0">
                <a:pos x="1073" y="416"/>
              </a:cxn>
              <a:cxn ang="0">
                <a:pos x="1036" y="424"/>
              </a:cxn>
              <a:cxn ang="0">
                <a:pos x="49" y="446"/>
              </a:cxn>
              <a:cxn ang="0">
                <a:pos x="61" y="387"/>
              </a:cxn>
              <a:cxn ang="0">
                <a:pos x="51" y="328"/>
              </a:cxn>
              <a:cxn ang="0">
                <a:pos x="947" y="318"/>
              </a:cxn>
              <a:cxn ang="0">
                <a:pos x="941" y="336"/>
              </a:cxn>
              <a:cxn ang="0">
                <a:pos x="938" y="350"/>
              </a:cxn>
              <a:cxn ang="0">
                <a:pos x="937" y="362"/>
              </a:cxn>
              <a:cxn ang="0">
                <a:pos x="177" y="379"/>
              </a:cxn>
              <a:cxn ang="0">
                <a:pos x="939" y="393"/>
              </a:cxn>
              <a:cxn ang="0">
                <a:pos x="97" y="406"/>
              </a:cxn>
              <a:cxn ang="0">
                <a:pos x="949" y="421"/>
              </a:cxn>
              <a:cxn ang="0">
                <a:pos x="949" y="421"/>
              </a:cxn>
              <a:cxn ang="0">
                <a:pos x="961" y="367"/>
              </a:cxn>
              <a:cxn ang="0">
                <a:pos x="983" y="312"/>
              </a:cxn>
              <a:cxn ang="0">
                <a:pos x="995" y="313"/>
              </a:cxn>
              <a:cxn ang="0">
                <a:pos x="1012" y="313"/>
              </a:cxn>
              <a:cxn ang="0">
                <a:pos x="1031" y="304"/>
              </a:cxn>
              <a:cxn ang="0">
                <a:pos x="1091" y="42"/>
              </a:cxn>
              <a:cxn ang="0">
                <a:pos x="74" y="270"/>
              </a:cxn>
              <a:cxn ang="0">
                <a:pos x="1101" y="0"/>
              </a:cxn>
              <a:cxn ang="0">
                <a:pos x="1" y="333"/>
              </a:cxn>
              <a:cxn ang="0">
                <a:pos x="17" y="503"/>
              </a:cxn>
              <a:cxn ang="0">
                <a:pos x="26" y="508"/>
              </a:cxn>
              <a:cxn ang="0">
                <a:pos x="328" y="564"/>
              </a:cxn>
              <a:cxn ang="0">
                <a:pos x="321" y="575"/>
              </a:cxn>
              <a:cxn ang="0">
                <a:pos x="331" y="601"/>
              </a:cxn>
              <a:cxn ang="0">
                <a:pos x="369" y="617"/>
              </a:cxn>
              <a:cxn ang="0">
                <a:pos x="380" y="731"/>
              </a:cxn>
              <a:cxn ang="0">
                <a:pos x="412" y="734"/>
              </a:cxn>
              <a:cxn ang="0">
                <a:pos x="409" y="625"/>
              </a:cxn>
              <a:cxn ang="0">
                <a:pos x="1237" y="844"/>
              </a:cxn>
              <a:cxn ang="0">
                <a:pos x="1235" y="911"/>
              </a:cxn>
              <a:cxn ang="0">
                <a:pos x="1247" y="972"/>
              </a:cxn>
              <a:cxn ang="0">
                <a:pos x="320" y="775"/>
              </a:cxn>
              <a:cxn ang="0">
                <a:pos x="315" y="800"/>
              </a:cxn>
              <a:cxn ang="0">
                <a:pos x="335" y="812"/>
              </a:cxn>
              <a:cxn ang="0">
                <a:pos x="354" y="817"/>
              </a:cxn>
              <a:cxn ang="0">
                <a:pos x="2048" y="726"/>
              </a:cxn>
              <a:cxn ang="0">
                <a:pos x="1323" y="957"/>
              </a:cxn>
              <a:cxn ang="0">
                <a:pos x="1333" y="893"/>
              </a:cxn>
              <a:cxn ang="0">
                <a:pos x="1321" y="820"/>
              </a:cxn>
              <a:cxn ang="0">
                <a:pos x="2008" y="528"/>
              </a:cxn>
              <a:cxn ang="0">
                <a:pos x="1535" y="351"/>
              </a:cxn>
            </a:cxnLst>
            <a:rect l="0" t="0" r="r" b="b"/>
            <a:pathLst>
              <a:path w="2048" h="1031">
                <a:moveTo>
                  <a:pt x="2009" y="417"/>
                </a:moveTo>
                <a:lnTo>
                  <a:pt x="1531" y="325"/>
                </a:lnTo>
                <a:lnTo>
                  <a:pt x="1073" y="416"/>
                </a:lnTo>
                <a:lnTo>
                  <a:pt x="1101" y="154"/>
                </a:lnTo>
                <a:lnTo>
                  <a:pt x="1100" y="84"/>
                </a:lnTo>
                <a:lnTo>
                  <a:pt x="1036" y="424"/>
                </a:lnTo>
                <a:lnTo>
                  <a:pt x="837" y="463"/>
                </a:lnTo>
                <a:lnTo>
                  <a:pt x="44" y="463"/>
                </a:lnTo>
                <a:lnTo>
                  <a:pt x="49" y="446"/>
                </a:lnTo>
                <a:lnTo>
                  <a:pt x="55" y="427"/>
                </a:lnTo>
                <a:lnTo>
                  <a:pt x="60" y="408"/>
                </a:lnTo>
                <a:lnTo>
                  <a:pt x="61" y="387"/>
                </a:lnTo>
                <a:lnTo>
                  <a:pt x="60" y="366"/>
                </a:lnTo>
                <a:lnTo>
                  <a:pt x="56" y="346"/>
                </a:lnTo>
                <a:lnTo>
                  <a:pt x="51" y="328"/>
                </a:lnTo>
                <a:lnTo>
                  <a:pt x="47" y="312"/>
                </a:lnTo>
                <a:lnTo>
                  <a:pt x="948" y="312"/>
                </a:lnTo>
                <a:lnTo>
                  <a:pt x="947" y="318"/>
                </a:lnTo>
                <a:lnTo>
                  <a:pt x="944" y="324"/>
                </a:lnTo>
                <a:lnTo>
                  <a:pt x="943" y="330"/>
                </a:lnTo>
                <a:lnTo>
                  <a:pt x="941" y="336"/>
                </a:lnTo>
                <a:lnTo>
                  <a:pt x="136" y="336"/>
                </a:lnTo>
                <a:lnTo>
                  <a:pt x="141" y="350"/>
                </a:lnTo>
                <a:lnTo>
                  <a:pt x="938" y="350"/>
                </a:lnTo>
                <a:lnTo>
                  <a:pt x="937" y="353"/>
                </a:lnTo>
                <a:lnTo>
                  <a:pt x="937" y="357"/>
                </a:lnTo>
                <a:lnTo>
                  <a:pt x="937" y="362"/>
                </a:lnTo>
                <a:lnTo>
                  <a:pt x="937" y="366"/>
                </a:lnTo>
                <a:lnTo>
                  <a:pt x="173" y="366"/>
                </a:lnTo>
                <a:lnTo>
                  <a:pt x="177" y="379"/>
                </a:lnTo>
                <a:lnTo>
                  <a:pt x="937" y="379"/>
                </a:lnTo>
                <a:lnTo>
                  <a:pt x="938" y="385"/>
                </a:lnTo>
                <a:lnTo>
                  <a:pt x="939" y="393"/>
                </a:lnTo>
                <a:lnTo>
                  <a:pt x="941" y="399"/>
                </a:lnTo>
                <a:lnTo>
                  <a:pt x="943" y="406"/>
                </a:lnTo>
                <a:lnTo>
                  <a:pt x="97" y="406"/>
                </a:lnTo>
                <a:lnTo>
                  <a:pt x="102" y="420"/>
                </a:lnTo>
                <a:lnTo>
                  <a:pt x="949" y="420"/>
                </a:lnTo>
                <a:lnTo>
                  <a:pt x="949" y="421"/>
                </a:lnTo>
                <a:lnTo>
                  <a:pt x="978" y="421"/>
                </a:lnTo>
                <a:lnTo>
                  <a:pt x="963" y="394"/>
                </a:lnTo>
                <a:lnTo>
                  <a:pt x="961" y="367"/>
                </a:lnTo>
                <a:lnTo>
                  <a:pt x="968" y="340"/>
                </a:lnTo>
                <a:lnTo>
                  <a:pt x="982" y="312"/>
                </a:lnTo>
                <a:lnTo>
                  <a:pt x="983" y="312"/>
                </a:lnTo>
                <a:lnTo>
                  <a:pt x="985" y="312"/>
                </a:lnTo>
                <a:lnTo>
                  <a:pt x="990" y="313"/>
                </a:lnTo>
                <a:lnTo>
                  <a:pt x="995" y="313"/>
                </a:lnTo>
                <a:lnTo>
                  <a:pt x="1001" y="313"/>
                </a:lnTo>
                <a:lnTo>
                  <a:pt x="1007" y="313"/>
                </a:lnTo>
                <a:lnTo>
                  <a:pt x="1012" y="313"/>
                </a:lnTo>
                <a:lnTo>
                  <a:pt x="1017" y="312"/>
                </a:lnTo>
                <a:lnTo>
                  <a:pt x="1025" y="308"/>
                </a:lnTo>
                <a:lnTo>
                  <a:pt x="1031" y="304"/>
                </a:lnTo>
                <a:lnTo>
                  <a:pt x="1036" y="299"/>
                </a:lnTo>
                <a:lnTo>
                  <a:pt x="1037" y="298"/>
                </a:lnTo>
                <a:lnTo>
                  <a:pt x="1091" y="42"/>
                </a:lnTo>
                <a:lnTo>
                  <a:pt x="1065" y="41"/>
                </a:lnTo>
                <a:lnTo>
                  <a:pt x="996" y="270"/>
                </a:lnTo>
                <a:lnTo>
                  <a:pt x="74" y="270"/>
                </a:lnTo>
                <a:lnTo>
                  <a:pt x="357" y="21"/>
                </a:lnTo>
                <a:lnTo>
                  <a:pt x="1097" y="21"/>
                </a:lnTo>
                <a:lnTo>
                  <a:pt x="1101" y="0"/>
                </a:lnTo>
                <a:lnTo>
                  <a:pt x="357" y="0"/>
                </a:lnTo>
                <a:lnTo>
                  <a:pt x="7" y="282"/>
                </a:lnTo>
                <a:lnTo>
                  <a:pt x="1" y="333"/>
                </a:lnTo>
                <a:lnTo>
                  <a:pt x="0" y="404"/>
                </a:lnTo>
                <a:lnTo>
                  <a:pt x="6" y="469"/>
                </a:lnTo>
                <a:lnTo>
                  <a:pt x="17" y="503"/>
                </a:lnTo>
                <a:lnTo>
                  <a:pt x="20" y="505"/>
                </a:lnTo>
                <a:lnTo>
                  <a:pt x="23" y="507"/>
                </a:lnTo>
                <a:lnTo>
                  <a:pt x="26" y="508"/>
                </a:lnTo>
                <a:lnTo>
                  <a:pt x="27" y="510"/>
                </a:lnTo>
                <a:lnTo>
                  <a:pt x="597" y="510"/>
                </a:lnTo>
                <a:lnTo>
                  <a:pt x="328" y="564"/>
                </a:lnTo>
                <a:lnTo>
                  <a:pt x="326" y="566"/>
                </a:lnTo>
                <a:lnTo>
                  <a:pt x="322" y="570"/>
                </a:lnTo>
                <a:lnTo>
                  <a:pt x="321" y="575"/>
                </a:lnTo>
                <a:lnTo>
                  <a:pt x="320" y="581"/>
                </a:lnTo>
                <a:lnTo>
                  <a:pt x="324" y="592"/>
                </a:lnTo>
                <a:lnTo>
                  <a:pt x="331" y="601"/>
                </a:lnTo>
                <a:lnTo>
                  <a:pt x="336" y="606"/>
                </a:lnTo>
                <a:lnTo>
                  <a:pt x="340" y="607"/>
                </a:lnTo>
                <a:lnTo>
                  <a:pt x="369" y="617"/>
                </a:lnTo>
                <a:lnTo>
                  <a:pt x="379" y="656"/>
                </a:lnTo>
                <a:lnTo>
                  <a:pt x="384" y="695"/>
                </a:lnTo>
                <a:lnTo>
                  <a:pt x="380" y="731"/>
                </a:lnTo>
                <a:lnTo>
                  <a:pt x="366" y="759"/>
                </a:lnTo>
                <a:lnTo>
                  <a:pt x="401" y="767"/>
                </a:lnTo>
                <a:lnTo>
                  <a:pt x="412" y="734"/>
                </a:lnTo>
                <a:lnTo>
                  <a:pt x="417" y="699"/>
                </a:lnTo>
                <a:lnTo>
                  <a:pt x="415" y="662"/>
                </a:lnTo>
                <a:lnTo>
                  <a:pt x="409" y="625"/>
                </a:lnTo>
                <a:lnTo>
                  <a:pt x="1247" y="810"/>
                </a:lnTo>
                <a:lnTo>
                  <a:pt x="1242" y="826"/>
                </a:lnTo>
                <a:lnTo>
                  <a:pt x="1237" y="844"/>
                </a:lnTo>
                <a:lnTo>
                  <a:pt x="1235" y="865"/>
                </a:lnTo>
                <a:lnTo>
                  <a:pt x="1234" y="887"/>
                </a:lnTo>
                <a:lnTo>
                  <a:pt x="1235" y="911"/>
                </a:lnTo>
                <a:lnTo>
                  <a:pt x="1237" y="932"/>
                </a:lnTo>
                <a:lnTo>
                  <a:pt x="1242" y="952"/>
                </a:lnTo>
                <a:lnTo>
                  <a:pt x="1247" y="972"/>
                </a:lnTo>
                <a:lnTo>
                  <a:pt x="329" y="770"/>
                </a:lnTo>
                <a:lnTo>
                  <a:pt x="327" y="772"/>
                </a:lnTo>
                <a:lnTo>
                  <a:pt x="320" y="775"/>
                </a:lnTo>
                <a:lnTo>
                  <a:pt x="314" y="783"/>
                </a:lnTo>
                <a:lnTo>
                  <a:pt x="313" y="794"/>
                </a:lnTo>
                <a:lnTo>
                  <a:pt x="315" y="800"/>
                </a:lnTo>
                <a:lnTo>
                  <a:pt x="321" y="805"/>
                </a:lnTo>
                <a:lnTo>
                  <a:pt x="328" y="810"/>
                </a:lnTo>
                <a:lnTo>
                  <a:pt x="335" y="812"/>
                </a:lnTo>
                <a:lnTo>
                  <a:pt x="344" y="815"/>
                </a:lnTo>
                <a:lnTo>
                  <a:pt x="351" y="816"/>
                </a:lnTo>
                <a:lnTo>
                  <a:pt x="354" y="817"/>
                </a:lnTo>
                <a:lnTo>
                  <a:pt x="357" y="817"/>
                </a:lnTo>
                <a:lnTo>
                  <a:pt x="1287" y="1031"/>
                </a:lnTo>
                <a:lnTo>
                  <a:pt x="2048" y="726"/>
                </a:lnTo>
                <a:lnTo>
                  <a:pt x="2039" y="698"/>
                </a:lnTo>
                <a:lnTo>
                  <a:pt x="1319" y="976"/>
                </a:lnTo>
                <a:lnTo>
                  <a:pt x="1323" y="957"/>
                </a:lnTo>
                <a:lnTo>
                  <a:pt x="1328" y="936"/>
                </a:lnTo>
                <a:lnTo>
                  <a:pt x="1332" y="916"/>
                </a:lnTo>
                <a:lnTo>
                  <a:pt x="1333" y="893"/>
                </a:lnTo>
                <a:lnTo>
                  <a:pt x="1332" y="868"/>
                </a:lnTo>
                <a:lnTo>
                  <a:pt x="1327" y="842"/>
                </a:lnTo>
                <a:lnTo>
                  <a:pt x="1321" y="820"/>
                </a:lnTo>
                <a:lnTo>
                  <a:pt x="1315" y="801"/>
                </a:lnTo>
                <a:lnTo>
                  <a:pt x="2009" y="558"/>
                </a:lnTo>
                <a:lnTo>
                  <a:pt x="2008" y="528"/>
                </a:lnTo>
                <a:lnTo>
                  <a:pt x="1292" y="769"/>
                </a:lnTo>
                <a:lnTo>
                  <a:pt x="399" y="581"/>
                </a:lnTo>
                <a:lnTo>
                  <a:pt x="1535" y="351"/>
                </a:lnTo>
                <a:lnTo>
                  <a:pt x="2009" y="447"/>
                </a:lnTo>
                <a:lnTo>
                  <a:pt x="2009" y="41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980728"/>
            <a:ext cx="4905375" cy="5233987"/>
            <a:chOff x="1483" y="2002"/>
            <a:chExt cx="8280" cy="8897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1483" y="2002"/>
              <a:ext cx="8280" cy="8897"/>
              <a:chOff x="1483" y="2002"/>
              <a:chExt cx="8280" cy="8897"/>
            </a:xfrm>
          </p:grpSpPr>
          <p:pic>
            <p:nvPicPr>
              <p:cNvPr id="1032" name="Picture 8" descr="south_west_europe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483" y="2002"/>
                <a:ext cx="8280" cy="8897"/>
              </a:xfrm>
              <a:prstGeom prst="rect">
                <a:avLst/>
              </a:prstGeom>
              <a:noFill/>
              <a:ln w="9525">
                <a:solidFill>
                  <a:srgbClr val="33CCFF"/>
                </a:solidFill>
                <a:miter lim="800000"/>
                <a:headEnd/>
                <a:tailEnd/>
              </a:ln>
            </p:spPr>
          </p:pic>
          <p:sp>
            <p:nvSpPr>
              <p:cNvPr id="1033" name="Oval 9"/>
              <p:cNvSpPr>
                <a:spLocks noChangeArrowheads="1"/>
              </p:cNvSpPr>
              <p:nvPr/>
            </p:nvSpPr>
            <p:spPr bwMode="auto">
              <a:xfrm>
                <a:off x="2405" y="4412"/>
                <a:ext cx="1124" cy="148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78009" tIns="39005" rIns="78009" bIns="39005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Oval 10"/>
              <p:cNvSpPr>
                <a:spLocks noChangeArrowheads="1"/>
              </p:cNvSpPr>
              <p:nvPr/>
            </p:nvSpPr>
            <p:spPr bwMode="auto">
              <a:xfrm>
                <a:off x="3223" y="5401"/>
                <a:ext cx="1073" cy="989"/>
              </a:xfrm>
              <a:prstGeom prst="ellips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auto">
              <a:xfrm rot="2193148">
                <a:off x="3346" y="5040"/>
                <a:ext cx="1000" cy="1199"/>
              </a:xfrm>
              <a:prstGeom prst="ellips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6" name="Oval 12"/>
              <p:cNvSpPr>
                <a:spLocks noChangeArrowheads="1"/>
              </p:cNvSpPr>
              <p:nvPr/>
            </p:nvSpPr>
            <p:spPr bwMode="auto">
              <a:xfrm rot="236892">
                <a:off x="7414" y="4776"/>
                <a:ext cx="1837" cy="3441"/>
              </a:xfrm>
              <a:prstGeom prst="ellipse">
                <a:avLst/>
              </a:prstGeom>
              <a:noFill/>
              <a:ln w="28575">
                <a:solidFill>
                  <a:srgbClr val="33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7" name="Oval 13"/>
              <p:cNvSpPr>
                <a:spLocks noChangeArrowheads="1"/>
              </p:cNvSpPr>
              <p:nvPr/>
            </p:nvSpPr>
            <p:spPr bwMode="auto">
              <a:xfrm rot="-1050429">
                <a:off x="8027" y="5245"/>
                <a:ext cx="827" cy="1203"/>
              </a:xfrm>
              <a:prstGeom prst="ellipse">
                <a:avLst/>
              </a:prstGeom>
              <a:noFill/>
              <a:ln w="28575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auto">
              <a:xfrm rot="-1023692">
                <a:off x="6661" y="4856"/>
                <a:ext cx="669" cy="1385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39" name="Oval 15"/>
              <p:cNvSpPr>
                <a:spLocks noChangeArrowheads="1"/>
              </p:cNvSpPr>
              <p:nvPr/>
            </p:nvSpPr>
            <p:spPr bwMode="auto">
              <a:xfrm rot="2324758">
                <a:off x="8029" y="5333"/>
                <a:ext cx="901" cy="1205"/>
              </a:xfrm>
              <a:prstGeom prst="ellips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0" name="Oval 16"/>
              <p:cNvSpPr>
                <a:spLocks noChangeArrowheads="1"/>
              </p:cNvSpPr>
              <p:nvPr/>
            </p:nvSpPr>
            <p:spPr bwMode="auto">
              <a:xfrm>
                <a:off x="2097" y="7935"/>
                <a:ext cx="1126" cy="927"/>
              </a:xfrm>
              <a:prstGeom prst="ellipse">
                <a:avLst/>
              </a:prstGeom>
              <a:noFill/>
              <a:ln w="38100">
                <a:solidFill>
                  <a:srgbClr val="33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auto">
              <a:xfrm>
                <a:off x="3121" y="5340"/>
                <a:ext cx="306" cy="370"/>
              </a:xfrm>
              <a:prstGeom prst="ellipse">
                <a:avLst/>
              </a:prstGeom>
              <a:noFill/>
              <a:ln w="28575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2" name="Arc 18"/>
              <p:cNvSpPr>
                <a:spLocks/>
              </p:cNvSpPr>
              <p:nvPr/>
            </p:nvSpPr>
            <p:spPr bwMode="auto">
              <a:xfrm rot="10800000">
                <a:off x="6969" y="8142"/>
                <a:ext cx="2771" cy="476"/>
              </a:xfrm>
              <a:custGeom>
                <a:avLst/>
                <a:gdLst>
                  <a:gd name="G0" fmla="+- 1647 0 0"/>
                  <a:gd name="G1" fmla="+- 21600 0 0"/>
                  <a:gd name="G2" fmla="+- 21600 0 0"/>
                  <a:gd name="T0" fmla="*/ 0 w 23247"/>
                  <a:gd name="T1" fmla="*/ 63 h 21600"/>
                  <a:gd name="T2" fmla="*/ 23247 w 23247"/>
                  <a:gd name="T3" fmla="*/ 21600 h 21600"/>
                  <a:gd name="T4" fmla="*/ 1647 w 2324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47" h="21600" fill="none" extrusionOk="0">
                    <a:moveTo>
                      <a:pt x="-1" y="62"/>
                    </a:moveTo>
                    <a:cubicBezTo>
                      <a:pt x="547" y="20"/>
                      <a:pt x="1097" y="-1"/>
                      <a:pt x="1647" y="0"/>
                    </a:cubicBezTo>
                    <a:cubicBezTo>
                      <a:pt x="13576" y="0"/>
                      <a:pt x="23247" y="9670"/>
                      <a:pt x="23247" y="21600"/>
                    </a:cubicBezTo>
                  </a:path>
                  <a:path w="23247" h="21600" stroke="0" extrusionOk="0">
                    <a:moveTo>
                      <a:pt x="-1" y="62"/>
                    </a:moveTo>
                    <a:cubicBezTo>
                      <a:pt x="547" y="20"/>
                      <a:pt x="1097" y="-1"/>
                      <a:pt x="1647" y="0"/>
                    </a:cubicBezTo>
                    <a:cubicBezTo>
                      <a:pt x="13576" y="0"/>
                      <a:pt x="23247" y="9670"/>
                      <a:pt x="23247" y="21600"/>
                    </a:cubicBezTo>
                    <a:lnTo>
                      <a:pt x="1647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auto">
              <a:xfrm>
                <a:off x="5328" y="4090"/>
                <a:ext cx="2439" cy="1459"/>
              </a:xfrm>
              <a:custGeom>
                <a:avLst/>
                <a:gdLst/>
                <a:ahLst/>
                <a:cxnLst>
                  <a:cxn ang="0">
                    <a:pos x="458" y="1486"/>
                  </a:cxn>
                  <a:cxn ang="0">
                    <a:pos x="1058" y="1077"/>
                  </a:cxn>
                  <a:cxn ang="0">
                    <a:pos x="1553" y="1486"/>
                  </a:cxn>
                  <a:cxn ang="0">
                    <a:pos x="2174" y="68"/>
                  </a:cxn>
                  <a:cxn ang="0">
                    <a:pos x="278" y="1077"/>
                  </a:cxn>
                  <a:cxn ang="0">
                    <a:pos x="458" y="1486"/>
                  </a:cxn>
                </a:cxnLst>
                <a:rect l="0" t="0" r="r" b="b"/>
                <a:pathLst>
                  <a:path w="2386" h="1654">
                    <a:moveTo>
                      <a:pt x="458" y="1486"/>
                    </a:moveTo>
                    <a:cubicBezTo>
                      <a:pt x="588" y="1486"/>
                      <a:pt x="876" y="1077"/>
                      <a:pt x="1058" y="1077"/>
                    </a:cubicBezTo>
                    <a:cubicBezTo>
                      <a:pt x="1240" y="1077"/>
                      <a:pt x="1367" y="1654"/>
                      <a:pt x="1553" y="1486"/>
                    </a:cubicBezTo>
                    <a:cubicBezTo>
                      <a:pt x="1739" y="1318"/>
                      <a:pt x="2386" y="136"/>
                      <a:pt x="2174" y="68"/>
                    </a:cubicBezTo>
                    <a:cubicBezTo>
                      <a:pt x="1962" y="0"/>
                      <a:pt x="556" y="841"/>
                      <a:pt x="278" y="1077"/>
                    </a:cubicBezTo>
                    <a:cubicBezTo>
                      <a:pt x="0" y="1313"/>
                      <a:pt x="328" y="1486"/>
                      <a:pt x="458" y="1486"/>
                    </a:cubicBezTo>
                    <a:close/>
                  </a:path>
                </a:pathLst>
              </a:custGeom>
              <a:noFill/>
              <a:ln w="254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pic>
            <p:nvPicPr>
              <p:cNvPr id="1044" name="Picture 20" descr="j020546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682" y="6538"/>
                <a:ext cx="483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45" name="Oval 21"/>
              <p:cNvSpPr>
                <a:spLocks noChangeArrowheads="1"/>
              </p:cNvSpPr>
              <p:nvPr/>
            </p:nvSpPr>
            <p:spPr bwMode="auto">
              <a:xfrm>
                <a:off x="8413" y="5863"/>
                <a:ext cx="176" cy="428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25400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auto">
              <a:xfrm>
                <a:off x="6309" y="5213"/>
                <a:ext cx="1334" cy="1065"/>
              </a:xfrm>
              <a:custGeom>
                <a:avLst/>
                <a:gdLst/>
                <a:ahLst/>
                <a:cxnLst>
                  <a:cxn ang="0">
                    <a:pos x="477" y="289"/>
                  </a:cxn>
                  <a:cxn ang="0">
                    <a:pos x="12" y="602"/>
                  </a:cxn>
                  <a:cxn ang="0">
                    <a:pos x="552" y="952"/>
                  </a:cxn>
                  <a:cxn ang="0">
                    <a:pos x="1031" y="804"/>
                  </a:cxn>
                  <a:cxn ang="0">
                    <a:pos x="1152" y="289"/>
                  </a:cxn>
                  <a:cxn ang="0">
                    <a:pos x="1212" y="117"/>
                  </a:cxn>
                  <a:cxn ang="0">
                    <a:pos x="952" y="29"/>
                  </a:cxn>
                  <a:cxn ang="0">
                    <a:pos x="612" y="289"/>
                  </a:cxn>
                  <a:cxn ang="0">
                    <a:pos x="477" y="289"/>
                  </a:cxn>
                </a:cxnLst>
                <a:rect l="0" t="0" r="r" b="b"/>
                <a:pathLst>
                  <a:path w="1245" h="986">
                    <a:moveTo>
                      <a:pt x="477" y="289"/>
                    </a:moveTo>
                    <a:cubicBezTo>
                      <a:pt x="377" y="341"/>
                      <a:pt x="0" y="492"/>
                      <a:pt x="12" y="602"/>
                    </a:cubicBezTo>
                    <a:cubicBezTo>
                      <a:pt x="24" y="712"/>
                      <a:pt x="382" y="918"/>
                      <a:pt x="552" y="952"/>
                    </a:cubicBezTo>
                    <a:cubicBezTo>
                      <a:pt x="722" y="986"/>
                      <a:pt x="931" y="914"/>
                      <a:pt x="1031" y="804"/>
                    </a:cubicBezTo>
                    <a:cubicBezTo>
                      <a:pt x="1131" y="694"/>
                      <a:pt x="1122" y="404"/>
                      <a:pt x="1152" y="289"/>
                    </a:cubicBezTo>
                    <a:cubicBezTo>
                      <a:pt x="1182" y="174"/>
                      <a:pt x="1245" y="160"/>
                      <a:pt x="1212" y="117"/>
                    </a:cubicBezTo>
                    <a:cubicBezTo>
                      <a:pt x="1179" y="74"/>
                      <a:pt x="1052" y="0"/>
                      <a:pt x="952" y="29"/>
                    </a:cubicBezTo>
                    <a:cubicBezTo>
                      <a:pt x="852" y="58"/>
                      <a:pt x="694" y="242"/>
                      <a:pt x="612" y="289"/>
                    </a:cubicBezTo>
                    <a:cubicBezTo>
                      <a:pt x="530" y="336"/>
                      <a:pt x="577" y="237"/>
                      <a:pt x="477" y="289"/>
                    </a:cubicBezTo>
                    <a:close/>
                  </a:path>
                </a:pathLst>
              </a:custGeom>
              <a:noFill/>
              <a:ln w="28575" cap="flat" cmpd="sng">
                <a:solidFill>
                  <a:srgbClr val="F79646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7" name="Arc 23"/>
              <p:cNvSpPr>
                <a:spLocks/>
              </p:cNvSpPr>
              <p:nvPr/>
            </p:nvSpPr>
            <p:spPr bwMode="auto">
              <a:xfrm flipH="1">
                <a:off x="6969" y="6712"/>
                <a:ext cx="2747" cy="1430"/>
              </a:xfrm>
              <a:custGeom>
                <a:avLst/>
                <a:gdLst>
                  <a:gd name="G0" fmla="+- 1443 0 0"/>
                  <a:gd name="G1" fmla="+- 21600 0 0"/>
                  <a:gd name="G2" fmla="+- 21600 0 0"/>
                  <a:gd name="T0" fmla="*/ 0 w 23043"/>
                  <a:gd name="T1" fmla="*/ 48 h 21600"/>
                  <a:gd name="T2" fmla="*/ 23043 w 23043"/>
                  <a:gd name="T3" fmla="*/ 21600 h 21600"/>
                  <a:gd name="T4" fmla="*/ 1443 w 2304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043" h="21600" fill="none" extrusionOk="0">
                    <a:moveTo>
                      <a:pt x="0" y="48"/>
                    </a:moveTo>
                    <a:cubicBezTo>
                      <a:pt x="480" y="16"/>
                      <a:pt x="961" y="-1"/>
                      <a:pt x="1443" y="0"/>
                    </a:cubicBezTo>
                    <a:cubicBezTo>
                      <a:pt x="13372" y="0"/>
                      <a:pt x="23043" y="9670"/>
                      <a:pt x="23043" y="21600"/>
                    </a:cubicBezTo>
                  </a:path>
                  <a:path w="23043" h="21600" stroke="0" extrusionOk="0">
                    <a:moveTo>
                      <a:pt x="0" y="48"/>
                    </a:moveTo>
                    <a:cubicBezTo>
                      <a:pt x="480" y="16"/>
                      <a:pt x="961" y="-1"/>
                      <a:pt x="1443" y="0"/>
                    </a:cubicBezTo>
                    <a:cubicBezTo>
                      <a:pt x="13372" y="0"/>
                      <a:pt x="23043" y="9670"/>
                      <a:pt x="23043" y="21600"/>
                    </a:cubicBezTo>
                    <a:lnTo>
                      <a:pt x="1443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auto">
              <a:xfrm>
                <a:off x="5639" y="8412"/>
                <a:ext cx="281" cy="287"/>
              </a:xfrm>
              <a:custGeom>
                <a:avLst/>
                <a:gdLst/>
                <a:ahLst/>
                <a:cxnLst>
                  <a:cxn ang="0">
                    <a:pos x="256" y="187"/>
                  </a:cxn>
                  <a:cxn ang="0">
                    <a:pos x="157" y="299"/>
                  </a:cxn>
                  <a:cxn ang="0">
                    <a:pos x="120" y="335"/>
                  </a:cxn>
                  <a:cxn ang="0">
                    <a:pos x="70" y="386"/>
                  </a:cxn>
                  <a:cxn ang="0">
                    <a:pos x="30" y="429"/>
                  </a:cxn>
                  <a:cxn ang="0">
                    <a:pos x="14" y="467"/>
                  </a:cxn>
                  <a:cxn ang="0">
                    <a:pos x="0" y="553"/>
                  </a:cxn>
                  <a:cxn ang="0">
                    <a:pos x="2" y="600"/>
                  </a:cxn>
                  <a:cxn ang="0">
                    <a:pos x="10" y="628"/>
                  </a:cxn>
                  <a:cxn ang="0">
                    <a:pos x="22" y="659"/>
                  </a:cxn>
                  <a:cxn ang="0">
                    <a:pos x="34" y="689"/>
                  </a:cxn>
                  <a:cxn ang="0">
                    <a:pos x="48" y="719"/>
                  </a:cxn>
                  <a:cxn ang="0">
                    <a:pos x="75" y="758"/>
                  </a:cxn>
                  <a:cxn ang="0">
                    <a:pos x="107" y="798"/>
                  </a:cxn>
                  <a:cxn ang="0">
                    <a:pos x="131" y="828"/>
                  </a:cxn>
                  <a:cxn ang="0">
                    <a:pos x="135" y="845"/>
                  </a:cxn>
                  <a:cxn ang="0">
                    <a:pos x="116" y="881"/>
                  </a:cxn>
                  <a:cxn ang="0">
                    <a:pos x="92" y="925"/>
                  </a:cxn>
                  <a:cxn ang="0">
                    <a:pos x="79" y="961"/>
                  </a:cxn>
                  <a:cxn ang="0">
                    <a:pos x="89" y="972"/>
                  </a:cxn>
                  <a:cxn ang="0">
                    <a:pos x="106" y="978"/>
                  </a:cxn>
                  <a:cxn ang="0">
                    <a:pos x="130" y="984"/>
                  </a:cxn>
                  <a:cxn ang="0">
                    <a:pos x="159" y="989"/>
                  </a:cxn>
                  <a:cxn ang="0">
                    <a:pos x="187" y="994"/>
                  </a:cxn>
                  <a:cxn ang="0">
                    <a:pos x="214" y="1000"/>
                  </a:cxn>
                  <a:cxn ang="0">
                    <a:pos x="237" y="1003"/>
                  </a:cxn>
                  <a:cxn ang="0">
                    <a:pos x="251" y="1005"/>
                  </a:cxn>
                  <a:cxn ang="0">
                    <a:pos x="260" y="1005"/>
                  </a:cxn>
                  <a:cxn ang="0">
                    <a:pos x="278" y="1005"/>
                  </a:cxn>
                  <a:cxn ang="0">
                    <a:pos x="306" y="1005"/>
                  </a:cxn>
                  <a:cxn ang="0">
                    <a:pos x="339" y="1005"/>
                  </a:cxn>
                  <a:cxn ang="0">
                    <a:pos x="376" y="1005"/>
                  </a:cxn>
                  <a:cxn ang="0">
                    <a:pos x="410" y="1005"/>
                  </a:cxn>
                  <a:cxn ang="0">
                    <a:pos x="441" y="1005"/>
                  </a:cxn>
                  <a:cxn ang="0">
                    <a:pos x="464" y="1005"/>
                  </a:cxn>
                  <a:cxn ang="0">
                    <a:pos x="487" y="1005"/>
                  </a:cxn>
                  <a:cxn ang="0">
                    <a:pos x="533" y="1004"/>
                  </a:cxn>
                  <a:cxn ang="0">
                    <a:pos x="586" y="1002"/>
                  </a:cxn>
                  <a:cxn ang="0">
                    <a:pos x="625" y="1001"/>
                  </a:cxn>
                  <a:cxn ang="0">
                    <a:pos x="643" y="1000"/>
                  </a:cxn>
                  <a:cxn ang="0">
                    <a:pos x="671" y="992"/>
                  </a:cxn>
                  <a:cxn ang="0">
                    <a:pos x="705" y="983"/>
                  </a:cxn>
                  <a:cxn ang="0">
                    <a:pos x="729" y="975"/>
                  </a:cxn>
                  <a:cxn ang="0">
                    <a:pos x="701" y="903"/>
                  </a:cxn>
                  <a:cxn ang="0">
                    <a:pos x="692" y="790"/>
                  </a:cxn>
                  <a:cxn ang="0">
                    <a:pos x="716" y="752"/>
                  </a:cxn>
                  <a:cxn ang="0">
                    <a:pos x="749" y="699"/>
                  </a:cxn>
                  <a:cxn ang="0">
                    <a:pos x="776" y="655"/>
                  </a:cxn>
                  <a:cxn ang="0">
                    <a:pos x="785" y="611"/>
                  </a:cxn>
                  <a:cxn ang="0">
                    <a:pos x="792" y="493"/>
                  </a:cxn>
                  <a:cxn ang="0">
                    <a:pos x="763" y="391"/>
                  </a:cxn>
                  <a:cxn ang="0">
                    <a:pos x="617" y="245"/>
                  </a:cxn>
                  <a:cxn ang="0">
                    <a:pos x="543" y="17"/>
                  </a:cxn>
                  <a:cxn ang="0">
                    <a:pos x="379" y="0"/>
                  </a:cxn>
                </a:cxnLst>
                <a:rect l="0" t="0" r="r" b="b"/>
                <a:pathLst>
                  <a:path w="793" h="1005">
                    <a:moveTo>
                      <a:pt x="278" y="27"/>
                    </a:moveTo>
                    <a:lnTo>
                      <a:pt x="256" y="187"/>
                    </a:lnTo>
                    <a:lnTo>
                      <a:pt x="163" y="293"/>
                    </a:lnTo>
                    <a:lnTo>
                      <a:pt x="157" y="299"/>
                    </a:lnTo>
                    <a:lnTo>
                      <a:pt x="142" y="313"/>
                    </a:lnTo>
                    <a:lnTo>
                      <a:pt x="120" y="335"/>
                    </a:lnTo>
                    <a:lnTo>
                      <a:pt x="96" y="361"/>
                    </a:lnTo>
                    <a:lnTo>
                      <a:pt x="70" y="386"/>
                    </a:lnTo>
                    <a:lnTo>
                      <a:pt x="47" y="410"/>
                    </a:lnTo>
                    <a:lnTo>
                      <a:pt x="30" y="429"/>
                    </a:lnTo>
                    <a:lnTo>
                      <a:pt x="22" y="441"/>
                    </a:lnTo>
                    <a:lnTo>
                      <a:pt x="14" y="467"/>
                    </a:lnTo>
                    <a:lnTo>
                      <a:pt x="6" y="509"/>
                    </a:lnTo>
                    <a:lnTo>
                      <a:pt x="0" y="553"/>
                    </a:lnTo>
                    <a:lnTo>
                      <a:pt x="0" y="587"/>
                    </a:lnTo>
                    <a:lnTo>
                      <a:pt x="2" y="600"/>
                    </a:lnTo>
                    <a:lnTo>
                      <a:pt x="6" y="613"/>
                    </a:lnTo>
                    <a:lnTo>
                      <a:pt x="10" y="628"/>
                    </a:lnTo>
                    <a:lnTo>
                      <a:pt x="17" y="643"/>
                    </a:lnTo>
                    <a:lnTo>
                      <a:pt x="22" y="659"/>
                    </a:lnTo>
                    <a:lnTo>
                      <a:pt x="28" y="674"/>
                    </a:lnTo>
                    <a:lnTo>
                      <a:pt x="34" y="689"/>
                    </a:lnTo>
                    <a:lnTo>
                      <a:pt x="40" y="703"/>
                    </a:lnTo>
                    <a:lnTo>
                      <a:pt x="48" y="719"/>
                    </a:lnTo>
                    <a:lnTo>
                      <a:pt x="59" y="736"/>
                    </a:lnTo>
                    <a:lnTo>
                      <a:pt x="75" y="758"/>
                    </a:lnTo>
                    <a:lnTo>
                      <a:pt x="92" y="778"/>
                    </a:lnTo>
                    <a:lnTo>
                      <a:pt x="107" y="798"/>
                    </a:lnTo>
                    <a:lnTo>
                      <a:pt x="122" y="814"/>
                    </a:lnTo>
                    <a:lnTo>
                      <a:pt x="131" y="828"/>
                    </a:lnTo>
                    <a:lnTo>
                      <a:pt x="137" y="836"/>
                    </a:lnTo>
                    <a:lnTo>
                      <a:pt x="135" y="845"/>
                    </a:lnTo>
                    <a:lnTo>
                      <a:pt x="127" y="861"/>
                    </a:lnTo>
                    <a:lnTo>
                      <a:pt x="116" y="881"/>
                    </a:lnTo>
                    <a:lnTo>
                      <a:pt x="103" y="903"/>
                    </a:lnTo>
                    <a:lnTo>
                      <a:pt x="92" y="925"/>
                    </a:lnTo>
                    <a:lnTo>
                      <a:pt x="83" y="945"/>
                    </a:lnTo>
                    <a:lnTo>
                      <a:pt x="79" y="961"/>
                    </a:lnTo>
                    <a:lnTo>
                      <a:pt x="83" y="969"/>
                    </a:lnTo>
                    <a:lnTo>
                      <a:pt x="89" y="972"/>
                    </a:lnTo>
                    <a:lnTo>
                      <a:pt x="97" y="974"/>
                    </a:lnTo>
                    <a:lnTo>
                      <a:pt x="106" y="978"/>
                    </a:lnTo>
                    <a:lnTo>
                      <a:pt x="118" y="981"/>
                    </a:lnTo>
                    <a:lnTo>
                      <a:pt x="130" y="984"/>
                    </a:lnTo>
                    <a:lnTo>
                      <a:pt x="144" y="986"/>
                    </a:lnTo>
                    <a:lnTo>
                      <a:pt x="159" y="989"/>
                    </a:lnTo>
                    <a:lnTo>
                      <a:pt x="173" y="992"/>
                    </a:lnTo>
                    <a:lnTo>
                      <a:pt x="187" y="994"/>
                    </a:lnTo>
                    <a:lnTo>
                      <a:pt x="201" y="998"/>
                    </a:lnTo>
                    <a:lnTo>
                      <a:pt x="214" y="1000"/>
                    </a:lnTo>
                    <a:lnTo>
                      <a:pt x="226" y="1002"/>
                    </a:lnTo>
                    <a:lnTo>
                      <a:pt x="237" y="1003"/>
                    </a:lnTo>
                    <a:lnTo>
                      <a:pt x="245" y="1004"/>
                    </a:lnTo>
                    <a:lnTo>
                      <a:pt x="251" y="1005"/>
                    </a:lnTo>
                    <a:lnTo>
                      <a:pt x="256" y="1005"/>
                    </a:lnTo>
                    <a:lnTo>
                      <a:pt x="260" y="1005"/>
                    </a:lnTo>
                    <a:lnTo>
                      <a:pt x="267" y="1005"/>
                    </a:lnTo>
                    <a:lnTo>
                      <a:pt x="278" y="1005"/>
                    </a:lnTo>
                    <a:lnTo>
                      <a:pt x="291" y="1005"/>
                    </a:lnTo>
                    <a:lnTo>
                      <a:pt x="306" y="1005"/>
                    </a:lnTo>
                    <a:lnTo>
                      <a:pt x="321" y="1005"/>
                    </a:lnTo>
                    <a:lnTo>
                      <a:pt x="339" y="1005"/>
                    </a:lnTo>
                    <a:lnTo>
                      <a:pt x="357" y="1005"/>
                    </a:lnTo>
                    <a:lnTo>
                      <a:pt x="376" y="1005"/>
                    </a:lnTo>
                    <a:lnTo>
                      <a:pt x="393" y="1005"/>
                    </a:lnTo>
                    <a:lnTo>
                      <a:pt x="410" y="1005"/>
                    </a:lnTo>
                    <a:lnTo>
                      <a:pt x="427" y="1005"/>
                    </a:lnTo>
                    <a:lnTo>
                      <a:pt x="441" y="1005"/>
                    </a:lnTo>
                    <a:lnTo>
                      <a:pt x="454" y="1005"/>
                    </a:lnTo>
                    <a:lnTo>
                      <a:pt x="464" y="1005"/>
                    </a:lnTo>
                    <a:lnTo>
                      <a:pt x="472" y="1005"/>
                    </a:lnTo>
                    <a:lnTo>
                      <a:pt x="487" y="1005"/>
                    </a:lnTo>
                    <a:lnTo>
                      <a:pt x="508" y="1004"/>
                    </a:lnTo>
                    <a:lnTo>
                      <a:pt x="533" y="1004"/>
                    </a:lnTo>
                    <a:lnTo>
                      <a:pt x="560" y="1003"/>
                    </a:lnTo>
                    <a:lnTo>
                      <a:pt x="586" y="1002"/>
                    </a:lnTo>
                    <a:lnTo>
                      <a:pt x="609" y="1002"/>
                    </a:lnTo>
                    <a:lnTo>
                      <a:pt x="625" y="1001"/>
                    </a:lnTo>
                    <a:lnTo>
                      <a:pt x="635" y="1001"/>
                    </a:lnTo>
                    <a:lnTo>
                      <a:pt x="643" y="1000"/>
                    </a:lnTo>
                    <a:lnTo>
                      <a:pt x="655" y="996"/>
                    </a:lnTo>
                    <a:lnTo>
                      <a:pt x="671" y="992"/>
                    </a:lnTo>
                    <a:lnTo>
                      <a:pt x="688" y="987"/>
                    </a:lnTo>
                    <a:lnTo>
                      <a:pt x="705" y="983"/>
                    </a:lnTo>
                    <a:lnTo>
                      <a:pt x="718" y="979"/>
                    </a:lnTo>
                    <a:lnTo>
                      <a:pt x="729" y="975"/>
                    </a:lnTo>
                    <a:lnTo>
                      <a:pt x="732" y="974"/>
                    </a:lnTo>
                    <a:lnTo>
                      <a:pt x="701" y="903"/>
                    </a:lnTo>
                    <a:lnTo>
                      <a:pt x="688" y="796"/>
                    </a:lnTo>
                    <a:lnTo>
                      <a:pt x="692" y="790"/>
                    </a:lnTo>
                    <a:lnTo>
                      <a:pt x="701" y="774"/>
                    </a:lnTo>
                    <a:lnTo>
                      <a:pt x="716" y="752"/>
                    </a:lnTo>
                    <a:lnTo>
                      <a:pt x="733" y="726"/>
                    </a:lnTo>
                    <a:lnTo>
                      <a:pt x="749" y="699"/>
                    </a:lnTo>
                    <a:lnTo>
                      <a:pt x="764" y="674"/>
                    </a:lnTo>
                    <a:lnTo>
                      <a:pt x="776" y="655"/>
                    </a:lnTo>
                    <a:lnTo>
                      <a:pt x="781" y="645"/>
                    </a:lnTo>
                    <a:lnTo>
                      <a:pt x="785" y="611"/>
                    </a:lnTo>
                    <a:lnTo>
                      <a:pt x="789" y="551"/>
                    </a:lnTo>
                    <a:lnTo>
                      <a:pt x="792" y="493"/>
                    </a:lnTo>
                    <a:lnTo>
                      <a:pt x="793" y="467"/>
                    </a:lnTo>
                    <a:lnTo>
                      <a:pt x="763" y="391"/>
                    </a:lnTo>
                    <a:lnTo>
                      <a:pt x="706" y="325"/>
                    </a:lnTo>
                    <a:lnTo>
                      <a:pt x="617" y="245"/>
                    </a:lnTo>
                    <a:lnTo>
                      <a:pt x="555" y="143"/>
                    </a:lnTo>
                    <a:lnTo>
                      <a:pt x="543" y="17"/>
                    </a:lnTo>
                    <a:lnTo>
                      <a:pt x="494" y="0"/>
                    </a:lnTo>
                    <a:lnTo>
                      <a:pt x="379" y="0"/>
                    </a:lnTo>
                    <a:lnTo>
                      <a:pt x="278" y="27"/>
                    </a:lnTo>
                    <a:close/>
                  </a:path>
                </a:pathLst>
              </a:custGeom>
              <a:solidFill>
                <a:srgbClr val="77777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auto">
              <a:xfrm>
                <a:off x="3440" y="5213"/>
                <a:ext cx="684" cy="537"/>
              </a:xfrm>
              <a:custGeom>
                <a:avLst/>
                <a:gdLst/>
                <a:ahLst/>
                <a:cxnLst>
                  <a:cxn ang="0">
                    <a:pos x="417" y="33"/>
                  </a:cxn>
                  <a:cxn ang="0">
                    <a:pos x="83" y="315"/>
                  </a:cxn>
                  <a:cxn ang="0">
                    <a:pos x="83" y="464"/>
                  </a:cxn>
                  <a:cxn ang="0">
                    <a:pos x="582" y="115"/>
                  </a:cxn>
                  <a:cxn ang="0">
                    <a:pos x="417" y="33"/>
                  </a:cxn>
                </a:cxnLst>
                <a:rect l="0" t="0" r="r" b="b"/>
                <a:pathLst>
                  <a:path w="638" h="497">
                    <a:moveTo>
                      <a:pt x="417" y="33"/>
                    </a:moveTo>
                    <a:cubicBezTo>
                      <a:pt x="334" y="66"/>
                      <a:pt x="139" y="243"/>
                      <a:pt x="83" y="315"/>
                    </a:cubicBezTo>
                    <a:cubicBezTo>
                      <a:pt x="27" y="387"/>
                      <a:pt x="0" y="497"/>
                      <a:pt x="83" y="464"/>
                    </a:cubicBezTo>
                    <a:cubicBezTo>
                      <a:pt x="166" y="431"/>
                      <a:pt x="526" y="187"/>
                      <a:pt x="582" y="115"/>
                    </a:cubicBezTo>
                    <a:cubicBezTo>
                      <a:pt x="638" y="43"/>
                      <a:pt x="500" y="0"/>
                      <a:pt x="417" y="33"/>
                    </a:cubicBezTo>
                    <a:close/>
                  </a:path>
                </a:pathLst>
              </a:custGeom>
              <a:solidFill>
                <a:srgbClr val="FFFFFF">
                  <a:alpha val="0"/>
                </a:srgbClr>
              </a:solidFill>
              <a:ln w="25400" cap="flat">
                <a:solidFill>
                  <a:srgbClr val="FFFF00"/>
                </a:solidFill>
                <a:prstDash val="sysDot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auto">
              <a:xfrm>
                <a:off x="8242" y="7751"/>
                <a:ext cx="460" cy="285"/>
              </a:xfrm>
              <a:custGeom>
                <a:avLst/>
                <a:gdLst/>
                <a:ahLst/>
                <a:cxnLst>
                  <a:cxn ang="0">
                    <a:pos x="1073" y="416"/>
                  </a:cxn>
                  <a:cxn ang="0">
                    <a:pos x="1036" y="424"/>
                  </a:cxn>
                  <a:cxn ang="0">
                    <a:pos x="49" y="446"/>
                  </a:cxn>
                  <a:cxn ang="0">
                    <a:pos x="61" y="387"/>
                  </a:cxn>
                  <a:cxn ang="0">
                    <a:pos x="51" y="328"/>
                  </a:cxn>
                  <a:cxn ang="0">
                    <a:pos x="947" y="318"/>
                  </a:cxn>
                  <a:cxn ang="0">
                    <a:pos x="941" y="336"/>
                  </a:cxn>
                  <a:cxn ang="0">
                    <a:pos x="938" y="350"/>
                  </a:cxn>
                  <a:cxn ang="0">
                    <a:pos x="937" y="362"/>
                  </a:cxn>
                  <a:cxn ang="0">
                    <a:pos x="177" y="379"/>
                  </a:cxn>
                  <a:cxn ang="0">
                    <a:pos x="939" y="393"/>
                  </a:cxn>
                  <a:cxn ang="0">
                    <a:pos x="97" y="406"/>
                  </a:cxn>
                  <a:cxn ang="0">
                    <a:pos x="949" y="421"/>
                  </a:cxn>
                  <a:cxn ang="0">
                    <a:pos x="949" y="421"/>
                  </a:cxn>
                  <a:cxn ang="0">
                    <a:pos x="961" y="367"/>
                  </a:cxn>
                  <a:cxn ang="0">
                    <a:pos x="983" y="312"/>
                  </a:cxn>
                  <a:cxn ang="0">
                    <a:pos x="995" y="313"/>
                  </a:cxn>
                  <a:cxn ang="0">
                    <a:pos x="1012" y="313"/>
                  </a:cxn>
                  <a:cxn ang="0">
                    <a:pos x="1031" y="304"/>
                  </a:cxn>
                  <a:cxn ang="0">
                    <a:pos x="1091" y="42"/>
                  </a:cxn>
                  <a:cxn ang="0">
                    <a:pos x="74" y="270"/>
                  </a:cxn>
                  <a:cxn ang="0">
                    <a:pos x="1101" y="0"/>
                  </a:cxn>
                  <a:cxn ang="0">
                    <a:pos x="1" y="333"/>
                  </a:cxn>
                  <a:cxn ang="0">
                    <a:pos x="17" y="503"/>
                  </a:cxn>
                  <a:cxn ang="0">
                    <a:pos x="26" y="508"/>
                  </a:cxn>
                  <a:cxn ang="0">
                    <a:pos x="328" y="564"/>
                  </a:cxn>
                  <a:cxn ang="0">
                    <a:pos x="321" y="575"/>
                  </a:cxn>
                  <a:cxn ang="0">
                    <a:pos x="331" y="601"/>
                  </a:cxn>
                  <a:cxn ang="0">
                    <a:pos x="369" y="617"/>
                  </a:cxn>
                  <a:cxn ang="0">
                    <a:pos x="380" y="731"/>
                  </a:cxn>
                  <a:cxn ang="0">
                    <a:pos x="412" y="734"/>
                  </a:cxn>
                  <a:cxn ang="0">
                    <a:pos x="409" y="625"/>
                  </a:cxn>
                  <a:cxn ang="0">
                    <a:pos x="1237" y="844"/>
                  </a:cxn>
                  <a:cxn ang="0">
                    <a:pos x="1235" y="911"/>
                  </a:cxn>
                  <a:cxn ang="0">
                    <a:pos x="1247" y="972"/>
                  </a:cxn>
                  <a:cxn ang="0">
                    <a:pos x="320" y="775"/>
                  </a:cxn>
                  <a:cxn ang="0">
                    <a:pos x="315" y="800"/>
                  </a:cxn>
                  <a:cxn ang="0">
                    <a:pos x="335" y="812"/>
                  </a:cxn>
                  <a:cxn ang="0">
                    <a:pos x="354" y="817"/>
                  </a:cxn>
                  <a:cxn ang="0">
                    <a:pos x="2048" y="726"/>
                  </a:cxn>
                  <a:cxn ang="0">
                    <a:pos x="1323" y="957"/>
                  </a:cxn>
                  <a:cxn ang="0">
                    <a:pos x="1333" y="893"/>
                  </a:cxn>
                  <a:cxn ang="0">
                    <a:pos x="1321" y="820"/>
                  </a:cxn>
                  <a:cxn ang="0">
                    <a:pos x="2008" y="528"/>
                  </a:cxn>
                  <a:cxn ang="0">
                    <a:pos x="1535" y="351"/>
                  </a:cxn>
                </a:cxnLst>
                <a:rect l="0" t="0" r="r" b="b"/>
                <a:pathLst>
                  <a:path w="2048" h="1031">
                    <a:moveTo>
                      <a:pt x="2009" y="417"/>
                    </a:moveTo>
                    <a:lnTo>
                      <a:pt x="1531" y="325"/>
                    </a:lnTo>
                    <a:lnTo>
                      <a:pt x="1073" y="416"/>
                    </a:lnTo>
                    <a:lnTo>
                      <a:pt x="1101" y="154"/>
                    </a:lnTo>
                    <a:lnTo>
                      <a:pt x="1100" y="84"/>
                    </a:lnTo>
                    <a:lnTo>
                      <a:pt x="1036" y="424"/>
                    </a:lnTo>
                    <a:lnTo>
                      <a:pt x="837" y="463"/>
                    </a:lnTo>
                    <a:lnTo>
                      <a:pt x="44" y="463"/>
                    </a:lnTo>
                    <a:lnTo>
                      <a:pt x="49" y="446"/>
                    </a:lnTo>
                    <a:lnTo>
                      <a:pt x="55" y="427"/>
                    </a:lnTo>
                    <a:lnTo>
                      <a:pt x="60" y="408"/>
                    </a:lnTo>
                    <a:lnTo>
                      <a:pt x="61" y="387"/>
                    </a:lnTo>
                    <a:lnTo>
                      <a:pt x="60" y="366"/>
                    </a:lnTo>
                    <a:lnTo>
                      <a:pt x="56" y="346"/>
                    </a:lnTo>
                    <a:lnTo>
                      <a:pt x="51" y="328"/>
                    </a:lnTo>
                    <a:lnTo>
                      <a:pt x="47" y="312"/>
                    </a:lnTo>
                    <a:lnTo>
                      <a:pt x="948" y="312"/>
                    </a:lnTo>
                    <a:lnTo>
                      <a:pt x="947" y="318"/>
                    </a:lnTo>
                    <a:lnTo>
                      <a:pt x="944" y="324"/>
                    </a:lnTo>
                    <a:lnTo>
                      <a:pt x="943" y="330"/>
                    </a:lnTo>
                    <a:lnTo>
                      <a:pt x="941" y="336"/>
                    </a:lnTo>
                    <a:lnTo>
                      <a:pt x="136" y="336"/>
                    </a:lnTo>
                    <a:lnTo>
                      <a:pt x="141" y="350"/>
                    </a:lnTo>
                    <a:lnTo>
                      <a:pt x="938" y="350"/>
                    </a:lnTo>
                    <a:lnTo>
                      <a:pt x="937" y="353"/>
                    </a:lnTo>
                    <a:lnTo>
                      <a:pt x="937" y="357"/>
                    </a:lnTo>
                    <a:lnTo>
                      <a:pt x="937" y="362"/>
                    </a:lnTo>
                    <a:lnTo>
                      <a:pt x="937" y="366"/>
                    </a:lnTo>
                    <a:lnTo>
                      <a:pt x="173" y="366"/>
                    </a:lnTo>
                    <a:lnTo>
                      <a:pt x="177" y="379"/>
                    </a:lnTo>
                    <a:lnTo>
                      <a:pt x="937" y="379"/>
                    </a:lnTo>
                    <a:lnTo>
                      <a:pt x="938" y="385"/>
                    </a:lnTo>
                    <a:lnTo>
                      <a:pt x="939" y="393"/>
                    </a:lnTo>
                    <a:lnTo>
                      <a:pt x="941" y="399"/>
                    </a:lnTo>
                    <a:lnTo>
                      <a:pt x="943" y="406"/>
                    </a:lnTo>
                    <a:lnTo>
                      <a:pt x="97" y="406"/>
                    </a:lnTo>
                    <a:lnTo>
                      <a:pt x="102" y="420"/>
                    </a:lnTo>
                    <a:lnTo>
                      <a:pt x="949" y="420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78" y="421"/>
                    </a:lnTo>
                    <a:lnTo>
                      <a:pt x="963" y="394"/>
                    </a:lnTo>
                    <a:lnTo>
                      <a:pt x="961" y="367"/>
                    </a:lnTo>
                    <a:lnTo>
                      <a:pt x="968" y="340"/>
                    </a:lnTo>
                    <a:lnTo>
                      <a:pt x="982" y="312"/>
                    </a:lnTo>
                    <a:lnTo>
                      <a:pt x="983" y="312"/>
                    </a:lnTo>
                    <a:lnTo>
                      <a:pt x="985" y="312"/>
                    </a:lnTo>
                    <a:lnTo>
                      <a:pt x="990" y="313"/>
                    </a:lnTo>
                    <a:lnTo>
                      <a:pt x="995" y="313"/>
                    </a:lnTo>
                    <a:lnTo>
                      <a:pt x="1001" y="313"/>
                    </a:lnTo>
                    <a:lnTo>
                      <a:pt x="1007" y="313"/>
                    </a:lnTo>
                    <a:lnTo>
                      <a:pt x="1012" y="313"/>
                    </a:lnTo>
                    <a:lnTo>
                      <a:pt x="1017" y="312"/>
                    </a:lnTo>
                    <a:lnTo>
                      <a:pt x="1025" y="308"/>
                    </a:lnTo>
                    <a:lnTo>
                      <a:pt x="1031" y="304"/>
                    </a:lnTo>
                    <a:lnTo>
                      <a:pt x="1036" y="299"/>
                    </a:lnTo>
                    <a:lnTo>
                      <a:pt x="1037" y="298"/>
                    </a:lnTo>
                    <a:lnTo>
                      <a:pt x="1091" y="42"/>
                    </a:lnTo>
                    <a:lnTo>
                      <a:pt x="1065" y="41"/>
                    </a:lnTo>
                    <a:lnTo>
                      <a:pt x="996" y="270"/>
                    </a:lnTo>
                    <a:lnTo>
                      <a:pt x="74" y="270"/>
                    </a:lnTo>
                    <a:lnTo>
                      <a:pt x="357" y="21"/>
                    </a:lnTo>
                    <a:lnTo>
                      <a:pt x="1097" y="21"/>
                    </a:lnTo>
                    <a:lnTo>
                      <a:pt x="1101" y="0"/>
                    </a:lnTo>
                    <a:lnTo>
                      <a:pt x="357" y="0"/>
                    </a:lnTo>
                    <a:lnTo>
                      <a:pt x="7" y="282"/>
                    </a:lnTo>
                    <a:lnTo>
                      <a:pt x="1" y="333"/>
                    </a:lnTo>
                    <a:lnTo>
                      <a:pt x="0" y="404"/>
                    </a:lnTo>
                    <a:lnTo>
                      <a:pt x="6" y="469"/>
                    </a:lnTo>
                    <a:lnTo>
                      <a:pt x="17" y="503"/>
                    </a:lnTo>
                    <a:lnTo>
                      <a:pt x="20" y="505"/>
                    </a:lnTo>
                    <a:lnTo>
                      <a:pt x="23" y="507"/>
                    </a:lnTo>
                    <a:lnTo>
                      <a:pt x="26" y="508"/>
                    </a:lnTo>
                    <a:lnTo>
                      <a:pt x="27" y="510"/>
                    </a:lnTo>
                    <a:lnTo>
                      <a:pt x="597" y="510"/>
                    </a:lnTo>
                    <a:lnTo>
                      <a:pt x="328" y="564"/>
                    </a:lnTo>
                    <a:lnTo>
                      <a:pt x="326" y="566"/>
                    </a:lnTo>
                    <a:lnTo>
                      <a:pt x="322" y="570"/>
                    </a:lnTo>
                    <a:lnTo>
                      <a:pt x="321" y="575"/>
                    </a:lnTo>
                    <a:lnTo>
                      <a:pt x="320" y="581"/>
                    </a:lnTo>
                    <a:lnTo>
                      <a:pt x="324" y="592"/>
                    </a:lnTo>
                    <a:lnTo>
                      <a:pt x="331" y="601"/>
                    </a:lnTo>
                    <a:lnTo>
                      <a:pt x="336" y="606"/>
                    </a:lnTo>
                    <a:lnTo>
                      <a:pt x="340" y="607"/>
                    </a:lnTo>
                    <a:lnTo>
                      <a:pt x="369" y="617"/>
                    </a:lnTo>
                    <a:lnTo>
                      <a:pt x="379" y="656"/>
                    </a:lnTo>
                    <a:lnTo>
                      <a:pt x="384" y="695"/>
                    </a:lnTo>
                    <a:lnTo>
                      <a:pt x="380" y="731"/>
                    </a:lnTo>
                    <a:lnTo>
                      <a:pt x="366" y="759"/>
                    </a:lnTo>
                    <a:lnTo>
                      <a:pt x="401" y="767"/>
                    </a:lnTo>
                    <a:lnTo>
                      <a:pt x="412" y="734"/>
                    </a:lnTo>
                    <a:lnTo>
                      <a:pt x="417" y="699"/>
                    </a:lnTo>
                    <a:lnTo>
                      <a:pt x="415" y="662"/>
                    </a:lnTo>
                    <a:lnTo>
                      <a:pt x="409" y="625"/>
                    </a:lnTo>
                    <a:lnTo>
                      <a:pt x="1247" y="810"/>
                    </a:lnTo>
                    <a:lnTo>
                      <a:pt x="1242" y="826"/>
                    </a:lnTo>
                    <a:lnTo>
                      <a:pt x="1237" y="844"/>
                    </a:lnTo>
                    <a:lnTo>
                      <a:pt x="1235" y="865"/>
                    </a:lnTo>
                    <a:lnTo>
                      <a:pt x="1234" y="887"/>
                    </a:lnTo>
                    <a:lnTo>
                      <a:pt x="1235" y="911"/>
                    </a:lnTo>
                    <a:lnTo>
                      <a:pt x="1237" y="932"/>
                    </a:lnTo>
                    <a:lnTo>
                      <a:pt x="1242" y="952"/>
                    </a:lnTo>
                    <a:lnTo>
                      <a:pt x="1247" y="972"/>
                    </a:lnTo>
                    <a:lnTo>
                      <a:pt x="329" y="770"/>
                    </a:lnTo>
                    <a:lnTo>
                      <a:pt x="327" y="772"/>
                    </a:lnTo>
                    <a:lnTo>
                      <a:pt x="320" y="775"/>
                    </a:lnTo>
                    <a:lnTo>
                      <a:pt x="314" y="783"/>
                    </a:lnTo>
                    <a:lnTo>
                      <a:pt x="313" y="794"/>
                    </a:lnTo>
                    <a:lnTo>
                      <a:pt x="315" y="800"/>
                    </a:lnTo>
                    <a:lnTo>
                      <a:pt x="321" y="805"/>
                    </a:lnTo>
                    <a:lnTo>
                      <a:pt x="328" y="810"/>
                    </a:lnTo>
                    <a:lnTo>
                      <a:pt x="335" y="812"/>
                    </a:lnTo>
                    <a:lnTo>
                      <a:pt x="344" y="815"/>
                    </a:lnTo>
                    <a:lnTo>
                      <a:pt x="351" y="816"/>
                    </a:lnTo>
                    <a:lnTo>
                      <a:pt x="354" y="817"/>
                    </a:lnTo>
                    <a:lnTo>
                      <a:pt x="357" y="817"/>
                    </a:lnTo>
                    <a:lnTo>
                      <a:pt x="1287" y="1031"/>
                    </a:lnTo>
                    <a:lnTo>
                      <a:pt x="2048" y="726"/>
                    </a:lnTo>
                    <a:lnTo>
                      <a:pt x="2039" y="698"/>
                    </a:lnTo>
                    <a:lnTo>
                      <a:pt x="1319" y="976"/>
                    </a:lnTo>
                    <a:lnTo>
                      <a:pt x="1323" y="957"/>
                    </a:lnTo>
                    <a:lnTo>
                      <a:pt x="1328" y="936"/>
                    </a:lnTo>
                    <a:lnTo>
                      <a:pt x="1332" y="916"/>
                    </a:lnTo>
                    <a:lnTo>
                      <a:pt x="1333" y="893"/>
                    </a:lnTo>
                    <a:lnTo>
                      <a:pt x="1332" y="868"/>
                    </a:lnTo>
                    <a:lnTo>
                      <a:pt x="1327" y="842"/>
                    </a:lnTo>
                    <a:lnTo>
                      <a:pt x="1321" y="820"/>
                    </a:lnTo>
                    <a:lnTo>
                      <a:pt x="1315" y="801"/>
                    </a:lnTo>
                    <a:lnTo>
                      <a:pt x="2009" y="558"/>
                    </a:lnTo>
                    <a:lnTo>
                      <a:pt x="2008" y="528"/>
                    </a:lnTo>
                    <a:lnTo>
                      <a:pt x="1292" y="769"/>
                    </a:lnTo>
                    <a:lnTo>
                      <a:pt x="399" y="581"/>
                    </a:lnTo>
                    <a:lnTo>
                      <a:pt x="1535" y="351"/>
                    </a:lnTo>
                    <a:lnTo>
                      <a:pt x="2009" y="447"/>
                    </a:lnTo>
                    <a:lnTo>
                      <a:pt x="2009" y="41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auto">
              <a:xfrm>
                <a:off x="8597" y="6084"/>
                <a:ext cx="460" cy="284"/>
              </a:xfrm>
              <a:custGeom>
                <a:avLst/>
                <a:gdLst/>
                <a:ahLst/>
                <a:cxnLst>
                  <a:cxn ang="0">
                    <a:pos x="1073" y="416"/>
                  </a:cxn>
                  <a:cxn ang="0">
                    <a:pos x="1036" y="424"/>
                  </a:cxn>
                  <a:cxn ang="0">
                    <a:pos x="49" y="446"/>
                  </a:cxn>
                  <a:cxn ang="0">
                    <a:pos x="61" y="387"/>
                  </a:cxn>
                  <a:cxn ang="0">
                    <a:pos x="51" y="328"/>
                  </a:cxn>
                  <a:cxn ang="0">
                    <a:pos x="947" y="318"/>
                  </a:cxn>
                  <a:cxn ang="0">
                    <a:pos x="941" y="336"/>
                  </a:cxn>
                  <a:cxn ang="0">
                    <a:pos x="938" y="350"/>
                  </a:cxn>
                  <a:cxn ang="0">
                    <a:pos x="937" y="362"/>
                  </a:cxn>
                  <a:cxn ang="0">
                    <a:pos x="177" y="379"/>
                  </a:cxn>
                  <a:cxn ang="0">
                    <a:pos x="939" y="393"/>
                  </a:cxn>
                  <a:cxn ang="0">
                    <a:pos x="97" y="406"/>
                  </a:cxn>
                  <a:cxn ang="0">
                    <a:pos x="949" y="421"/>
                  </a:cxn>
                  <a:cxn ang="0">
                    <a:pos x="949" y="421"/>
                  </a:cxn>
                  <a:cxn ang="0">
                    <a:pos x="961" y="367"/>
                  </a:cxn>
                  <a:cxn ang="0">
                    <a:pos x="983" y="312"/>
                  </a:cxn>
                  <a:cxn ang="0">
                    <a:pos x="995" y="313"/>
                  </a:cxn>
                  <a:cxn ang="0">
                    <a:pos x="1012" y="313"/>
                  </a:cxn>
                  <a:cxn ang="0">
                    <a:pos x="1031" y="304"/>
                  </a:cxn>
                  <a:cxn ang="0">
                    <a:pos x="1091" y="42"/>
                  </a:cxn>
                  <a:cxn ang="0">
                    <a:pos x="74" y="270"/>
                  </a:cxn>
                  <a:cxn ang="0">
                    <a:pos x="1101" y="0"/>
                  </a:cxn>
                  <a:cxn ang="0">
                    <a:pos x="1" y="333"/>
                  </a:cxn>
                  <a:cxn ang="0">
                    <a:pos x="17" y="503"/>
                  </a:cxn>
                  <a:cxn ang="0">
                    <a:pos x="26" y="508"/>
                  </a:cxn>
                  <a:cxn ang="0">
                    <a:pos x="328" y="564"/>
                  </a:cxn>
                  <a:cxn ang="0">
                    <a:pos x="321" y="575"/>
                  </a:cxn>
                  <a:cxn ang="0">
                    <a:pos x="331" y="601"/>
                  </a:cxn>
                  <a:cxn ang="0">
                    <a:pos x="369" y="617"/>
                  </a:cxn>
                  <a:cxn ang="0">
                    <a:pos x="380" y="731"/>
                  </a:cxn>
                  <a:cxn ang="0">
                    <a:pos x="412" y="734"/>
                  </a:cxn>
                  <a:cxn ang="0">
                    <a:pos x="409" y="625"/>
                  </a:cxn>
                  <a:cxn ang="0">
                    <a:pos x="1237" y="844"/>
                  </a:cxn>
                  <a:cxn ang="0">
                    <a:pos x="1235" y="911"/>
                  </a:cxn>
                  <a:cxn ang="0">
                    <a:pos x="1247" y="972"/>
                  </a:cxn>
                  <a:cxn ang="0">
                    <a:pos x="320" y="775"/>
                  </a:cxn>
                  <a:cxn ang="0">
                    <a:pos x="315" y="800"/>
                  </a:cxn>
                  <a:cxn ang="0">
                    <a:pos x="335" y="812"/>
                  </a:cxn>
                  <a:cxn ang="0">
                    <a:pos x="354" y="817"/>
                  </a:cxn>
                  <a:cxn ang="0">
                    <a:pos x="2048" y="726"/>
                  </a:cxn>
                  <a:cxn ang="0">
                    <a:pos x="1323" y="957"/>
                  </a:cxn>
                  <a:cxn ang="0">
                    <a:pos x="1333" y="893"/>
                  </a:cxn>
                  <a:cxn ang="0">
                    <a:pos x="1321" y="820"/>
                  </a:cxn>
                  <a:cxn ang="0">
                    <a:pos x="2008" y="528"/>
                  </a:cxn>
                  <a:cxn ang="0">
                    <a:pos x="1535" y="351"/>
                  </a:cxn>
                </a:cxnLst>
                <a:rect l="0" t="0" r="r" b="b"/>
                <a:pathLst>
                  <a:path w="2048" h="1031">
                    <a:moveTo>
                      <a:pt x="2009" y="417"/>
                    </a:moveTo>
                    <a:lnTo>
                      <a:pt x="1531" y="325"/>
                    </a:lnTo>
                    <a:lnTo>
                      <a:pt x="1073" y="416"/>
                    </a:lnTo>
                    <a:lnTo>
                      <a:pt x="1101" y="154"/>
                    </a:lnTo>
                    <a:lnTo>
                      <a:pt x="1100" y="84"/>
                    </a:lnTo>
                    <a:lnTo>
                      <a:pt x="1036" y="424"/>
                    </a:lnTo>
                    <a:lnTo>
                      <a:pt x="837" y="463"/>
                    </a:lnTo>
                    <a:lnTo>
                      <a:pt x="44" y="463"/>
                    </a:lnTo>
                    <a:lnTo>
                      <a:pt x="49" y="446"/>
                    </a:lnTo>
                    <a:lnTo>
                      <a:pt x="55" y="427"/>
                    </a:lnTo>
                    <a:lnTo>
                      <a:pt x="60" y="408"/>
                    </a:lnTo>
                    <a:lnTo>
                      <a:pt x="61" y="387"/>
                    </a:lnTo>
                    <a:lnTo>
                      <a:pt x="60" y="366"/>
                    </a:lnTo>
                    <a:lnTo>
                      <a:pt x="56" y="346"/>
                    </a:lnTo>
                    <a:lnTo>
                      <a:pt x="51" y="328"/>
                    </a:lnTo>
                    <a:lnTo>
                      <a:pt x="47" y="312"/>
                    </a:lnTo>
                    <a:lnTo>
                      <a:pt x="948" y="312"/>
                    </a:lnTo>
                    <a:lnTo>
                      <a:pt x="947" y="318"/>
                    </a:lnTo>
                    <a:lnTo>
                      <a:pt x="944" y="324"/>
                    </a:lnTo>
                    <a:lnTo>
                      <a:pt x="943" y="330"/>
                    </a:lnTo>
                    <a:lnTo>
                      <a:pt x="941" y="336"/>
                    </a:lnTo>
                    <a:lnTo>
                      <a:pt x="136" y="336"/>
                    </a:lnTo>
                    <a:lnTo>
                      <a:pt x="141" y="350"/>
                    </a:lnTo>
                    <a:lnTo>
                      <a:pt x="938" y="350"/>
                    </a:lnTo>
                    <a:lnTo>
                      <a:pt x="937" y="353"/>
                    </a:lnTo>
                    <a:lnTo>
                      <a:pt x="937" y="357"/>
                    </a:lnTo>
                    <a:lnTo>
                      <a:pt x="937" y="362"/>
                    </a:lnTo>
                    <a:lnTo>
                      <a:pt x="937" y="366"/>
                    </a:lnTo>
                    <a:lnTo>
                      <a:pt x="173" y="366"/>
                    </a:lnTo>
                    <a:lnTo>
                      <a:pt x="177" y="379"/>
                    </a:lnTo>
                    <a:lnTo>
                      <a:pt x="937" y="379"/>
                    </a:lnTo>
                    <a:lnTo>
                      <a:pt x="938" y="385"/>
                    </a:lnTo>
                    <a:lnTo>
                      <a:pt x="939" y="393"/>
                    </a:lnTo>
                    <a:lnTo>
                      <a:pt x="941" y="399"/>
                    </a:lnTo>
                    <a:lnTo>
                      <a:pt x="943" y="406"/>
                    </a:lnTo>
                    <a:lnTo>
                      <a:pt x="97" y="406"/>
                    </a:lnTo>
                    <a:lnTo>
                      <a:pt x="102" y="420"/>
                    </a:lnTo>
                    <a:lnTo>
                      <a:pt x="949" y="420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49" y="421"/>
                    </a:lnTo>
                    <a:lnTo>
                      <a:pt x="978" y="421"/>
                    </a:lnTo>
                    <a:lnTo>
                      <a:pt x="963" y="394"/>
                    </a:lnTo>
                    <a:lnTo>
                      <a:pt x="961" y="367"/>
                    </a:lnTo>
                    <a:lnTo>
                      <a:pt x="968" y="340"/>
                    </a:lnTo>
                    <a:lnTo>
                      <a:pt x="982" y="312"/>
                    </a:lnTo>
                    <a:lnTo>
                      <a:pt x="983" y="312"/>
                    </a:lnTo>
                    <a:lnTo>
                      <a:pt x="985" y="312"/>
                    </a:lnTo>
                    <a:lnTo>
                      <a:pt x="990" y="313"/>
                    </a:lnTo>
                    <a:lnTo>
                      <a:pt x="995" y="313"/>
                    </a:lnTo>
                    <a:lnTo>
                      <a:pt x="1001" y="313"/>
                    </a:lnTo>
                    <a:lnTo>
                      <a:pt x="1007" y="313"/>
                    </a:lnTo>
                    <a:lnTo>
                      <a:pt x="1012" y="313"/>
                    </a:lnTo>
                    <a:lnTo>
                      <a:pt x="1017" y="312"/>
                    </a:lnTo>
                    <a:lnTo>
                      <a:pt x="1025" y="308"/>
                    </a:lnTo>
                    <a:lnTo>
                      <a:pt x="1031" y="304"/>
                    </a:lnTo>
                    <a:lnTo>
                      <a:pt x="1036" y="299"/>
                    </a:lnTo>
                    <a:lnTo>
                      <a:pt x="1037" y="298"/>
                    </a:lnTo>
                    <a:lnTo>
                      <a:pt x="1091" y="42"/>
                    </a:lnTo>
                    <a:lnTo>
                      <a:pt x="1065" y="41"/>
                    </a:lnTo>
                    <a:lnTo>
                      <a:pt x="996" y="270"/>
                    </a:lnTo>
                    <a:lnTo>
                      <a:pt x="74" y="270"/>
                    </a:lnTo>
                    <a:lnTo>
                      <a:pt x="357" y="21"/>
                    </a:lnTo>
                    <a:lnTo>
                      <a:pt x="1097" y="21"/>
                    </a:lnTo>
                    <a:lnTo>
                      <a:pt x="1101" y="0"/>
                    </a:lnTo>
                    <a:lnTo>
                      <a:pt x="357" y="0"/>
                    </a:lnTo>
                    <a:lnTo>
                      <a:pt x="7" y="282"/>
                    </a:lnTo>
                    <a:lnTo>
                      <a:pt x="1" y="333"/>
                    </a:lnTo>
                    <a:lnTo>
                      <a:pt x="0" y="404"/>
                    </a:lnTo>
                    <a:lnTo>
                      <a:pt x="6" y="469"/>
                    </a:lnTo>
                    <a:lnTo>
                      <a:pt x="17" y="503"/>
                    </a:lnTo>
                    <a:lnTo>
                      <a:pt x="20" y="505"/>
                    </a:lnTo>
                    <a:lnTo>
                      <a:pt x="23" y="507"/>
                    </a:lnTo>
                    <a:lnTo>
                      <a:pt x="26" y="508"/>
                    </a:lnTo>
                    <a:lnTo>
                      <a:pt x="27" y="510"/>
                    </a:lnTo>
                    <a:lnTo>
                      <a:pt x="597" y="510"/>
                    </a:lnTo>
                    <a:lnTo>
                      <a:pt x="328" y="564"/>
                    </a:lnTo>
                    <a:lnTo>
                      <a:pt x="326" y="566"/>
                    </a:lnTo>
                    <a:lnTo>
                      <a:pt x="322" y="570"/>
                    </a:lnTo>
                    <a:lnTo>
                      <a:pt x="321" y="575"/>
                    </a:lnTo>
                    <a:lnTo>
                      <a:pt x="320" y="581"/>
                    </a:lnTo>
                    <a:lnTo>
                      <a:pt x="324" y="592"/>
                    </a:lnTo>
                    <a:lnTo>
                      <a:pt x="331" y="601"/>
                    </a:lnTo>
                    <a:lnTo>
                      <a:pt x="336" y="606"/>
                    </a:lnTo>
                    <a:lnTo>
                      <a:pt x="340" y="607"/>
                    </a:lnTo>
                    <a:lnTo>
                      <a:pt x="369" y="617"/>
                    </a:lnTo>
                    <a:lnTo>
                      <a:pt x="379" y="656"/>
                    </a:lnTo>
                    <a:lnTo>
                      <a:pt x="384" y="695"/>
                    </a:lnTo>
                    <a:lnTo>
                      <a:pt x="380" y="731"/>
                    </a:lnTo>
                    <a:lnTo>
                      <a:pt x="366" y="759"/>
                    </a:lnTo>
                    <a:lnTo>
                      <a:pt x="401" y="767"/>
                    </a:lnTo>
                    <a:lnTo>
                      <a:pt x="412" y="734"/>
                    </a:lnTo>
                    <a:lnTo>
                      <a:pt x="417" y="699"/>
                    </a:lnTo>
                    <a:lnTo>
                      <a:pt x="415" y="662"/>
                    </a:lnTo>
                    <a:lnTo>
                      <a:pt x="409" y="625"/>
                    </a:lnTo>
                    <a:lnTo>
                      <a:pt x="1247" y="810"/>
                    </a:lnTo>
                    <a:lnTo>
                      <a:pt x="1242" y="826"/>
                    </a:lnTo>
                    <a:lnTo>
                      <a:pt x="1237" y="844"/>
                    </a:lnTo>
                    <a:lnTo>
                      <a:pt x="1235" y="865"/>
                    </a:lnTo>
                    <a:lnTo>
                      <a:pt x="1234" y="887"/>
                    </a:lnTo>
                    <a:lnTo>
                      <a:pt x="1235" y="911"/>
                    </a:lnTo>
                    <a:lnTo>
                      <a:pt x="1237" y="932"/>
                    </a:lnTo>
                    <a:lnTo>
                      <a:pt x="1242" y="952"/>
                    </a:lnTo>
                    <a:lnTo>
                      <a:pt x="1247" y="972"/>
                    </a:lnTo>
                    <a:lnTo>
                      <a:pt x="329" y="770"/>
                    </a:lnTo>
                    <a:lnTo>
                      <a:pt x="327" y="772"/>
                    </a:lnTo>
                    <a:lnTo>
                      <a:pt x="320" y="775"/>
                    </a:lnTo>
                    <a:lnTo>
                      <a:pt x="314" y="783"/>
                    </a:lnTo>
                    <a:lnTo>
                      <a:pt x="313" y="794"/>
                    </a:lnTo>
                    <a:lnTo>
                      <a:pt x="315" y="800"/>
                    </a:lnTo>
                    <a:lnTo>
                      <a:pt x="321" y="805"/>
                    </a:lnTo>
                    <a:lnTo>
                      <a:pt x="328" y="810"/>
                    </a:lnTo>
                    <a:lnTo>
                      <a:pt x="335" y="812"/>
                    </a:lnTo>
                    <a:lnTo>
                      <a:pt x="344" y="815"/>
                    </a:lnTo>
                    <a:lnTo>
                      <a:pt x="351" y="816"/>
                    </a:lnTo>
                    <a:lnTo>
                      <a:pt x="354" y="817"/>
                    </a:lnTo>
                    <a:lnTo>
                      <a:pt x="357" y="817"/>
                    </a:lnTo>
                    <a:lnTo>
                      <a:pt x="1287" y="1031"/>
                    </a:lnTo>
                    <a:lnTo>
                      <a:pt x="2048" y="726"/>
                    </a:lnTo>
                    <a:lnTo>
                      <a:pt x="2039" y="698"/>
                    </a:lnTo>
                    <a:lnTo>
                      <a:pt x="1319" y="976"/>
                    </a:lnTo>
                    <a:lnTo>
                      <a:pt x="1323" y="957"/>
                    </a:lnTo>
                    <a:lnTo>
                      <a:pt x="1328" y="936"/>
                    </a:lnTo>
                    <a:lnTo>
                      <a:pt x="1332" y="916"/>
                    </a:lnTo>
                    <a:lnTo>
                      <a:pt x="1333" y="893"/>
                    </a:lnTo>
                    <a:lnTo>
                      <a:pt x="1332" y="868"/>
                    </a:lnTo>
                    <a:lnTo>
                      <a:pt x="1327" y="842"/>
                    </a:lnTo>
                    <a:lnTo>
                      <a:pt x="1321" y="820"/>
                    </a:lnTo>
                    <a:lnTo>
                      <a:pt x="1315" y="801"/>
                    </a:lnTo>
                    <a:lnTo>
                      <a:pt x="2009" y="558"/>
                    </a:lnTo>
                    <a:lnTo>
                      <a:pt x="2008" y="528"/>
                    </a:lnTo>
                    <a:lnTo>
                      <a:pt x="1292" y="769"/>
                    </a:lnTo>
                    <a:lnTo>
                      <a:pt x="399" y="581"/>
                    </a:lnTo>
                    <a:lnTo>
                      <a:pt x="1535" y="351"/>
                    </a:lnTo>
                    <a:lnTo>
                      <a:pt x="2009" y="447"/>
                    </a:lnTo>
                    <a:lnTo>
                      <a:pt x="2009" y="417"/>
                    </a:lnTo>
                    <a:close/>
                  </a:path>
                </a:pathLst>
              </a:custGeom>
              <a:solidFill>
                <a:srgbClr val="000000"/>
              </a:solidFill>
              <a:ln w="1270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"/>
              </a:p>
            </p:txBody>
          </p:sp>
        </p:grpSp>
        <p:pic>
          <p:nvPicPr>
            <p:cNvPr id="1052" name="Picture 28" descr="MC900351344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18" y="5947"/>
              <a:ext cx="402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91" name="190 Tabla"/>
          <p:cNvGraphicFramePr>
            <a:graphicFrameLocks noGrp="1"/>
          </p:cNvGraphicFramePr>
          <p:nvPr/>
        </p:nvGraphicFramePr>
        <p:xfrm>
          <a:off x="4929190" y="980728"/>
          <a:ext cx="4214810" cy="5207699"/>
        </p:xfrm>
        <a:graphic>
          <a:graphicData uri="http://schemas.openxmlformats.org/drawingml/2006/table">
            <a:tbl>
              <a:tblPr/>
              <a:tblGrid>
                <a:gridCol w="456394"/>
                <a:gridCol w="1651011"/>
                <a:gridCol w="422261"/>
                <a:gridCol w="1685144"/>
              </a:tblGrid>
              <a:tr h="3694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PORTUGUESE</a:t>
                      </a:r>
                      <a:r>
                        <a:rPr lang="pt-PT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BORDER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FRENCH</a:t>
                      </a:r>
                      <a:r>
                        <a:rPr lang="pt-PT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BORDER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134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(1) Galicia-Norte de Portugal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Times New Roman"/>
                          <a:ea typeface="Times New Roman"/>
                          <a:cs typeface="Times New Roman"/>
                        </a:rPr>
                        <a:t>(4) Pirineos-Mediterráneo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(2) Duero-Douro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(5) Pirineos-Cerdanya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(3) Zas-Net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(9) Espacio Portalet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3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>
                          <a:latin typeface="Times New Roman"/>
                          <a:ea typeface="Times New Roman"/>
                          <a:cs typeface="Times New Roman"/>
                        </a:rPr>
                        <a:t>(11) Faja Pirítica Ibérica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Times New Roman"/>
                          <a:ea typeface="Times New Roman"/>
                          <a:cs typeface="Times New Roman"/>
                        </a:rPr>
                        <a:t>(10) Hospital de la Cerdanya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3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5397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Times New Roman"/>
                          <a:ea typeface="Times New Roman"/>
                          <a:cs typeface="Times New Roman"/>
                        </a:rPr>
                        <a:t>(12) Eurocidade Chaves-Verín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>
                          <a:latin typeface="Times New Roman"/>
                          <a:ea typeface="Times New Roman"/>
                          <a:cs typeface="Times New Roman"/>
                        </a:rPr>
                        <a:t>(15) Aquitania-Euskadi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----</a:t>
                      </a:r>
                      <a:endParaRPr lang="es-E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21) León-Bragança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(17) PRES-PM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---</a:t>
                      </a:r>
                      <a:endParaRPr lang="es-ES" sz="18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(19) </a:t>
                      </a:r>
                      <a:r>
                        <a:rPr lang="es-E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Pais</a:t>
                      </a: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d’Art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3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(20) Huesca-Hautes </a:t>
                      </a:r>
                      <a:r>
                        <a:rPr lang="es-ES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Pyrénées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(22) EMI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0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SEVERAL</a:t>
                      </a:r>
                      <a:r>
                        <a:rPr lang="es-ES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MEMBER STATES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Times New Roman"/>
                          <a:ea typeface="Times New Roman"/>
                          <a:cs typeface="Times New Roman"/>
                        </a:rPr>
                        <a:t>(6) Archimed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(18) EUKN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13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Times New Roman"/>
                          <a:ea typeface="Times New Roman"/>
                          <a:cs typeface="Times New Roman"/>
                        </a:rPr>
                        <a:t>(16) Ciudades de la Cerámica</a:t>
                      </a: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3975" marR="5397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192" name="Line 110"/>
          <p:cNvSpPr>
            <a:spLocks noChangeShapeType="1"/>
          </p:cNvSpPr>
          <p:nvPr/>
        </p:nvSpPr>
        <p:spPr bwMode="auto">
          <a:xfrm>
            <a:off x="5000628" y="1714488"/>
            <a:ext cx="3429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3" name="Line 103"/>
          <p:cNvSpPr>
            <a:spLocks noChangeShapeType="1"/>
          </p:cNvSpPr>
          <p:nvPr/>
        </p:nvSpPr>
        <p:spPr bwMode="auto">
          <a:xfrm>
            <a:off x="5004048" y="2060848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" name="Line 106"/>
          <p:cNvSpPr>
            <a:spLocks noChangeShapeType="1"/>
          </p:cNvSpPr>
          <p:nvPr/>
        </p:nvSpPr>
        <p:spPr bwMode="auto">
          <a:xfrm>
            <a:off x="5004048" y="2348880"/>
            <a:ext cx="342900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5" name="Line 104"/>
          <p:cNvSpPr>
            <a:spLocks noChangeShapeType="1"/>
          </p:cNvSpPr>
          <p:nvPr/>
        </p:nvSpPr>
        <p:spPr bwMode="auto">
          <a:xfrm>
            <a:off x="5004048" y="2708920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6" name="Line 102"/>
          <p:cNvSpPr>
            <a:spLocks noChangeShapeType="1"/>
          </p:cNvSpPr>
          <p:nvPr/>
        </p:nvSpPr>
        <p:spPr bwMode="auto">
          <a:xfrm>
            <a:off x="5000628" y="3286124"/>
            <a:ext cx="3429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7" name="Line 109"/>
          <p:cNvSpPr>
            <a:spLocks noChangeShapeType="1"/>
          </p:cNvSpPr>
          <p:nvPr/>
        </p:nvSpPr>
        <p:spPr bwMode="auto">
          <a:xfrm>
            <a:off x="7072330" y="1714488"/>
            <a:ext cx="342900" cy="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8" name="Line 107"/>
          <p:cNvSpPr>
            <a:spLocks noChangeShapeType="1"/>
          </p:cNvSpPr>
          <p:nvPr/>
        </p:nvSpPr>
        <p:spPr bwMode="auto">
          <a:xfrm>
            <a:off x="7092280" y="2060848"/>
            <a:ext cx="3429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9" name="Line 105"/>
          <p:cNvSpPr>
            <a:spLocks noChangeShapeType="1"/>
          </p:cNvSpPr>
          <p:nvPr/>
        </p:nvSpPr>
        <p:spPr bwMode="auto">
          <a:xfrm>
            <a:off x="7092280" y="2348880"/>
            <a:ext cx="342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0" name="Line 103"/>
          <p:cNvSpPr>
            <a:spLocks noChangeShapeType="1"/>
          </p:cNvSpPr>
          <p:nvPr/>
        </p:nvSpPr>
        <p:spPr bwMode="auto">
          <a:xfrm>
            <a:off x="7092280" y="2708920"/>
            <a:ext cx="3429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1" name="AutoShape 100"/>
          <p:cNvSpPr>
            <a:spLocks noChangeShapeType="1"/>
          </p:cNvSpPr>
          <p:nvPr/>
        </p:nvSpPr>
        <p:spPr bwMode="auto">
          <a:xfrm>
            <a:off x="7072330" y="3286124"/>
            <a:ext cx="342900" cy="0"/>
          </a:xfrm>
          <a:prstGeom prst="straightConnector1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2" name="Freeform 101"/>
          <p:cNvSpPr>
            <a:spLocks/>
          </p:cNvSpPr>
          <p:nvPr/>
        </p:nvSpPr>
        <p:spPr bwMode="auto">
          <a:xfrm>
            <a:off x="7020272" y="3573016"/>
            <a:ext cx="433388" cy="219075"/>
          </a:xfrm>
          <a:custGeom>
            <a:avLst/>
            <a:gdLst/>
            <a:ahLst/>
            <a:cxnLst>
              <a:cxn ang="0">
                <a:pos x="1073" y="416"/>
              </a:cxn>
              <a:cxn ang="0">
                <a:pos x="1036" y="424"/>
              </a:cxn>
              <a:cxn ang="0">
                <a:pos x="49" y="446"/>
              </a:cxn>
              <a:cxn ang="0">
                <a:pos x="61" y="387"/>
              </a:cxn>
              <a:cxn ang="0">
                <a:pos x="51" y="328"/>
              </a:cxn>
              <a:cxn ang="0">
                <a:pos x="947" y="318"/>
              </a:cxn>
              <a:cxn ang="0">
                <a:pos x="941" y="336"/>
              </a:cxn>
              <a:cxn ang="0">
                <a:pos x="938" y="350"/>
              </a:cxn>
              <a:cxn ang="0">
                <a:pos x="937" y="362"/>
              </a:cxn>
              <a:cxn ang="0">
                <a:pos x="177" y="379"/>
              </a:cxn>
              <a:cxn ang="0">
                <a:pos x="939" y="393"/>
              </a:cxn>
              <a:cxn ang="0">
                <a:pos x="97" y="406"/>
              </a:cxn>
              <a:cxn ang="0">
                <a:pos x="949" y="421"/>
              </a:cxn>
              <a:cxn ang="0">
                <a:pos x="949" y="421"/>
              </a:cxn>
              <a:cxn ang="0">
                <a:pos x="961" y="367"/>
              </a:cxn>
              <a:cxn ang="0">
                <a:pos x="983" y="312"/>
              </a:cxn>
              <a:cxn ang="0">
                <a:pos x="995" y="313"/>
              </a:cxn>
              <a:cxn ang="0">
                <a:pos x="1012" y="313"/>
              </a:cxn>
              <a:cxn ang="0">
                <a:pos x="1031" y="304"/>
              </a:cxn>
              <a:cxn ang="0">
                <a:pos x="1091" y="42"/>
              </a:cxn>
              <a:cxn ang="0">
                <a:pos x="74" y="270"/>
              </a:cxn>
              <a:cxn ang="0">
                <a:pos x="1101" y="0"/>
              </a:cxn>
              <a:cxn ang="0">
                <a:pos x="1" y="333"/>
              </a:cxn>
              <a:cxn ang="0">
                <a:pos x="17" y="503"/>
              </a:cxn>
              <a:cxn ang="0">
                <a:pos x="26" y="508"/>
              </a:cxn>
              <a:cxn ang="0">
                <a:pos x="328" y="564"/>
              </a:cxn>
              <a:cxn ang="0">
                <a:pos x="321" y="575"/>
              </a:cxn>
              <a:cxn ang="0">
                <a:pos x="331" y="601"/>
              </a:cxn>
              <a:cxn ang="0">
                <a:pos x="369" y="617"/>
              </a:cxn>
              <a:cxn ang="0">
                <a:pos x="380" y="731"/>
              </a:cxn>
              <a:cxn ang="0">
                <a:pos x="412" y="734"/>
              </a:cxn>
              <a:cxn ang="0">
                <a:pos x="409" y="625"/>
              </a:cxn>
              <a:cxn ang="0">
                <a:pos x="1237" y="844"/>
              </a:cxn>
              <a:cxn ang="0">
                <a:pos x="1235" y="911"/>
              </a:cxn>
              <a:cxn ang="0">
                <a:pos x="1247" y="972"/>
              </a:cxn>
              <a:cxn ang="0">
                <a:pos x="320" y="775"/>
              </a:cxn>
              <a:cxn ang="0">
                <a:pos x="315" y="800"/>
              </a:cxn>
              <a:cxn ang="0">
                <a:pos x="335" y="812"/>
              </a:cxn>
              <a:cxn ang="0">
                <a:pos x="354" y="817"/>
              </a:cxn>
              <a:cxn ang="0">
                <a:pos x="2048" y="726"/>
              </a:cxn>
              <a:cxn ang="0">
                <a:pos x="1323" y="957"/>
              </a:cxn>
              <a:cxn ang="0">
                <a:pos x="1333" y="893"/>
              </a:cxn>
              <a:cxn ang="0">
                <a:pos x="1321" y="820"/>
              </a:cxn>
              <a:cxn ang="0">
                <a:pos x="2008" y="528"/>
              </a:cxn>
              <a:cxn ang="0">
                <a:pos x="1535" y="351"/>
              </a:cxn>
            </a:cxnLst>
            <a:rect l="0" t="0" r="r" b="b"/>
            <a:pathLst>
              <a:path w="2048" h="1031">
                <a:moveTo>
                  <a:pt x="2009" y="417"/>
                </a:moveTo>
                <a:lnTo>
                  <a:pt x="1531" y="325"/>
                </a:lnTo>
                <a:lnTo>
                  <a:pt x="1073" y="416"/>
                </a:lnTo>
                <a:lnTo>
                  <a:pt x="1101" y="154"/>
                </a:lnTo>
                <a:lnTo>
                  <a:pt x="1100" y="84"/>
                </a:lnTo>
                <a:lnTo>
                  <a:pt x="1036" y="424"/>
                </a:lnTo>
                <a:lnTo>
                  <a:pt x="837" y="463"/>
                </a:lnTo>
                <a:lnTo>
                  <a:pt x="44" y="463"/>
                </a:lnTo>
                <a:lnTo>
                  <a:pt x="49" y="446"/>
                </a:lnTo>
                <a:lnTo>
                  <a:pt x="55" y="427"/>
                </a:lnTo>
                <a:lnTo>
                  <a:pt x="60" y="408"/>
                </a:lnTo>
                <a:lnTo>
                  <a:pt x="61" y="387"/>
                </a:lnTo>
                <a:lnTo>
                  <a:pt x="60" y="366"/>
                </a:lnTo>
                <a:lnTo>
                  <a:pt x="56" y="346"/>
                </a:lnTo>
                <a:lnTo>
                  <a:pt x="51" y="328"/>
                </a:lnTo>
                <a:lnTo>
                  <a:pt x="47" y="312"/>
                </a:lnTo>
                <a:lnTo>
                  <a:pt x="948" y="312"/>
                </a:lnTo>
                <a:lnTo>
                  <a:pt x="947" y="318"/>
                </a:lnTo>
                <a:lnTo>
                  <a:pt x="944" y="324"/>
                </a:lnTo>
                <a:lnTo>
                  <a:pt x="943" y="330"/>
                </a:lnTo>
                <a:lnTo>
                  <a:pt x="941" y="336"/>
                </a:lnTo>
                <a:lnTo>
                  <a:pt x="136" y="336"/>
                </a:lnTo>
                <a:lnTo>
                  <a:pt x="141" y="350"/>
                </a:lnTo>
                <a:lnTo>
                  <a:pt x="938" y="350"/>
                </a:lnTo>
                <a:lnTo>
                  <a:pt x="937" y="353"/>
                </a:lnTo>
                <a:lnTo>
                  <a:pt x="937" y="357"/>
                </a:lnTo>
                <a:lnTo>
                  <a:pt x="937" y="362"/>
                </a:lnTo>
                <a:lnTo>
                  <a:pt x="937" y="366"/>
                </a:lnTo>
                <a:lnTo>
                  <a:pt x="173" y="366"/>
                </a:lnTo>
                <a:lnTo>
                  <a:pt x="177" y="379"/>
                </a:lnTo>
                <a:lnTo>
                  <a:pt x="937" y="379"/>
                </a:lnTo>
                <a:lnTo>
                  <a:pt x="938" y="385"/>
                </a:lnTo>
                <a:lnTo>
                  <a:pt x="939" y="393"/>
                </a:lnTo>
                <a:lnTo>
                  <a:pt x="941" y="399"/>
                </a:lnTo>
                <a:lnTo>
                  <a:pt x="943" y="406"/>
                </a:lnTo>
                <a:lnTo>
                  <a:pt x="97" y="406"/>
                </a:lnTo>
                <a:lnTo>
                  <a:pt x="102" y="420"/>
                </a:lnTo>
                <a:lnTo>
                  <a:pt x="949" y="420"/>
                </a:lnTo>
                <a:lnTo>
                  <a:pt x="949" y="421"/>
                </a:lnTo>
                <a:lnTo>
                  <a:pt x="978" y="421"/>
                </a:lnTo>
                <a:lnTo>
                  <a:pt x="963" y="394"/>
                </a:lnTo>
                <a:lnTo>
                  <a:pt x="961" y="367"/>
                </a:lnTo>
                <a:lnTo>
                  <a:pt x="968" y="340"/>
                </a:lnTo>
                <a:lnTo>
                  <a:pt x="982" y="312"/>
                </a:lnTo>
                <a:lnTo>
                  <a:pt x="983" y="312"/>
                </a:lnTo>
                <a:lnTo>
                  <a:pt x="985" y="312"/>
                </a:lnTo>
                <a:lnTo>
                  <a:pt x="990" y="313"/>
                </a:lnTo>
                <a:lnTo>
                  <a:pt x="995" y="313"/>
                </a:lnTo>
                <a:lnTo>
                  <a:pt x="1001" y="313"/>
                </a:lnTo>
                <a:lnTo>
                  <a:pt x="1007" y="313"/>
                </a:lnTo>
                <a:lnTo>
                  <a:pt x="1012" y="313"/>
                </a:lnTo>
                <a:lnTo>
                  <a:pt x="1017" y="312"/>
                </a:lnTo>
                <a:lnTo>
                  <a:pt x="1025" y="308"/>
                </a:lnTo>
                <a:lnTo>
                  <a:pt x="1031" y="304"/>
                </a:lnTo>
                <a:lnTo>
                  <a:pt x="1036" y="299"/>
                </a:lnTo>
                <a:lnTo>
                  <a:pt x="1037" y="298"/>
                </a:lnTo>
                <a:lnTo>
                  <a:pt x="1091" y="42"/>
                </a:lnTo>
                <a:lnTo>
                  <a:pt x="1065" y="41"/>
                </a:lnTo>
                <a:lnTo>
                  <a:pt x="996" y="270"/>
                </a:lnTo>
                <a:lnTo>
                  <a:pt x="74" y="270"/>
                </a:lnTo>
                <a:lnTo>
                  <a:pt x="357" y="21"/>
                </a:lnTo>
                <a:lnTo>
                  <a:pt x="1097" y="21"/>
                </a:lnTo>
                <a:lnTo>
                  <a:pt x="1101" y="0"/>
                </a:lnTo>
                <a:lnTo>
                  <a:pt x="357" y="0"/>
                </a:lnTo>
                <a:lnTo>
                  <a:pt x="7" y="282"/>
                </a:lnTo>
                <a:lnTo>
                  <a:pt x="1" y="333"/>
                </a:lnTo>
                <a:lnTo>
                  <a:pt x="0" y="404"/>
                </a:lnTo>
                <a:lnTo>
                  <a:pt x="6" y="469"/>
                </a:lnTo>
                <a:lnTo>
                  <a:pt x="17" y="503"/>
                </a:lnTo>
                <a:lnTo>
                  <a:pt x="20" y="505"/>
                </a:lnTo>
                <a:lnTo>
                  <a:pt x="23" y="507"/>
                </a:lnTo>
                <a:lnTo>
                  <a:pt x="26" y="508"/>
                </a:lnTo>
                <a:lnTo>
                  <a:pt x="27" y="510"/>
                </a:lnTo>
                <a:lnTo>
                  <a:pt x="597" y="510"/>
                </a:lnTo>
                <a:lnTo>
                  <a:pt x="328" y="564"/>
                </a:lnTo>
                <a:lnTo>
                  <a:pt x="326" y="566"/>
                </a:lnTo>
                <a:lnTo>
                  <a:pt x="322" y="570"/>
                </a:lnTo>
                <a:lnTo>
                  <a:pt x="321" y="575"/>
                </a:lnTo>
                <a:lnTo>
                  <a:pt x="320" y="581"/>
                </a:lnTo>
                <a:lnTo>
                  <a:pt x="324" y="592"/>
                </a:lnTo>
                <a:lnTo>
                  <a:pt x="331" y="601"/>
                </a:lnTo>
                <a:lnTo>
                  <a:pt x="336" y="606"/>
                </a:lnTo>
                <a:lnTo>
                  <a:pt x="340" y="607"/>
                </a:lnTo>
                <a:lnTo>
                  <a:pt x="369" y="617"/>
                </a:lnTo>
                <a:lnTo>
                  <a:pt x="379" y="656"/>
                </a:lnTo>
                <a:lnTo>
                  <a:pt x="384" y="695"/>
                </a:lnTo>
                <a:lnTo>
                  <a:pt x="380" y="731"/>
                </a:lnTo>
                <a:lnTo>
                  <a:pt x="366" y="759"/>
                </a:lnTo>
                <a:lnTo>
                  <a:pt x="401" y="767"/>
                </a:lnTo>
                <a:lnTo>
                  <a:pt x="412" y="734"/>
                </a:lnTo>
                <a:lnTo>
                  <a:pt x="417" y="699"/>
                </a:lnTo>
                <a:lnTo>
                  <a:pt x="415" y="662"/>
                </a:lnTo>
                <a:lnTo>
                  <a:pt x="409" y="625"/>
                </a:lnTo>
                <a:lnTo>
                  <a:pt x="1247" y="810"/>
                </a:lnTo>
                <a:lnTo>
                  <a:pt x="1242" y="826"/>
                </a:lnTo>
                <a:lnTo>
                  <a:pt x="1237" y="844"/>
                </a:lnTo>
                <a:lnTo>
                  <a:pt x="1235" y="865"/>
                </a:lnTo>
                <a:lnTo>
                  <a:pt x="1234" y="887"/>
                </a:lnTo>
                <a:lnTo>
                  <a:pt x="1235" y="911"/>
                </a:lnTo>
                <a:lnTo>
                  <a:pt x="1237" y="932"/>
                </a:lnTo>
                <a:lnTo>
                  <a:pt x="1242" y="952"/>
                </a:lnTo>
                <a:lnTo>
                  <a:pt x="1247" y="972"/>
                </a:lnTo>
                <a:lnTo>
                  <a:pt x="329" y="770"/>
                </a:lnTo>
                <a:lnTo>
                  <a:pt x="327" y="772"/>
                </a:lnTo>
                <a:lnTo>
                  <a:pt x="320" y="775"/>
                </a:lnTo>
                <a:lnTo>
                  <a:pt x="314" y="783"/>
                </a:lnTo>
                <a:lnTo>
                  <a:pt x="313" y="794"/>
                </a:lnTo>
                <a:lnTo>
                  <a:pt x="315" y="800"/>
                </a:lnTo>
                <a:lnTo>
                  <a:pt x="321" y="805"/>
                </a:lnTo>
                <a:lnTo>
                  <a:pt x="328" y="810"/>
                </a:lnTo>
                <a:lnTo>
                  <a:pt x="335" y="812"/>
                </a:lnTo>
                <a:lnTo>
                  <a:pt x="344" y="815"/>
                </a:lnTo>
                <a:lnTo>
                  <a:pt x="351" y="816"/>
                </a:lnTo>
                <a:lnTo>
                  <a:pt x="354" y="817"/>
                </a:lnTo>
                <a:lnTo>
                  <a:pt x="357" y="817"/>
                </a:lnTo>
                <a:lnTo>
                  <a:pt x="1287" y="1031"/>
                </a:lnTo>
                <a:lnTo>
                  <a:pt x="2048" y="726"/>
                </a:lnTo>
                <a:lnTo>
                  <a:pt x="2039" y="698"/>
                </a:lnTo>
                <a:lnTo>
                  <a:pt x="1319" y="976"/>
                </a:lnTo>
                <a:lnTo>
                  <a:pt x="1323" y="957"/>
                </a:lnTo>
                <a:lnTo>
                  <a:pt x="1328" y="936"/>
                </a:lnTo>
                <a:lnTo>
                  <a:pt x="1332" y="916"/>
                </a:lnTo>
                <a:lnTo>
                  <a:pt x="1333" y="893"/>
                </a:lnTo>
                <a:lnTo>
                  <a:pt x="1332" y="868"/>
                </a:lnTo>
                <a:lnTo>
                  <a:pt x="1327" y="842"/>
                </a:lnTo>
                <a:lnTo>
                  <a:pt x="1321" y="820"/>
                </a:lnTo>
                <a:lnTo>
                  <a:pt x="1315" y="801"/>
                </a:lnTo>
                <a:lnTo>
                  <a:pt x="2009" y="558"/>
                </a:lnTo>
                <a:lnTo>
                  <a:pt x="2008" y="528"/>
                </a:lnTo>
                <a:lnTo>
                  <a:pt x="1292" y="769"/>
                </a:lnTo>
                <a:lnTo>
                  <a:pt x="399" y="581"/>
                </a:lnTo>
                <a:lnTo>
                  <a:pt x="1535" y="351"/>
                </a:lnTo>
                <a:lnTo>
                  <a:pt x="2009" y="447"/>
                </a:lnTo>
                <a:lnTo>
                  <a:pt x="2009" y="41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4" name="AutoShape 98"/>
          <p:cNvSpPr>
            <a:spLocks noChangeShapeType="1"/>
          </p:cNvSpPr>
          <p:nvPr/>
        </p:nvSpPr>
        <p:spPr bwMode="auto">
          <a:xfrm flipV="1">
            <a:off x="7092280" y="4437112"/>
            <a:ext cx="363538" cy="9525"/>
          </a:xfrm>
          <a:prstGeom prst="straightConnector1">
            <a:avLst/>
          </a:prstGeom>
          <a:noFill/>
          <a:ln w="38100">
            <a:solidFill>
              <a:srgbClr val="F79646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205" name="Line 97"/>
          <p:cNvSpPr>
            <a:spLocks noChangeShapeType="1"/>
          </p:cNvSpPr>
          <p:nvPr/>
        </p:nvSpPr>
        <p:spPr bwMode="auto">
          <a:xfrm>
            <a:off x="5004048" y="5589240"/>
            <a:ext cx="3429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6" name="205 Imagen" descr="C:\Documents and Settings\rocio.diaz1\Configuración local\Archivos temporales de Internet\Content.IE5\63F0RVB1\MC900404565[1].wm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5805264"/>
            <a:ext cx="209550" cy="26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" name="Picture 85" descr="j020546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373216"/>
            <a:ext cx="286161" cy="285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" name="Picture 28" descr="MC900351344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4725144"/>
            <a:ext cx="238160" cy="24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112 Imagen" descr="C:\Documents and Settings\rocio.diaz1\Configuración local\Archivos temporales de Internet\Content.IE5\63F0RVB1\MC900404565[1].wm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4725144"/>
            <a:ext cx="209550" cy="26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485778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29293" y="6093297"/>
            <a:ext cx="2581602" cy="576064"/>
          </a:xfrm>
        </p:spPr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7" name="8 Gráfico"/>
          <p:cNvGraphicFramePr/>
          <p:nvPr/>
        </p:nvGraphicFramePr>
        <p:xfrm>
          <a:off x="1457324" y="1266825"/>
          <a:ext cx="6229351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Tendency in the creation of EGTCs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1 Gráfico"/>
          <p:cNvGraphicFramePr/>
          <p:nvPr/>
        </p:nvGraphicFramePr>
        <p:xfrm>
          <a:off x="4644008" y="1700808"/>
          <a:ext cx="39604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404279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64704"/>
            <a:ext cx="7889530" cy="5184576"/>
          </a:xfrm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13010"/>
          </a:xfrm>
        </p:spPr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 smtClean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1547664" y="1196752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err="1" smtClean="0"/>
              <a:t>Length</a:t>
            </a:r>
            <a:r>
              <a:rPr lang="es-ES" dirty="0" smtClean="0"/>
              <a:t> of </a:t>
            </a:r>
            <a:r>
              <a:rPr lang="es-ES" dirty="0" err="1" smtClean="0"/>
              <a:t>procedure</a:t>
            </a:r>
            <a:r>
              <a:rPr lang="es-ES" dirty="0" smtClean="0"/>
              <a:t> (</a:t>
            </a:r>
            <a:r>
              <a:rPr lang="es-ES" dirty="0" err="1" smtClean="0"/>
              <a:t>average</a:t>
            </a:r>
            <a:r>
              <a:rPr lang="es-ES" dirty="0" smtClean="0"/>
              <a:t>)</a:t>
            </a:r>
            <a:endParaRPr lang="es-ES" dirty="0"/>
          </a:p>
        </p:txBody>
      </p:sp>
      <p:graphicFrame>
        <p:nvGraphicFramePr>
          <p:cNvPr id="7" name="3 Gráfico"/>
          <p:cNvGraphicFramePr/>
          <p:nvPr/>
        </p:nvGraphicFramePr>
        <p:xfrm>
          <a:off x="1475656" y="1628800"/>
          <a:ext cx="6336703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485778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6" name="4 Gráfico"/>
          <p:cNvGraphicFramePr/>
          <p:nvPr/>
        </p:nvGraphicFramePr>
        <p:xfrm>
          <a:off x="1389200" y="-1156430"/>
          <a:ext cx="6365599" cy="917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4 Gráfico"/>
          <p:cNvGraphicFramePr/>
          <p:nvPr/>
        </p:nvGraphicFramePr>
        <p:xfrm>
          <a:off x="1541600" y="-1004030"/>
          <a:ext cx="6365599" cy="9170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4 Gráfico"/>
          <p:cNvGraphicFramePr/>
          <p:nvPr/>
        </p:nvGraphicFramePr>
        <p:xfrm>
          <a:off x="1389200" y="620688"/>
          <a:ext cx="6365599" cy="5328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Domestic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regulation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just"/>
            <a:r>
              <a:rPr lang="es-ES" dirty="0" err="1" smtClean="0"/>
              <a:t>Domestic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Regulation</a:t>
            </a:r>
            <a:r>
              <a:rPr lang="es-ES" dirty="0" smtClean="0"/>
              <a:t> </a:t>
            </a:r>
            <a:r>
              <a:rPr lang="es-ES" dirty="0" err="1" smtClean="0"/>
              <a:t>incorporating</a:t>
            </a:r>
            <a:r>
              <a:rPr lang="es-ES" dirty="0" smtClean="0"/>
              <a:t> </a:t>
            </a:r>
            <a:r>
              <a:rPr lang="es-ES" dirty="0" err="1" smtClean="0"/>
              <a:t>main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</a:t>
            </a:r>
            <a:r>
              <a:rPr lang="es-ES" dirty="0" err="1" smtClean="0"/>
              <a:t>brought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1302/2013EU </a:t>
            </a:r>
            <a:r>
              <a:rPr lang="es-ES" dirty="0" err="1" smtClean="0"/>
              <a:t>regulation</a:t>
            </a:r>
            <a:r>
              <a:rPr lang="es-ES" dirty="0" smtClean="0"/>
              <a:t>: </a:t>
            </a:r>
            <a:r>
              <a:rPr lang="es-ES" dirty="0" err="1" smtClean="0"/>
              <a:t>the</a:t>
            </a:r>
            <a:r>
              <a:rPr lang="es-ES" dirty="0" smtClean="0"/>
              <a:t> Royal </a:t>
            </a:r>
            <a:r>
              <a:rPr lang="es-ES" dirty="0" err="1" smtClean="0"/>
              <a:t>Decree</a:t>
            </a:r>
            <a:r>
              <a:rPr lang="es-ES" dirty="0" smtClean="0"/>
              <a:t> 23/2015, of 23th of </a:t>
            </a:r>
            <a:r>
              <a:rPr lang="es-ES" dirty="0" err="1" smtClean="0"/>
              <a:t>January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exercise</a:t>
            </a:r>
            <a:r>
              <a:rPr lang="es-ES" dirty="0" smtClean="0"/>
              <a:t> of </a:t>
            </a:r>
            <a:r>
              <a:rPr lang="es-ES" dirty="0" err="1" smtClean="0"/>
              <a:t>assessement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exercise</a:t>
            </a:r>
            <a:r>
              <a:rPr lang="es-ES" dirty="0" smtClean="0"/>
              <a:t> of </a:t>
            </a:r>
            <a:r>
              <a:rPr lang="es-ES" dirty="0" err="1" smtClean="0"/>
              <a:t>assessement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are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: </a:t>
            </a:r>
            <a:r>
              <a:rPr lang="es-ES" dirty="0" err="1" smtClean="0"/>
              <a:t>questionnaires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sent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relevant</a:t>
            </a:r>
            <a:r>
              <a:rPr lang="es-ES" dirty="0" smtClean="0"/>
              <a:t> </a:t>
            </a:r>
            <a:r>
              <a:rPr lang="es-ES" dirty="0" err="1" smtClean="0"/>
              <a:t>interested</a:t>
            </a:r>
            <a:r>
              <a:rPr lang="es-ES" dirty="0" smtClean="0"/>
              <a:t> </a:t>
            </a:r>
            <a:r>
              <a:rPr lang="es-ES" dirty="0" err="1" smtClean="0"/>
              <a:t>actors</a:t>
            </a:r>
            <a:r>
              <a:rPr lang="es-ES" dirty="0" smtClean="0"/>
              <a:t> in EGTC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4857784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2800" dirty="0" smtClean="0"/>
              <a:t> THE ESTABLISHMENT OF </a:t>
            </a:r>
            <a:r>
              <a:rPr lang="es-ES" sz="2800" dirty="0" err="1" smtClean="0"/>
              <a:t>EGTCs</a:t>
            </a:r>
            <a:r>
              <a:rPr lang="es-ES" sz="2800" dirty="0" smtClean="0"/>
              <a:t>: </a:t>
            </a:r>
            <a:r>
              <a:rPr lang="es-ES" sz="2400" dirty="0" err="1" smtClean="0"/>
              <a:t>Experiencies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implementation</a:t>
            </a:r>
            <a:r>
              <a:rPr lang="es-ES" sz="2400" dirty="0" smtClean="0"/>
              <a:t> of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amended</a:t>
            </a:r>
            <a:r>
              <a:rPr lang="es-ES" sz="2400" dirty="0" smtClean="0"/>
              <a:t> EGTC </a:t>
            </a:r>
            <a:r>
              <a:rPr lang="es-ES" sz="2400" dirty="0" err="1" smtClean="0"/>
              <a:t>regulation</a:t>
            </a:r>
            <a:r>
              <a:rPr lang="es-ES" sz="2400" dirty="0" smtClean="0"/>
              <a:t> in </a:t>
            </a:r>
            <a:r>
              <a:rPr lang="es-ES" sz="2400" dirty="0" err="1" smtClean="0"/>
              <a:t>Spain</a:t>
            </a:r>
            <a:r>
              <a:rPr lang="es-ES" sz="2400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err="1" smtClean="0"/>
              <a:t>Maria</a:t>
            </a:r>
            <a:r>
              <a:rPr lang="es-ES" sz="3200" dirty="0" smtClean="0"/>
              <a:t> Puig Pérez</a:t>
            </a:r>
            <a:br>
              <a:rPr lang="es-ES" sz="3200" dirty="0" smtClean="0"/>
            </a:br>
            <a:r>
              <a:rPr lang="es-ES" sz="3200" dirty="0" err="1" smtClean="0"/>
              <a:t>Technical</a:t>
            </a:r>
            <a:r>
              <a:rPr lang="es-ES" sz="3200" dirty="0" smtClean="0"/>
              <a:t> </a:t>
            </a:r>
            <a:r>
              <a:rPr lang="es-ES" sz="3200" dirty="0" err="1" smtClean="0"/>
              <a:t>Advisor</a:t>
            </a:r>
            <a:r>
              <a:rPr lang="es-ES" sz="3200" dirty="0" smtClean="0"/>
              <a:t>. </a:t>
            </a:r>
            <a:r>
              <a:rPr lang="en-US" sz="3200" dirty="0" smtClean="0"/>
              <a:t>Directorate General of Regional and Local Coordination.</a:t>
            </a:r>
            <a:r>
              <a:rPr lang="es-ES" sz="3200" dirty="0" err="1" smtClean="0"/>
              <a:t>Unit</a:t>
            </a:r>
            <a:r>
              <a:rPr lang="es-ES" sz="3200" dirty="0" smtClean="0"/>
              <a:t> </a:t>
            </a:r>
            <a:r>
              <a:rPr lang="es-ES" sz="3200" dirty="0" err="1" smtClean="0"/>
              <a:t>for</a:t>
            </a:r>
            <a:r>
              <a:rPr lang="es-ES" sz="3200" dirty="0" smtClean="0"/>
              <a:t> </a:t>
            </a:r>
            <a:r>
              <a:rPr lang="es-ES" sz="3200" dirty="0" err="1" smtClean="0"/>
              <a:t>Institutional</a:t>
            </a:r>
            <a:r>
              <a:rPr lang="es-ES" sz="3200" dirty="0" smtClean="0"/>
              <a:t> Relations</a:t>
            </a:r>
            <a:br>
              <a:rPr lang="es-ES" sz="3200" dirty="0" smtClean="0"/>
            </a:br>
            <a:r>
              <a:rPr lang="es-ES" sz="3200" dirty="0" smtClean="0"/>
              <a:t>maria.puig@seap.minhap.es</a:t>
            </a:r>
            <a:endParaRPr lang="es-ES" sz="3200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en-US" dirty="0" err="1" smtClean="0"/>
              <a:t>María</a:t>
            </a:r>
            <a:r>
              <a:rPr lang="en-US" dirty="0" smtClean="0"/>
              <a:t> </a:t>
            </a:r>
            <a:r>
              <a:rPr lang="en-US" dirty="0" err="1" smtClean="0"/>
              <a:t>Puig</a:t>
            </a:r>
            <a:r>
              <a:rPr lang="en-US" dirty="0" smtClean="0"/>
              <a:t> </a:t>
            </a:r>
            <a:r>
              <a:rPr lang="en-US" dirty="0" err="1" smtClean="0"/>
              <a:t>Pérez</a:t>
            </a:r>
            <a:endParaRPr lang="en-US" dirty="0" smtClean="0"/>
          </a:p>
          <a:p>
            <a:r>
              <a:rPr lang="en-US" dirty="0" smtClean="0"/>
              <a:t>Technical Advisor. Directorate General of Regional and Local Coordination. Unit for Institutional Relations </a:t>
            </a:r>
            <a:endParaRPr lang="es-ES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71661" cy="714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355</Words>
  <Application>Microsoft Office PowerPoint</Application>
  <PresentationFormat>Presentación en pantalla (4:3)</PresentationFormat>
  <Paragraphs>74</Paragraphs>
  <Slides>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  THE ESTABLISHMENT OF EGTCs: Experiencies on the implementation of the amended EGTC regulation in Spain  </vt:lpstr>
      <vt:lpstr>Diapositiva 2</vt:lpstr>
      <vt:lpstr>    </vt:lpstr>
      <vt:lpstr> Tendency in the creation of EGTCs </vt:lpstr>
      <vt:lpstr>   </vt:lpstr>
      <vt:lpstr>   </vt:lpstr>
      <vt:lpstr>Domestic Spanish regulation</vt:lpstr>
      <vt:lpstr> An exercise of assessement </vt:lpstr>
      <vt:lpstr>  THE ESTABLISHMENT OF EGTCs: Experiencies on the implementation of the amended EGTC regulation in Spain   Maria Puig Pérez Technical Advisor. Directorate General of Regional and Local Coordination.Unit for Institutional Relations maria.puig@seap.minhap.es</vt:lpstr>
    </vt:vector>
  </TitlesOfParts>
  <Company>M.A.P.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Egtcs in Spain:  practical experiences</dc:title>
  <dc:creator>natalia.lasheras</dc:creator>
  <cp:lastModifiedBy>maria.puig</cp:lastModifiedBy>
  <cp:revision>218</cp:revision>
  <dcterms:created xsi:type="dcterms:W3CDTF">2013-02-11T17:17:24Z</dcterms:created>
  <dcterms:modified xsi:type="dcterms:W3CDTF">2015-04-15T11:10:40Z</dcterms:modified>
</cp:coreProperties>
</file>