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C724F6-EBA4-433F-AB75-FC00FBF6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71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B8AA9B0-55AD-4B04-A00D-299164EF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2387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339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CBD849-060B-4084-9FCB-0EB91699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2370D1-1628-4C14-BA30-5FDA8690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46"/>
            <a:ext cx="10515600" cy="449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122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20D8C0-78BC-400C-8BF5-242F7AC2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4EF8D9-8B47-4F00-806A-DCE56AAF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DE9B97-1189-4818-9267-6D24DCA0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0267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4448E1-1930-4066-9B0E-DFA063A7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E835133-5872-4690-93EB-713B4CC5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138C13-E8A9-4AC1-864B-B624BE86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CAF7BCC-8125-4402-BD38-6BD4A0679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ADA4462-1C48-424E-B22D-EE6A12903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1343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084D8-D97C-430C-A55D-F3260984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6725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3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62F829-493A-445E-8C8A-E189ADEF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E04F15-7CC1-4113-9C7B-5B634658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7D2586-91BF-4C66-8D12-2D289D68A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6030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BA571-9F2D-4E68-B46A-938ABB6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43B4688-3D93-4C6F-9E8A-CACAACA6B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7ABA66-F50F-48A9-8F70-CD50D9D93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50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DBEBCDA-AE3A-4879-B940-5137F5C4E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BDBF-6D4D-40A0-9C33-9AD52870C18B}" type="datetimeFigureOut">
              <a:rPr lang="hu-HU" smtClean="0"/>
              <a:pPr/>
              <a:t>2020. 06. 08.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E10E8F-D989-4276-99F1-BA2FD9E92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24AE06-38DF-47C6-A6CF-BA10E082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69A4-8741-4B01-9955-62D31ABBA24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6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53064" y="413885"/>
            <a:ext cx="5149515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Külgazdasági és Külügyminisztérium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Európai Területi Társulások  Műhelytalálkozója</a:t>
            </a:r>
          </a:p>
          <a:p>
            <a:pPr algn="ctr"/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2020.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únius 8.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83953" y="2671812"/>
            <a:ext cx="8337665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Edutus Egyetem</a:t>
            </a:r>
          </a:p>
          <a:p>
            <a:pPr algn="ctr"/>
            <a:endParaRPr lang="hu-H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Határon átnyúló fejlesztési szakreferens szakirányú továbbképzés</a:t>
            </a:r>
          </a:p>
          <a:p>
            <a:pPr algn="ctr"/>
            <a:endParaRPr lang="hu-H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Némethné Dr. Gál Andrea</a:t>
            </a:r>
          </a:p>
          <a:p>
            <a:pPr algn="ctr"/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rektor</a:t>
            </a:r>
          </a:p>
        </p:txBody>
      </p:sp>
    </p:spTree>
    <p:extLst>
      <p:ext uri="{BB962C8B-B14F-4D97-AF65-F5344CB8AC3E}">
        <p14:creationId xmlns:p14="http://schemas.microsoft.com/office/powerpoint/2010/main" val="284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06981" y="382384"/>
            <a:ext cx="40483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LÉTREHOZÁSA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56955" y="1274400"/>
            <a:ext cx="63032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2011:		képzés kidolgozása és akkreditálása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2011 – 2013:	két képzés megvalósítása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2019:		képzés átdolgozása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2020:		új képzés elindítása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86974" y="3643743"/>
            <a:ext cx="908889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Támogató:</a:t>
            </a:r>
          </a:p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Külgazdasági és Külügyminisztérium</a:t>
            </a:r>
          </a:p>
          <a:p>
            <a:pPr algn="ctr"/>
            <a:endParaRPr lang="hu-HU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Szakmai együttműködő partner:</a:t>
            </a:r>
          </a:p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Határon </a:t>
            </a:r>
            <a:r>
              <a:rPr lang="hu-HU" sz="2000" b="1" dirty="0">
                <a:latin typeface="Cambria" panose="02040503050406030204" pitchFamily="18" charset="0"/>
                <a:ea typeface="Cambria" panose="02040503050406030204" pitchFamily="18" charset="0"/>
              </a:rPr>
              <a:t>Átnyúló Kezdeményezések Közép-európai Segítő </a:t>
            </a: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Szolgálata (CESCI)</a:t>
            </a:r>
          </a:p>
        </p:txBody>
      </p:sp>
    </p:spTree>
    <p:extLst>
      <p:ext uri="{BB962C8B-B14F-4D97-AF65-F5344CB8AC3E}">
        <p14:creationId xmlns:p14="http://schemas.microsoft.com/office/powerpoint/2010/main" val="1002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89861" y="432261"/>
            <a:ext cx="33999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CÉLJA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0531" y="163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30531" y="1338349"/>
            <a:ext cx="10039923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Olyan szakemberek képzése, akik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alapképzettségükre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építve speciális ismereteket</a:t>
            </a:r>
          </a:p>
          <a:p>
            <a:pPr algn="ctr">
              <a:lnSpc>
                <a:spcPct val="130000"/>
              </a:lnSpc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kapnak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határon átnyúló fejlesztésekkel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kapcsolatban.</a:t>
            </a:r>
          </a:p>
          <a:p>
            <a:pPr>
              <a:lnSpc>
                <a:spcPct val="130000"/>
              </a:lnSpc>
            </a:pPr>
            <a:endParaRPr lang="hu-H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képzést elvégzők képesek lesznek: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részt venni határon átnyúló menedzsmentstruktúrák létrehozásában és működtetésében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bekapcsolódni a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határ menti fejlesztési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stratégiák tervezésébe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és a határon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átnyúló fejlesztési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projektek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generálásába, megvalósításába,</a:t>
            </a: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koordináló, támogató szerepet betölteni a határon átnyúló kapcsolatok formálásában, különös tekintettel az önkormányzatokra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76203" y="407322"/>
            <a:ext cx="62179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CÉLCSOPORTJA és KIMENETE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0531" y="163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30531" y="1231751"/>
            <a:ext cx="9830237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CÉLCSOPORT: </a:t>
            </a:r>
          </a:p>
          <a:p>
            <a:pPr>
              <a:lnSpc>
                <a:spcPct val="130000"/>
              </a:lnSpc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Legalább alapképzésben szerzett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diplomával rendelkezők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akik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jelenleg is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foglalkoznak határ menti és határon átnyúló fejlesztésekkel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érdeklődnek az uniós támogatások, regionális és nemzetközi együttműködések iránt,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 jövőben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ezen a területen kívánnak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dolgozni.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11004" y="3560946"/>
            <a:ext cx="9410007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KIMENET: </a:t>
            </a:r>
          </a:p>
          <a:p>
            <a:pPr algn="ctr">
              <a:lnSpc>
                <a:spcPct val="130000"/>
              </a:lnSpc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Szakirányú továbbképzésben szerzett oklevél (másoddiploma)</a:t>
            </a:r>
          </a:p>
          <a:p>
            <a:pPr algn="ctr">
              <a:lnSpc>
                <a:spcPct val="130000"/>
              </a:lnSpc>
            </a:pP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ELHELYEZKEDÉSI LEHETŐSÉG:</a:t>
            </a:r>
          </a:p>
          <a:p>
            <a:pPr algn="ctr">
              <a:lnSpc>
                <a:spcPct val="130000"/>
              </a:lnSpc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Elsősorban Európai Területi Társulások munkatársaként,</a:t>
            </a:r>
          </a:p>
          <a:p>
            <a:pPr algn="ctr">
              <a:lnSpc>
                <a:spcPct val="130000"/>
              </a:lnSpc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 önkormányzatoknál, terület- és településfejlesztési szervezeteknél is.</a:t>
            </a:r>
          </a:p>
        </p:txBody>
      </p:sp>
    </p:spTree>
    <p:extLst>
      <p:ext uri="{BB962C8B-B14F-4D97-AF65-F5344CB8AC3E}">
        <p14:creationId xmlns:p14="http://schemas.microsoft.com/office/powerpoint/2010/main" val="34140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88025" y="221181"/>
            <a:ext cx="64506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KÉPZÉSI PROGRAM SZAKMAI TARTALMA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0531" y="163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26670" y="2793076"/>
            <a:ext cx="7373389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program súlyponti elemei: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2021-2027-es uniós kohéziós csomag rendeletei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a határon átnyúló együttműködés jogi (szabályozási) keretei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konkrét pályázati rendszerek ismerete 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pályázatkészítés, pályázati elszámolások 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közbeszerzési ismeretek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projektfejlesztés, projektmenedzsment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projektkommunikáció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85897" y="891575"/>
            <a:ext cx="8422180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Gyakorlatorientált képzés:</a:t>
            </a:r>
          </a:p>
          <a:p>
            <a:pPr>
              <a:lnSpc>
                <a:spcPct val="130000"/>
              </a:lnSpc>
            </a:pP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Kiemelt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cél, hogy a hallgatók korábban már megvalósult projektekkel,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azok 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megvalósítása során felmerülő gyakorlati kérdésekkel, problémákkal és megoldásokkal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találkozzanak.</a:t>
            </a: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69322" y="149626"/>
            <a:ext cx="381554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TANTERVE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0531" y="163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80138"/>
              </p:ext>
            </p:extLst>
          </p:nvPr>
        </p:nvGraphicFramePr>
        <p:xfrm>
          <a:off x="577297" y="759083"/>
          <a:ext cx="10981111" cy="592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8981">
                  <a:extLst>
                    <a:ext uri="{9D8B030D-6E8A-4147-A177-3AD203B41FA5}">
                      <a16:colId xmlns:a16="http://schemas.microsoft.com/office/drawing/2014/main" val="416539854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82852431"/>
                    </a:ext>
                  </a:extLst>
                </a:gridCol>
                <a:gridCol w="1221970">
                  <a:extLst>
                    <a:ext uri="{9D8B030D-6E8A-4147-A177-3AD203B41FA5}">
                      <a16:colId xmlns:a16="http://schemas.microsoft.com/office/drawing/2014/main" val="16889254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I.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szemeszter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9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Tantárgy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Óraszám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Kredit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2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Határ menti és határon átnyúló együttműködési programok és intézmények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4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Határon átnyúló együttműködések jogszabályi háttere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85894"/>
                  </a:ext>
                </a:extLst>
              </a:tr>
              <a:tr h="32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Közbeszerzési ismeretek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191804"/>
                  </a:ext>
                </a:extLst>
              </a:tr>
              <a:tr h="353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Projektmenedzsment elmélete és gyakorlata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9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Összesen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292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II. szemeszter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9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Pályázati források</a:t>
                      </a:r>
                      <a:endParaRPr lang="hu-H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Projektkommunikáció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0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Pályázatok készítése</a:t>
                      </a:r>
                      <a:r>
                        <a:rPr lang="hu-HU" sz="2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és</a:t>
                      </a:r>
                      <a:r>
                        <a:rPr lang="hu-HU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hu-H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benyújtása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Pályázati projektvégrehajtás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Projektfenntartás</a:t>
                      </a:r>
                      <a:endParaRPr lang="hu-H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3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Szakdolgozati konzultáció</a:t>
                      </a:r>
                      <a:endParaRPr lang="hu-H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hu-HU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9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Összesen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4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Képzés</a:t>
                      </a:r>
                      <a:r>
                        <a:rPr lang="hu-HU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összesen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endParaRPr lang="hu-H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25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690852" y="224444"/>
            <a:ext cx="46800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TOVÁBBI JELLEMZŐI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0531" y="163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6458" y="856211"/>
            <a:ext cx="10798233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Önköltség: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49.000 Ft/szemeszter (KKM támogatással)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Jelentkezési határidő:	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2020. szeptember 14.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Jelentkezés módja: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online 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(edutus.hu/</a:t>
            </a:r>
            <a:r>
              <a:rPr lang="hu-H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oktatas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u-H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szakiranyu-tovabbkepzes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u-H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hataron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hu-H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atnyulo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hu-H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fejlesztesi</a:t>
            </a:r>
            <a:r>
              <a:rPr lang="hu-HU" sz="1200" dirty="0">
                <a:latin typeface="Cambria" panose="02040503050406030204" pitchFamily="18" charset="0"/>
                <a:ea typeface="Cambria" panose="02040503050406030204" pitchFamily="18" charset="0"/>
              </a:rPr>
              <a:t>-szakreferens/)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Képzés indulása:		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2020. október 2.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Képzés </a:t>
            </a:r>
            <a:r>
              <a:rPr lang="hu-HU" sz="2000" b="1" dirty="0">
                <a:latin typeface="Cambria" panose="02040503050406030204" pitchFamily="18" charset="0"/>
                <a:ea typeface="Cambria" panose="02040503050406030204" pitchFamily="18" charset="0"/>
              </a:rPr>
              <a:t>munkarendje:	</a:t>
            </a:r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levelező (péntek, szombat) + online órákkal 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kiegészítve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Képzés helyszíne: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Edutus Egyetem, Budapest, Villányi út 11-13.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Záróvizsga várható ideje: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2021. október 1-15.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Promóció:</a:t>
            </a:r>
            <a:r>
              <a:rPr lang="hu-H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Edutus online felületek és Nyílt Nap + KKM + ETT-k</a:t>
            </a: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határon átnyúló képzés szóról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0558" y="0"/>
            <a:ext cx="5041232" cy="6841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25337" y="2618508"/>
            <a:ext cx="5436525" cy="1478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KÖSZÖNÖM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2635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tusUniPPT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usUniPPTtéma" id="{8D96E4B4-B776-41A4-B0A3-947FAFD7D9BE}" vid="{53BBD07F-F40A-4272-A1AA-8C8524AA4F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6D7AFACD4A9874680942D2BF08190D7" ma:contentTypeVersion="8" ma:contentTypeDescription="Új dokumentum létrehozása." ma:contentTypeScope="" ma:versionID="06054935840cd03e960108128c26d0dd">
  <xsd:schema xmlns:xsd="http://www.w3.org/2001/XMLSchema" xmlns:xs="http://www.w3.org/2001/XMLSchema" xmlns:p="http://schemas.microsoft.com/office/2006/metadata/properties" xmlns:ns2="111aeb12-17df-4c22-9789-0841a3ca00eb" xmlns:ns3="8629d853-1a3f-47fa-beeb-a71cf40e8247" targetNamespace="http://schemas.microsoft.com/office/2006/metadata/properties" ma:root="true" ma:fieldsID="3851cb3a649dac4e556432c163b0a12a" ns2:_="" ns3:_="">
    <xsd:import namespace="111aeb12-17df-4c22-9789-0841a3ca00eb"/>
    <xsd:import namespace="8629d853-1a3f-47fa-beeb-a71cf40e8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aeb12-17df-4c22-9789-0841a3ca0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9d853-1a3f-47fa-beeb-a71cf40e8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B08DA5-0583-4A3A-89EA-74A3B743C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aeb12-17df-4c22-9789-0841a3ca00eb"/>
    <ds:schemaRef ds:uri="8629d853-1a3f-47fa-beeb-a71cf40e8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ABAE0-0D8C-471A-91ED-5846F5F8D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FDD853-66C8-460D-AA16-2875BAA7B77E}">
  <ds:schemaRefs>
    <ds:schemaRef ds:uri="http://purl.org/dc/dcmitype/"/>
    <ds:schemaRef ds:uri="111aeb12-17df-4c22-9789-0841a3ca00eb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629d853-1a3f-47fa-beeb-a71cf40e82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EdutusUniPPTtéma</Template>
  <TotalTime>298</TotalTime>
  <Words>456</Words>
  <Application>Microsoft Office PowerPoint</Application>
  <PresentationFormat>Szélesvásznú</PresentationFormat>
  <Paragraphs>105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Cambria</vt:lpstr>
      <vt:lpstr>Wingdings</vt:lpstr>
      <vt:lpstr>EdutusUniPPTtéma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Mercédesz Praymayer</dc:creator>
  <cp:lastModifiedBy>Svercsok Szabolcs dr.</cp:lastModifiedBy>
  <cp:revision>27</cp:revision>
  <dcterms:created xsi:type="dcterms:W3CDTF">2018-08-01T08:09:45Z</dcterms:created>
  <dcterms:modified xsi:type="dcterms:W3CDTF">2020-06-08T13:17:33Z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0x01010006D7AFACD4A9874680942D2BF08190D7</vt:lpwstr>
  </property>
</Properties>
</file>