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3"/>
  </p:notesMasterIdLst>
  <p:sldIdLst>
    <p:sldId id="278" r:id="rId2"/>
    <p:sldId id="307" r:id="rId3"/>
    <p:sldId id="298" r:id="rId4"/>
    <p:sldId id="299" r:id="rId5"/>
    <p:sldId id="300" r:id="rId6"/>
    <p:sldId id="314" r:id="rId7"/>
    <p:sldId id="302" r:id="rId8"/>
    <p:sldId id="312" r:id="rId9"/>
    <p:sldId id="310" r:id="rId10"/>
    <p:sldId id="313" r:id="rId11"/>
    <p:sldId id="30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486" autoAdjust="0"/>
  </p:normalViewPr>
  <p:slideViewPr>
    <p:cSldViewPr>
      <p:cViewPr varScale="1">
        <p:scale>
          <a:sx n="67" d="100"/>
          <a:sy n="67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76F4A3-4367-4093-81F1-A757F5E0A0C1}" type="doc">
      <dgm:prSet loTypeId="urn:microsoft.com/office/officeart/2005/8/layout/vList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hr-HR"/>
        </a:p>
      </dgm:t>
    </dgm:pt>
    <dgm:pt modelId="{1612FF95-A3F3-44B0-8FB5-EF5F998CED0F}">
      <dgm:prSet phldrT="[Tekst]"/>
      <dgm:spPr>
        <a:xfrm>
          <a:off x="0" y="1319"/>
          <a:ext cx="2404618" cy="2093118"/>
        </a:xfrm>
        <a:prstGeom prst="round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Pannon EGTC</a:t>
          </a:r>
        </a:p>
      </dgm:t>
    </dgm:pt>
    <dgm:pt modelId="{4A1EB1AF-1A70-4F35-813C-76CBEA4D8968}" type="parTrans" cxnId="{BEC4C451-1525-4200-BDED-382AAB735E26}">
      <dgm:prSet/>
      <dgm:spPr/>
      <dgm:t>
        <a:bodyPr/>
        <a:lstStyle/>
        <a:p>
          <a:endParaRPr lang="hr-HR"/>
        </a:p>
      </dgm:t>
    </dgm:pt>
    <dgm:pt modelId="{F4606904-227D-4DF2-99CA-5BC3D9C96768}" type="sibTrans" cxnId="{BEC4C451-1525-4200-BDED-382AAB735E26}">
      <dgm:prSet/>
      <dgm:spPr/>
      <dgm:t>
        <a:bodyPr/>
        <a:lstStyle/>
        <a:p>
          <a:endParaRPr lang="hr-HR"/>
        </a:p>
      </dgm:t>
    </dgm:pt>
    <dgm:pt modelId="{95FD55F8-E1C8-4758-8482-AE91953DC715}">
      <dgm:prSet phldrT="[Tekst]" custT="1"/>
      <dgm:spPr>
        <a:xfrm>
          <a:off x="2404618" y="152735"/>
          <a:ext cx="3606927" cy="1790286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Virovitica-Podravina County</a:t>
          </a:r>
        </a:p>
      </dgm:t>
    </dgm:pt>
    <dgm:pt modelId="{A1729781-4ADD-420D-BF07-33728274F8AE}" type="parTrans" cxnId="{968CDFE5-A76A-464B-A212-721C38C475F4}">
      <dgm:prSet/>
      <dgm:spPr/>
      <dgm:t>
        <a:bodyPr/>
        <a:lstStyle/>
        <a:p>
          <a:endParaRPr lang="hr-HR"/>
        </a:p>
      </dgm:t>
    </dgm:pt>
    <dgm:pt modelId="{657E81A3-A222-42AA-B314-DFDA0021B299}" type="sibTrans" cxnId="{968CDFE5-A76A-464B-A212-721C38C475F4}">
      <dgm:prSet/>
      <dgm:spPr/>
      <dgm:t>
        <a:bodyPr/>
        <a:lstStyle/>
        <a:p>
          <a:endParaRPr lang="hr-HR"/>
        </a:p>
      </dgm:t>
    </dgm:pt>
    <dgm:pt modelId="{22DAE3B5-CEE7-4531-A0B9-B2931139098C}">
      <dgm:prSet phldrT="[Tekst]"/>
      <dgm:spPr>
        <a:xfrm>
          <a:off x="5867" y="2611040"/>
          <a:ext cx="2399923" cy="2093118"/>
        </a:xfrm>
        <a:prstGeom prst="round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hr-HR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Mura Region EGTC</a:t>
          </a:r>
        </a:p>
      </dgm:t>
    </dgm:pt>
    <dgm:pt modelId="{A7960885-494A-41E4-A5BB-08AE10A87F01}" type="parTrans" cxnId="{EC351E2F-C1F4-4EE1-82B8-8F42AC267476}">
      <dgm:prSet/>
      <dgm:spPr/>
      <dgm:t>
        <a:bodyPr/>
        <a:lstStyle/>
        <a:p>
          <a:endParaRPr lang="hr-HR"/>
        </a:p>
      </dgm:t>
    </dgm:pt>
    <dgm:pt modelId="{EC9B5348-328E-4597-B186-A2FE4ADC87C1}" type="sibTrans" cxnId="{EC351E2F-C1F4-4EE1-82B8-8F42AC267476}">
      <dgm:prSet/>
      <dgm:spPr/>
      <dgm:t>
        <a:bodyPr/>
        <a:lstStyle/>
        <a:p>
          <a:endParaRPr lang="hr-HR"/>
        </a:p>
      </dgm:t>
    </dgm:pt>
    <dgm:pt modelId="{06F1D7B9-66D9-4BDE-8C33-36C171AF4545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Međimurje County</a:t>
          </a:r>
        </a:p>
      </dgm:t>
    </dgm:pt>
    <dgm:pt modelId="{B4974A4D-498A-4134-AFBB-00282D03D3F3}" type="parTrans" cxnId="{0A94AD8E-42E9-4FC2-99FE-CD58F844C479}">
      <dgm:prSet/>
      <dgm:spPr/>
      <dgm:t>
        <a:bodyPr/>
        <a:lstStyle/>
        <a:p>
          <a:endParaRPr lang="hr-HR"/>
        </a:p>
      </dgm:t>
    </dgm:pt>
    <dgm:pt modelId="{5BAA5E79-1A87-40D4-A78A-C7B55F1316CE}" type="sibTrans" cxnId="{0A94AD8E-42E9-4FC2-99FE-CD58F844C479}">
      <dgm:prSet/>
      <dgm:spPr/>
      <dgm:t>
        <a:bodyPr/>
        <a:lstStyle/>
        <a:p>
          <a:endParaRPr lang="hr-HR"/>
        </a:p>
      </dgm:t>
    </dgm:pt>
    <dgm:pt modelId="{D8401CCF-A4BE-4389-90FF-9380E0BA2B87}">
      <dgm:prSet phldrT="[Tekst]"/>
      <dgm:spPr>
        <a:xfrm>
          <a:off x="2404618" y="152735"/>
          <a:ext cx="3606927" cy="1790286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hr-HR" sz="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1C4B2369-5DFA-454B-8594-6D15C59E7385}" type="parTrans" cxnId="{BD2C89E1-1CA5-4780-98F0-E28250D745F3}">
      <dgm:prSet/>
      <dgm:spPr/>
      <dgm:t>
        <a:bodyPr/>
        <a:lstStyle/>
        <a:p>
          <a:endParaRPr lang="hr-HR"/>
        </a:p>
      </dgm:t>
    </dgm:pt>
    <dgm:pt modelId="{F617A15F-B524-48C6-B75E-7E79FCB03EA7}" type="sibTrans" cxnId="{BD2C89E1-1CA5-4780-98F0-E28250D745F3}">
      <dgm:prSet/>
      <dgm:spPr/>
      <dgm:t>
        <a:bodyPr/>
        <a:lstStyle/>
        <a:p>
          <a:endParaRPr lang="hr-HR"/>
        </a:p>
      </dgm:t>
    </dgm:pt>
    <dgm:pt modelId="{8075AE92-BA8B-43BD-8C5C-64E34656AC07}">
      <dgm:prSet phldrT="[Tekst]" custT="1"/>
      <dgm:spPr>
        <a:xfrm>
          <a:off x="2404618" y="152735"/>
          <a:ext cx="3606927" cy="1790286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hr-H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Town </a:t>
          </a:r>
          <a:r>
            <a:rPr lang="hr-HR" sz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hr-H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Mursko Središće</a:t>
          </a:r>
          <a:endParaRPr lang="hr-HR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5D00BE4-67EB-469F-8BF6-2F63B2845C10}" type="parTrans" cxnId="{5A17E398-B927-4F48-9887-ED9161D7E28F}">
      <dgm:prSet/>
      <dgm:spPr/>
      <dgm:t>
        <a:bodyPr/>
        <a:lstStyle/>
        <a:p>
          <a:endParaRPr lang="hr-HR"/>
        </a:p>
      </dgm:t>
    </dgm:pt>
    <dgm:pt modelId="{396BC0A7-4BE5-4278-8CF7-8608B51534CE}" type="sibTrans" cxnId="{5A17E398-B927-4F48-9887-ED9161D7E28F}">
      <dgm:prSet/>
      <dgm:spPr/>
      <dgm:t>
        <a:bodyPr/>
        <a:lstStyle/>
        <a:p>
          <a:endParaRPr lang="hr-HR"/>
        </a:p>
      </dgm:t>
    </dgm:pt>
    <dgm:pt modelId="{BCB571F6-07DA-4D15-A435-1CF154142F89}">
      <dgm:prSet phldrT="[Tekst]" custT="1"/>
      <dgm:spPr>
        <a:xfrm>
          <a:off x="2404618" y="152735"/>
          <a:ext cx="3606927" cy="1790286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Osijek-Baranja County</a:t>
          </a:r>
        </a:p>
      </dgm:t>
    </dgm:pt>
    <dgm:pt modelId="{54696A87-72A4-4C90-9D95-7C0959CEEC7E}" type="parTrans" cxnId="{9DFBF25F-750F-4CB4-93D3-BA42F903F275}">
      <dgm:prSet/>
      <dgm:spPr/>
      <dgm:t>
        <a:bodyPr/>
        <a:lstStyle/>
        <a:p>
          <a:endParaRPr lang="hr-HR"/>
        </a:p>
      </dgm:t>
    </dgm:pt>
    <dgm:pt modelId="{394557B2-071A-4F9B-84FB-2ACA9B4EA4B1}" type="sibTrans" cxnId="{9DFBF25F-750F-4CB4-93D3-BA42F903F275}">
      <dgm:prSet/>
      <dgm:spPr/>
      <dgm:t>
        <a:bodyPr/>
        <a:lstStyle/>
        <a:p>
          <a:endParaRPr lang="hr-HR"/>
        </a:p>
      </dgm:t>
    </dgm:pt>
    <dgm:pt modelId="{3E774265-9F81-422F-9FD2-6D9C50A93A9F}">
      <dgm:prSet phldrT="[Tekst]" custT="1"/>
      <dgm:spPr>
        <a:xfrm>
          <a:off x="2404618" y="152735"/>
          <a:ext cx="3606927" cy="1790286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Koprivnica-Križevci County</a:t>
          </a:r>
        </a:p>
      </dgm:t>
    </dgm:pt>
    <dgm:pt modelId="{66D2F4A6-E1A5-46C9-A584-5B77E8BD53D4}" type="parTrans" cxnId="{62021BB2-9E1E-403E-AAAA-B678396E0B61}">
      <dgm:prSet/>
      <dgm:spPr/>
      <dgm:t>
        <a:bodyPr/>
        <a:lstStyle/>
        <a:p>
          <a:endParaRPr lang="hr-HR"/>
        </a:p>
      </dgm:t>
    </dgm:pt>
    <dgm:pt modelId="{665CB66F-26F9-464F-89D7-771571F1B7B6}" type="sibTrans" cxnId="{62021BB2-9E1E-403E-AAAA-B678396E0B61}">
      <dgm:prSet/>
      <dgm:spPr/>
      <dgm:t>
        <a:bodyPr/>
        <a:lstStyle/>
        <a:p>
          <a:endParaRPr lang="hr-HR"/>
        </a:p>
      </dgm:t>
    </dgm:pt>
    <dgm:pt modelId="{C64F009A-A083-4864-898A-75F4CC06B1B0}">
      <dgm:prSet custT="1"/>
      <dgm:spPr>
        <a:xfrm>
          <a:off x="2404618" y="152735"/>
          <a:ext cx="3606927" cy="1790286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Međimurje County </a:t>
          </a:r>
        </a:p>
      </dgm:t>
    </dgm:pt>
    <dgm:pt modelId="{FE67ADDE-7823-4C12-8A48-781B53587ADF}" type="parTrans" cxnId="{7AC30271-DE28-42BB-9DB8-57154B51DE27}">
      <dgm:prSet/>
      <dgm:spPr/>
      <dgm:t>
        <a:bodyPr/>
        <a:lstStyle/>
        <a:p>
          <a:endParaRPr lang="hr-HR"/>
        </a:p>
      </dgm:t>
    </dgm:pt>
    <dgm:pt modelId="{C378509A-7B15-4D2E-8426-71255BAD0398}" type="sibTrans" cxnId="{7AC30271-DE28-42BB-9DB8-57154B51DE27}">
      <dgm:prSet/>
      <dgm:spPr/>
      <dgm:t>
        <a:bodyPr/>
        <a:lstStyle/>
        <a:p>
          <a:endParaRPr lang="hr-HR"/>
        </a:p>
      </dgm:t>
    </dgm:pt>
    <dgm:pt modelId="{2EE9326E-24F6-42F5-B151-369E992DA46C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Donji </a:t>
          </a:r>
          <a:r>
            <a:rPr lang="hr-HR" sz="10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Kraljevec</a:t>
          </a:r>
          <a:r>
            <a:rPr lang="hr-HR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hr-HR" sz="10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Municipality</a:t>
          </a:r>
          <a:endParaRPr lang="hr-HR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F8D93C2-59BF-4738-B597-D52C7AD7ACFB}" type="parTrans" cxnId="{BE5CA8A4-3A7E-454E-BA75-1DB6CF8DEE80}">
      <dgm:prSet/>
      <dgm:spPr/>
      <dgm:t>
        <a:bodyPr/>
        <a:lstStyle/>
        <a:p>
          <a:endParaRPr lang="hr-HR"/>
        </a:p>
      </dgm:t>
    </dgm:pt>
    <dgm:pt modelId="{691262B6-02EF-46F7-9F05-6825FC363A18}" type="sibTrans" cxnId="{BE5CA8A4-3A7E-454E-BA75-1DB6CF8DEE80}">
      <dgm:prSet/>
      <dgm:spPr/>
      <dgm:t>
        <a:bodyPr/>
        <a:lstStyle/>
        <a:p>
          <a:endParaRPr lang="hr-HR"/>
        </a:p>
      </dgm:t>
    </dgm:pt>
    <dgm:pt modelId="{8179830D-5247-4D7A-B506-71AAF087CACE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Donji Vidovec  Municipality</a:t>
          </a:r>
        </a:p>
      </dgm:t>
    </dgm:pt>
    <dgm:pt modelId="{76E419F8-8419-4FD9-9CA7-7FC42CF35DC7}" type="parTrans" cxnId="{86AC48FB-CEAB-44D5-9455-01721513BF7C}">
      <dgm:prSet/>
      <dgm:spPr/>
      <dgm:t>
        <a:bodyPr/>
        <a:lstStyle/>
        <a:p>
          <a:endParaRPr lang="hr-HR"/>
        </a:p>
      </dgm:t>
    </dgm:pt>
    <dgm:pt modelId="{1376E60D-466D-4D28-9CBB-33A03B9AC287}" type="sibTrans" cxnId="{86AC48FB-CEAB-44D5-9455-01721513BF7C}">
      <dgm:prSet/>
      <dgm:spPr/>
      <dgm:t>
        <a:bodyPr/>
        <a:lstStyle/>
        <a:p>
          <a:endParaRPr lang="hr-HR"/>
        </a:p>
      </dgm:t>
    </dgm:pt>
    <dgm:pt modelId="{1EE44734-A0E1-4F24-9C05-2DDCA799767A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Goričan Municipality</a:t>
          </a:r>
        </a:p>
      </dgm:t>
    </dgm:pt>
    <dgm:pt modelId="{53AAE187-526D-4166-8978-C4A2DF8C02E9}" type="parTrans" cxnId="{D01C06C3-B875-43E8-BEE1-C96018FA39C9}">
      <dgm:prSet/>
      <dgm:spPr/>
      <dgm:t>
        <a:bodyPr/>
        <a:lstStyle/>
        <a:p>
          <a:endParaRPr lang="hr-HR"/>
        </a:p>
      </dgm:t>
    </dgm:pt>
    <dgm:pt modelId="{9E73BD97-0025-443C-9C67-0BC074CE639C}" type="sibTrans" cxnId="{D01C06C3-B875-43E8-BEE1-C96018FA39C9}">
      <dgm:prSet/>
      <dgm:spPr/>
      <dgm:t>
        <a:bodyPr/>
        <a:lstStyle/>
        <a:p>
          <a:endParaRPr lang="hr-HR"/>
        </a:p>
      </dgm:t>
    </dgm:pt>
    <dgm:pt modelId="{C0968521-0A96-4935-AA80-8CD568FD1E10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Kotoriba Municipality</a:t>
          </a:r>
        </a:p>
      </dgm:t>
    </dgm:pt>
    <dgm:pt modelId="{85FABF7E-2209-40BF-8CC3-373E1302D265}" type="parTrans" cxnId="{697E6562-6E01-4945-A22F-6B777BA0141E}">
      <dgm:prSet/>
      <dgm:spPr/>
      <dgm:t>
        <a:bodyPr/>
        <a:lstStyle/>
        <a:p>
          <a:endParaRPr lang="hr-HR"/>
        </a:p>
      </dgm:t>
    </dgm:pt>
    <dgm:pt modelId="{24E3E767-207B-4B54-845E-F81CFEE01E6A}" type="sibTrans" cxnId="{697E6562-6E01-4945-A22F-6B777BA0141E}">
      <dgm:prSet/>
      <dgm:spPr/>
      <dgm:t>
        <a:bodyPr/>
        <a:lstStyle/>
        <a:p>
          <a:endParaRPr lang="hr-HR"/>
        </a:p>
      </dgm:t>
    </dgm:pt>
    <dgm:pt modelId="{F5B3B1FD-3D2D-4135-B467-92090059E148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Legrad Municipality</a:t>
          </a:r>
        </a:p>
      </dgm:t>
    </dgm:pt>
    <dgm:pt modelId="{6F1E763D-E824-4061-8A2A-8ACC6CD89A21}" type="parTrans" cxnId="{114E197C-DF63-479A-A475-ACA0E51B401C}">
      <dgm:prSet/>
      <dgm:spPr/>
      <dgm:t>
        <a:bodyPr/>
        <a:lstStyle/>
        <a:p>
          <a:endParaRPr lang="hr-HR"/>
        </a:p>
      </dgm:t>
    </dgm:pt>
    <dgm:pt modelId="{80AA5750-C973-4A69-B2C7-C7C3637EEF44}" type="sibTrans" cxnId="{114E197C-DF63-479A-A475-ACA0E51B401C}">
      <dgm:prSet/>
      <dgm:spPr/>
      <dgm:t>
        <a:bodyPr/>
        <a:lstStyle/>
        <a:p>
          <a:endParaRPr lang="hr-HR"/>
        </a:p>
      </dgm:t>
    </dgm:pt>
    <dgm:pt modelId="{076E5062-DA60-4848-B194-F73480209CEC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Sveta Marija Municipality</a:t>
          </a:r>
        </a:p>
      </dgm:t>
    </dgm:pt>
    <dgm:pt modelId="{9157DC97-6C8C-48EE-A8DC-807BA0854620}" type="parTrans" cxnId="{2AC3CE13-752F-45B8-A380-02E1FC45D629}">
      <dgm:prSet/>
      <dgm:spPr/>
      <dgm:t>
        <a:bodyPr/>
        <a:lstStyle/>
        <a:p>
          <a:endParaRPr lang="hr-HR"/>
        </a:p>
      </dgm:t>
    </dgm:pt>
    <dgm:pt modelId="{729D779A-B8B3-4055-952B-87457E9920D2}" type="sibTrans" cxnId="{2AC3CE13-752F-45B8-A380-02E1FC45D629}">
      <dgm:prSet/>
      <dgm:spPr/>
      <dgm:t>
        <a:bodyPr/>
        <a:lstStyle/>
        <a:p>
          <a:endParaRPr lang="hr-HR"/>
        </a:p>
      </dgm:t>
    </dgm:pt>
    <dgm:pt modelId="{A64B05F0-873F-4246-A5E1-8CC7ED28E363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Orehovica Municipality</a:t>
          </a:r>
        </a:p>
      </dgm:t>
    </dgm:pt>
    <dgm:pt modelId="{83FB0554-1DFF-405A-9307-B4351DF5737C}" type="parTrans" cxnId="{EF0F5EAD-A1E8-4E22-8087-8819FCB7DBF5}">
      <dgm:prSet/>
      <dgm:spPr/>
      <dgm:t>
        <a:bodyPr/>
        <a:lstStyle/>
        <a:p>
          <a:endParaRPr lang="hr-HR"/>
        </a:p>
      </dgm:t>
    </dgm:pt>
    <dgm:pt modelId="{653ED572-1F4B-460C-AB44-D5F3B6CE1F55}" type="sibTrans" cxnId="{EF0F5EAD-A1E8-4E22-8087-8819FCB7DBF5}">
      <dgm:prSet/>
      <dgm:spPr/>
      <dgm:t>
        <a:bodyPr/>
        <a:lstStyle/>
        <a:p>
          <a:endParaRPr lang="hr-HR"/>
        </a:p>
      </dgm:t>
    </dgm:pt>
    <dgm:pt modelId="{AD7929E4-F2B5-42E2-9F99-72B8DDBA8804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Domašinec Municipality</a:t>
          </a:r>
        </a:p>
      </dgm:t>
    </dgm:pt>
    <dgm:pt modelId="{3FE87283-12FD-4BAE-898F-1B4D143743AC}" type="parTrans" cxnId="{39545C39-541C-42B9-AEC5-D785C25FA9A6}">
      <dgm:prSet/>
      <dgm:spPr/>
      <dgm:t>
        <a:bodyPr/>
        <a:lstStyle/>
        <a:p>
          <a:endParaRPr lang="hr-HR"/>
        </a:p>
      </dgm:t>
    </dgm:pt>
    <dgm:pt modelId="{75C09E94-51A9-4C27-B9FB-A0A573A49586}" type="sibTrans" cxnId="{39545C39-541C-42B9-AEC5-D785C25FA9A6}">
      <dgm:prSet/>
      <dgm:spPr/>
      <dgm:t>
        <a:bodyPr/>
        <a:lstStyle/>
        <a:p>
          <a:endParaRPr lang="hr-HR"/>
        </a:p>
      </dgm:t>
    </dgm:pt>
    <dgm:pt modelId="{91564CC6-5BDF-4E62-BF5D-49632C54EF76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Donja Dubrava Municipality</a:t>
          </a:r>
        </a:p>
      </dgm:t>
    </dgm:pt>
    <dgm:pt modelId="{E6BAF003-726B-41D1-83E3-699328C2533A}" type="parTrans" cxnId="{FE258753-D344-4139-B8D3-00CCFB47DE00}">
      <dgm:prSet/>
      <dgm:spPr/>
      <dgm:t>
        <a:bodyPr/>
        <a:lstStyle/>
        <a:p>
          <a:endParaRPr lang="hr-HR"/>
        </a:p>
      </dgm:t>
    </dgm:pt>
    <dgm:pt modelId="{A3B05AFD-8B1D-4080-9069-5C5CA317ED4A}" type="sibTrans" cxnId="{FE258753-D344-4139-B8D3-00CCFB47DE00}">
      <dgm:prSet/>
      <dgm:spPr/>
      <dgm:t>
        <a:bodyPr/>
        <a:lstStyle/>
        <a:p>
          <a:endParaRPr lang="hr-HR"/>
        </a:p>
      </dgm:t>
    </dgm:pt>
    <dgm:pt modelId="{D04DDBF9-F502-4CD0-8803-EEC6F178540E}">
      <dgm:prSet phldrT="[Tekst]"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hr-HR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Town </a:t>
          </a:r>
          <a:r>
            <a:rPr lang="hr-HR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hr-HR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Ludbreg </a:t>
          </a:r>
          <a:endParaRPr lang="hr-HR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5CEFAA8-C2BD-4D71-9671-86AD2313E70F}" type="parTrans" cxnId="{3F8D511A-2A64-4691-8993-E0707BAE97CA}">
      <dgm:prSet/>
      <dgm:spPr/>
      <dgm:t>
        <a:bodyPr/>
        <a:lstStyle/>
        <a:p>
          <a:endParaRPr lang="hr-HR"/>
        </a:p>
      </dgm:t>
    </dgm:pt>
    <dgm:pt modelId="{97CD74EB-86FD-4CF1-85B2-1F9B5A493C53}" type="sibTrans" cxnId="{3F8D511A-2A64-4691-8993-E0707BAE97CA}">
      <dgm:prSet/>
      <dgm:spPr/>
      <dgm:t>
        <a:bodyPr/>
        <a:lstStyle/>
        <a:p>
          <a:endParaRPr lang="hr-HR"/>
        </a:p>
      </dgm:t>
    </dgm:pt>
    <dgm:pt modelId="{9BA4D666-38A8-4D3A-AAD7-12C5CE5DDA27}">
      <dgm:prSet custT="1"/>
      <dgm:spPr>
        <a:xfrm>
          <a:off x="2405791" y="2303749"/>
          <a:ext cx="3599885" cy="2707700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hr-HR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Town </a:t>
          </a:r>
          <a:r>
            <a:rPr lang="hr-HR" sz="10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hr-HR" sz="1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Prelog </a:t>
          </a:r>
          <a:endParaRPr lang="hr-HR" sz="1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86E156D-1389-49BD-9B80-6C8D93141570}" type="parTrans" cxnId="{A34A3E34-0541-4A1C-9BDA-869F5C1552AE}">
      <dgm:prSet/>
      <dgm:spPr/>
      <dgm:t>
        <a:bodyPr/>
        <a:lstStyle/>
        <a:p>
          <a:endParaRPr lang="hr-HR"/>
        </a:p>
      </dgm:t>
    </dgm:pt>
    <dgm:pt modelId="{9635E243-F28B-4A0F-A480-9A342E2B697F}" type="sibTrans" cxnId="{A34A3E34-0541-4A1C-9BDA-869F5C1552AE}">
      <dgm:prSet/>
      <dgm:spPr/>
      <dgm:t>
        <a:bodyPr/>
        <a:lstStyle/>
        <a:p>
          <a:endParaRPr lang="hr-HR"/>
        </a:p>
      </dgm:t>
    </dgm:pt>
    <dgm:pt modelId="{87201E9C-D152-4CC5-A6BF-57253577CBAC}">
      <dgm:prSet/>
      <dgm:spPr>
        <a:xfrm>
          <a:off x="0" y="5220762"/>
          <a:ext cx="2404618" cy="2093118"/>
        </a:xfrm>
        <a:prstGeom prst="round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hr-HR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Central European Transport </a:t>
          </a:r>
          <a:r>
            <a:rPr lang="hr-HR" b="1" i="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Corridor</a:t>
          </a:r>
          <a:r>
            <a:rPr lang="hr-HR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EGTC </a:t>
          </a:r>
          <a:r>
            <a:rPr lang="hr-HR" b="1" i="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Ltd</a:t>
          </a:r>
          <a:r>
            <a:rPr lang="hr-HR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.</a:t>
          </a:r>
          <a:endParaRPr lang="hr-HR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2DB4848-467D-42D8-99A7-DEC5C6B36835}" type="parTrans" cxnId="{331B4089-5C1F-4AC7-BA81-F185BA8EB310}">
      <dgm:prSet/>
      <dgm:spPr/>
      <dgm:t>
        <a:bodyPr/>
        <a:lstStyle/>
        <a:p>
          <a:endParaRPr lang="hr-HR"/>
        </a:p>
      </dgm:t>
    </dgm:pt>
    <dgm:pt modelId="{ECE3C437-1B55-4B87-8643-D68FC6D62E79}" type="sibTrans" cxnId="{331B4089-5C1F-4AC7-BA81-F185BA8EB310}">
      <dgm:prSet/>
      <dgm:spPr/>
      <dgm:t>
        <a:bodyPr/>
        <a:lstStyle/>
        <a:p>
          <a:endParaRPr lang="hr-HR"/>
        </a:p>
      </dgm:t>
    </dgm:pt>
    <dgm:pt modelId="{2892B9C6-6F0C-469A-A62D-ABCE6207482E}">
      <dgm:prSet custT="1"/>
      <dgm:spPr>
        <a:xfrm>
          <a:off x="2404618" y="5142939"/>
          <a:ext cx="3606927" cy="2093118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Karlovac County</a:t>
          </a:r>
        </a:p>
      </dgm:t>
    </dgm:pt>
    <dgm:pt modelId="{B525FF6E-983A-48E7-A5B2-31BB91D60F76}" type="parTrans" cxnId="{2DBB5DE0-D147-4EC2-A9BF-7BBD4295DBAA}">
      <dgm:prSet/>
      <dgm:spPr/>
      <dgm:t>
        <a:bodyPr/>
        <a:lstStyle/>
        <a:p>
          <a:endParaRPr lang="hr-HR"/>
        </a:p>
      </dgm:t>
    </dgm:pt>
    <dgm:pt modelId="{343263B5-74A7-4864-9316-B7D0FC74616A}" type="sibTrans" cxnId="{2DBB5DE0-D147-4EC2-A9BF-7BBD4295DBAA}">
      <dgm:prSet/>
      <dgm:spPr/>
      <dgm:t>
        <a:bodyPr/>
        <a:lstStyle/>
        <a:p>
          <a:endParaRPr lang="hr-HR"/>
        </a:p>
      </dgm:t>
    </dgm:pt>
    <dgm:pt modelId="{86E490BC-BAB3-4489-802D-67C477C8D373}">
      <dgm:prSet custT="1"/>
      <dgm:spPr>
        <a:xfrm>
          <a:off x="2404618" y="5142939"/>
          <a:ext cx="3606927" cy="2093118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Varaždin County</a:t>
          </a:r>
        </a:p>
      </dgm:t>
    </dgm:pt>
    <dgm:pt modelId="{5642A5B2-0146-4ACE-A749-74C6F3A271CE}" type="parTrans" cxnId="{25E07A45-D7DD-4D98-B0A0-C2D5CDA33ED7}">
      <dgm:prSet/>
      <dgm:spPr/>
      <dgm:t>
        <a:bodyPr/>
        <a:lstStyle/>
        <a:p>
          <a:endParaRPr lang="hr-HR"/>
        </a:p>
      </dgm:t>
    </dgm:pt>
    <dgm:pt modelId="{1AFE5A39-204E-4998-B86B-5198E857B33E}" type="sibTrans" cxnId="{25E07A45-D7DD-4D98-B0A0-C2D5CDA33ED7}">
      <dgm:prSet/>
      <dgm:spPr/>
      <dgm:t>
        <a:bodyPr/>
        <a:lstStyle/>
        <a:p>
          <a:endParaRPr lang="hr-HR"/>
        </a:p>
      </dgm:t>
    </dgm:pt>
    <dgm:pt modelId="{469C3B0B-9BAA-419D-B294-4F492616D7AB}">
      <dgm:prSet custT="1"/>
      <dgm:spPr>
        <a:xfrm>
          <a:off x="2404618" y="5142939"/>
          <a:ext cx="3606927" cy="2093118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Primorje-Gorski </a:t>
          </a:r>
          <a:r>
            <a:rPr lang="hr-HR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Kotar </a:t>
          </a:r>
          <a:r>
            <a:rPr lang="hr-HR" sz="14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County</a:t>
          </a:r>
          <a:endParaRPr lang="hr-H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AE9A3CC-017E-4BE6-B29D-00FD353D9C7C}" type="parTrans" cxnId="{DE5A13D1-78D6-476C-94F9-7683E0A12559}">
      <dgm:prSet/>
      <dgm:spPr/>
      <dgm:t>
        <a:bodyPr/>
        <a:lstStyle/>
        <a:p>
          <a:endParaRPr lang="hr-HR"/>
        </a:p>
      </dgm:t>
    </dgm:pt>
    <dgm:pt modelId="{B70089D8-E0D1-4F6E-B185-5A5F8BDFB569}" type="sibTrans" cxnId="{DE5A13D1-78D6-476C-94F9-7683E0A12559}">
      <dgm:prSet/>
      <dgm:spPr/>
      <dgm:t>
        <a:bodyPr/>
        <a:lstStyle/>
        <a:p>
          <a:endParaRPr lang="hr-HR"/>
        </a:p>
      </dgm:t>
    </dgm:pt>
    <dgm:pt modelId="{C0285601-EAC0-4B1F-90A3-3A10D90E320F}">
      <dgm:prSet custT="1"/>
      <dgm:spPr>
        <a:xfrm>
          <a:off x="2404618" y="5142939"/>
          <a:ext cx="3606927" cy="2093118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hr-HR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1510630-E7F4-4ABD-AADC-0E77CA72988D}" type="parTrans" cxnId="{1C3C2CF7-77A8-4BB5-BE9C-F163092C6A3B}">
      <dgm:prSet/>
      <dgm:spPr/>
      <dgm:t>
        <a:bodyPr/>
        <a:lstStyle/>
        <a:p>
          <a:endParaRPr lang="hr-HR"/>
        </a:p>
      </dgm:t>
    </dgm:pt>
    <dgm:pt modelId="{683531DB-8C8E-4C17-A981-1239B0C06CF0}" type="sibTrans" cxnId="{1C3C2CF7-77A8-4BB5-BE9C-F163092C6A3B}">
      <dgm:prSet/>
      <dgm:spPr/>
      <dgm:t>
        <a:bodyPr/>
        <a:lstStyle/>
        <a:p>
          <a:endParaRPr lang="hr-HR"/>
        </a:p>
      </dgm:t>
    </dgm:pt>
    <dgm:pt modelId="{7EDB3E79-6642-4631-A570-6F59E56542D3}">
      <dgm:prSet custT="1"/>
      <dgm:spPr>
        <a:xfrm>
          <a:off x="2404618" y="5142939"/>
          <a:ext cx="3606927" cy="2093118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hr-HR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D10EB71-F975-42E2-8B82-6D25F8BF0452}" type="parTrans" cxnId="{EB1B0B29-0433-47F0-889E-8A43A9E2FB3C}">
      <dgm:prSet/>
      <dgm:spPr/>
      <dgm:t>
        <a:bodyPr/>
        <a:lstStyle/>
        <a:p>
          <a:endParaRPr lang="hr-HR"/>
        </a:p>
      </dgm:t>
    </dgm:pt>
    <dgm:pt modelId="{2533D7F8-C330-46A7-B103-3E43A314C567}" type="sibTrans" cxnId="{EB1B0B29-0433-47F0-889E-8A43A9E2FB3C}">
      <dgm:prSet/>
      <dgm:spPr/>
      <dgm:t>
        <a:bodyPr/>
        <a:lstStyle/>
        <a:p>
          <a:endParaRPr lang="hr-HR"/>
        </a:p>
      </dgm:t>
    </dgm:pt>
    <dgm:pt modelId="{44726663-81EE-45DE-851E-4F40DB82EB8C}">
      <dgm:prSet phldrT="[Tekst]" custT="1"/>
      <dgm:spPr>
        <a:xfrm>
          <a:off x="2404618" y="152735"/>
          <a:ext cx="3606927" cy="1790286"/>
        </a:xfr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Antunovac </a:t>
          </a:r>
          <a:r>
            <a:rPr lang="hr-HR" sz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Municipality</a:t>
          </a:r>
          <a:endParaRPr lang="hr-HR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6F18216-A5AE-4902-B1E8-B87FB3E5FCBE}" type="parTrans" cxnId="{BFB54DB7-CD59-498F-8A35-24B7CB9D8320}">
      <dgm:prSet/>
      <dgm:spPr/>
      <dgm:t>
        <a:bodyPr/>
        <a:lstStyle/>
        <a:p>
          <a:endParaRPr lang="hr-HR"/>
        </a:p>
      </dgm:t>
    </dgm:pt>
    <dgm:pt modelId="{9199E1C3-D150-4320-9E35-FB1F09E33BC7}" type="sibTrans" cxnId="{BFB54DB7-CD59-498F-8A35-24B7CB9D8320}">
      <dgm:prSet/>
      <dgm:spPr/>
      <dgm:t>
        <a:bodyPr/>
        <a:lstStyle/>
        <a:p>
          <a:endParaRPr lang="hr-HR"/>
        </a:p>
      </dgm:t>
    </dgm:pt>
    <dgm:pt modelId="{74C58452-65DF-41CD-BF6A-14553E663B76}">
      <dgm:prSet phldrT="[Tekst]" custT="1"/>
      <dgm:spPr>
        <a:xfrm>
          <a:off x="2404618" y="152735"/>
          <a:ext cx="3606927" cy="1790286"/>
        </a:xfr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hr-H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Town </a:t>
          </a:r>
          <a:r>
            <a:rPr lang="hr-HR" sz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hr-HR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Prelog</a:t>
          </a:r>
          <a:endParaRPr lang="hr-HR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70529C1-964B-4854-9D4E-7816C181B239}" type="parTrans" cxnId="{5A1E0126-A5FC-4216-9EE2-664FC8BEB776}">
      <dgm:prSet/>
      <dgm:spPr/>
      <dgm:t>
        <a:bodyPr/>
        <a:lstStyle/>
        <a:p>
          <a:endParaRPr lang="hr-HR"/>
        </a:p>
      </dgm:t>
    </dgm:pt>
    <dgm:pt modelId="{595216A2-1187-4D62-A9C4-DAC1DEB185EE}" type="sibTrans" cxnId="{5A1E0126-A5FC-4216-9EE2-664FC8BEB776}">
      <dgm:prSet/>
      <dgm:spPr/>
      <dgm:t>
        <a:bodyPr/>
        <a:lstStyle/>
        <a:p>
          <a:endParaRPr lang="hr-HR"/>
        </a:p>
      </dgm:t>
    </dgm:pt>
    <dgm:pt modelId="{E9E09AE1-6F59-4AC4-BA9C-EB738BAD2F8C}" type="pres">
      <dgm:prSet presAssocID="{C176F4A3-4367-4093-81F1-A757F5E0A0C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4DB2772A-43AE-460C-90F6-46F7AEBD4C92}" type="pres">
      <dgm:prSet presAssocID="{1612FF95-A3F3-44B0-8FB5-EF5F998CED0F}" presName="linNode" presStyleCnt="0"/>
      <dgm:spPr/>
    </dgm:pt>
    <dgm:pt modelId="{84606A39-36EE-4049-BBF8-873E55C82A42}" type="pres">
      <dgm:prSet presAssocID="{1612FF95-A3F3-44B0-8FB5-EF5F998CED0F}" presName="parentShp" presStyleLbl="node1" presStyleIdx="0" presStyleCnt="3" custLinFactNeighborX="-515" custLinFactNeighborY="-6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B6BD07E-90CF-4CF9-92F8-ADF2E5476BB6}" type="pres">
      <dgm:prSet presAssocID="{1612FF95-A3F3-44B0-8FB5-EF5F998CED0F}" presName="childShp" presStyleLbl="bgAccFollowNode1" presStyleIdx="0" presStyleCnt="3" custScaleY="91639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hr-HR"/>
        </a:p>
      </dgm:t>
    </dgm:pt>
    <dgm:pt modelId="{778B1900-DE65-4A36-9A61-425BA617F87F}" type="pres">
      <dgm:prSet presAssocID="{F4606904-227D-4DF2-99CA-5BC3D9C96768}" presName="spacing" presStyleCnt="0"/>
      <dgm:spPr/>
    </dgm:pt>
    <dgm:pt modelId="{8D673AEF-051C-4D5A-A1A4-63EFDF475FB6}" type="pres">
      <dgm:prSet presAssocID="{22DAE3B5-CEE7-4531-A0B9-B2931139098C}" presName="linNode" presStyleCnt="0"/>
      <dgm:spPr/>
    </dgm:pt>
    <dgm:pt modelId="{B5EF4149-3176-4C74-BDA7-5D8F9842BD95}" type="pres">
      <dgm:prSet presAssocID="{22DAE3B5-CEE7-4531-A0B9-B2931139098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0663B75-C480-4C64-A461-10CD89A792C7}" type="pres">
      <dgm:prSet presAssocID="{22DAE3B5-CEE7-4531-A0B9-B2931139098C}" presName="childShp" presStyleLbl="bgAccFollowNode1" presStyleIdx="1" presStyleCnt="3" custScaleY="12936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0221BBE-17CA-4FD8-8C74-D7C5BBD003C8}" type="pres">
      <dgm:prSet presAssocID="{EC9B5348-328E-4597-B186-A2FE4ADC87C1}" presName="spacing" presStyleCnt="0"/>
      <dgm:spPr/>
    </dgm:pt>
    <dgm:pt modelId="{C5DEECA9-874C-4A67-85D2-7B348C329503}" type="pres">
      <dgm:prSet presAssocID="{87201E9C-D152-4CC5-A6BF-57253577CBAC}" presName="linNode" presStyleCnt="0"/>
      <dgm:spPr/>
    </dgm:pt>
    <dgm:pt modelId="{535A26A8-0F2D-4514-B069-94B301735DC3}" type="pres">
      <dgm:prSet presAssocID="{87201E9C-D152-4CC5-A6BF-57253577CBA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2D63F7-91D3-4536-ACFB-1FB939157682}" type="pres">
      <dgm:prSet presAssocID="{87201E9C-D152-4CC5-A6BF-57253577CBAC}" presName="childShp" presStyleLbl="bgAccFollowNode1" presStyleIdx="2" presStyleCnt="3" custLinFactNeighborY="-371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A075F66-31BA-4F71-B918-FCFD3009018D}" type="presOf" srcId="{BCB571F6-07DA-4D15-A435-1CF154142F89}" destId="{4B6BD07E-90CF-4CF9-92F8-ADF2E5476BB6}" srcOrd="0" destOrd="1" presId="urn:microsoft.com/office/officeart/2005/8/layout/vList6"/>
    <dgm:cxn modelId="{D01C06C3-B875-43E8-BEE1-C96018FA39C9}" srcId="{22DAE3B5-CEE7-4531-A0B9-B2931139098C}" destId="{1EE44734-A0E1-4F24-9C05-2DDCA799767A}" srcOrd="6" destOrd="0" parTransId="{53AAE187-526D-4166-8978-C4A2DF8C02E9}" sibTransId="{9E73BD97-0025-443C-9C67-0BC074CE639C}"/>
    <dgm:cxn modelId="{114E197C-DF63-479A-A475-ACA0E51B401C}" srcId="{22DAE3B5-CEE7-4531-A0B9-B2931139098C}" destId="{F5B3B1FD-3D2D-4135-B467-92090059E148}" srcOrd="8" destOrd="0" parTransId="{6F1E763D-E824-4061-8A2A-8ACC6CD89A21}" sibTransId="{80AA5750-C973-4A69-B2C7-C7C3637EEF44}"/>
    <dgm:cxn modelId="{FC73C6C9-384A-498D-8426-584B18CCE335}" type="presOf" srcId="{C64F009A-A083-4864-898A-75F4CC06B1B0}" destId="{4B6BD07E-90CF-4CF9-92F8-ADF2E5476BB6}" srcOrd="0" destOrd="3" presId="urn:microsoft.com/office/officeart/2005/8/layout/vList6"/>
    <dgm:cxn modelId="{85159B1C-B6D0-47DC-B8F0-D173621860E7}" type="presOf" srcId="{076E5062-DA60-4848-B194-F73480209CEC}" destId="{60663B75-C480-4C64-A461-10CD89A792C7}" srcOrd="0" destOrd="9" presId="urn:microsoft.com/office/officeart/2005/8/layout/vList6"/>
    <dgm:cxn modelId="{36E01E3E-993A-4595-A08C-C65E98063505}" type="presOf" srcId="{91564CC6-5BDF-4E62-BF5D-49632C54EF76}" destId="{60663B75-C480-4C64-A461-10CD89A792C7}" srcOrd="0" destOrd="3" presId="urn:microsoft.com/office/officeart/2005/8/layout/vList6"/>
    <dgm:cxn modelId="{716AA8B4-DCDE-48A6-A711-43E2A0F0E223}" type="presOf" srcId="{2892B9C6-6F0C-469A-A62D-ABCE6207482E}" destId="{F42D63F7-91D3-4536-ACFB-1FB939157682}" srcOrd="0" destOrd="2" presId="urn:microsoft.com/office/officeart/2005/8/layout/vList6"/>
    <dgm:cxn modelId="{BFB54DB7-CD59-498F-8A35-24B7CB9D8320}" srcId="{1612FF95-A3F3-44B0-8FB5-EF5F998CED0F}" destId="{44726663-81EE-45DE-851E-4F40DB82EB8C}" srcOrd="6" destOrd="0" parTransId="{A6F18216-A5AE-4902-B1E8-B87FB3E5FCBE}" sibTransId="{9199E1C3-D150-4320-9E35-FB1F09E33BC7}"/>
    <dgm:cxn modelId="{AFD4EE5B-EEAD-4C53-AE00-CFBA596929D3}" type="presOf" srcId="{22DAE3B5-CEE7-4531-A0B9-B2931139098C}" destId="{B5EF4149-3176-4C74-BDA7-5D8F9842BD95}" srcOrd="0" destOrd="0" presId="urn:microsoft.com/office/officeart/2005/8/layout/vList6"/>
    <dgm:cxn modelId="{DE5A13D1-78D6-476C-94F9-7683E0A12559}" srcId="{87201E9C-D152-4CC5-A6BF-57253577CBAC}" destId="{469C3B0B-9BAA-419D-B294-4F492616D7AB}" srcOrd="4" destOrd="0" parTransId="{DAE9A3CC-017E-4BE6-B29D-00FD353D9C7C}" sibTransId="{B70089D8-E0D1-4F6E-B185-5A5F8BDFB569}"/>
    <dgm:cxn modelId="{BEC4C451-1525-4200-BDED-382AAB735E26}" srcId="{C176F4A3-4367-4093-81F1-A757F5E0A0C1}" destId="{1612FF95-A3F3-44B0-8FB5-EF5F998CED0F}" srcOrd="0" destOrd="0" parTransId="{4A1EB1AF-1A70-4F35-813C-76CBEA4D8968}" sibTransId="{F4606904-227D-4DF2-99CA-5BC3D9C96768}"/>
    <dgm:cxn modelId="{2D1761D7-E1E0-44BD-80F5-1DB4CA5DF40B}" type="presOf" srcId="{3E774265-9F81-422F-9FD2-6D9C50A93A9F}" destId="{4B6BD07E-90CF-4CF9-92F8-ADF2E5476BB6}" srcOrd="0" destOrd="2" presId="urn:microsoft.com/office/officeart/2005/8/layout/vList6"/>
    <dgm:cxn modelId="{A31D3BBA-6246-4C97-8617-D7681454924B}" type="presOf" srcId="{A64B05F0-873F-4246-A5E1-8CC7ED28E363}" destId="{60663B75-C480-4C64-A461-10CD89A792C7}" srcOrd="0" destOrd="10" presId="urn:microsoft.com/office/officeart/2005/8/layout/vList6"/>
    <dgm:cxn modelId="{EC351E2F-C1F4-4EE1-82B8-8F42AC267476}" srcId="{C176F4A3-4367-4093-81F1-A757F5E0A0C1}" destId="{22DAE3B5-CEE7-4531-A0B9-B2931139098C}" srcOrd="1" destOrd="0" parTransId="{A7960885-494A-41E4-A5BB-08AE10A87F01}" sibTransId="{EC9B5348-328E-4597-B186-A2FE4ADC87C1}"/>
    <dgm:cxn modelId="{BE5CA8A4-3A7E-454E-BA75-1DB6CF8DEE80}" srcId="{22DAE3B5-CEE7-4531-A0B9-B2931139098C}" destId="{2EE9326E-24F6-42F5-B151-369E992DA46C}" srcOrd="4" destOrd="0" parTransId="{6F8D93C2-59BF-4738-B597-D52C7AD7ACFB}" sibTransId="{691262B6-02EF-46F7-9F05-6825FC363A18}"/>
    <dgm:cxn modelId="{87C3C84D-8F02-468C-9AAB-C30071CD2845}" type="presOf" srcId="{1EE44734-A0E1-4F24-9C05-2DDCA799767A}" destId="{60663B75-C480-4C64-A461-10CD89A792C7}" srcOrd="0" destOrd="6" presId="urn:microsoft.com/office/officeart/2005/8/layout/vList6"/>
    <dgm:cxn modelId="{25E07A45-D7DD-4D98-B0A0-C2D5CDA33ED7}" srcId="{87201E9C-D152-4CC5-A6BF-57253577CBAC}" destId="{86E490BC-BAB3-4489-802D-67C477C8D373}" srcOrd="3" destOrd="0" parTransId="{5642A5B2-0146-4ACE-A749-74C6F3A271CE}" sibTransId="{1AFE5A39-204E-4998-B86B-5198E857B33E}"/>
    <dgm:cxn modelId="{0E1549B2-BC40-4BAF-AD57-CE0A799E7CE1}" type="presOf" srcId="{95FD55F8-E1C8-4758-8482-AE91953DC715}" destId="{4B6BD07E-90CF-4CF9-92F8-ADF2E5476BB6}" srcOrd="0" destOrd="0" presId="urn:microsoft.com/office/officeart/2005/8/layout/vList6"/>
    <dgm:cxn modelId="{6AF3607E-8636-42E0-BD2D-1D9457B0E605}" type="presOf" srcId="{06F1D7B9-66D9-4BDE-8C33-36C171AF4545}" destId="{60663B75-C480-4C64-A461-10CD89A792C7}" srcOrd="0" destOrd="0" presId="urn:microsoft.com/office/officeart/2005/8/layout/vList6"/>
    <dgm:cxn modelId="{7AC30271-DE28-42BB-9DB8-57154B51DE27}" srcId="{1612FF95-A3F3-44B0-8FB5-EF5F998CED0F}" destId="{C64F009A-A083-4864-898A-75F4CC06B1B0}" srcOrd="3" destOrd="0" parTransId="{FE67ADDE-7823-4C12-8A48-781B53587ADF}" sibTransId="{C378509A-7B15-4D2E-8426-71255BAD0398}"/>
    <dgm:cxn modelId="{BD2C89E1-1CA5-4780-98F0-E28250D745F3}" srcId="{1612FF95-A3F3-44B0-8FB5-EF5F998CED0F}" destId="{D8401CCF-A4BE-4389-90FF-9380E0BA2B87}" srcOrd="7" destOrd="0" parTransId="{1C4B2369-5DFA-454B-8594-6D15C59E7385}" sibTransId="{F617A15F-B524-48C6-B75E-7E79FCB03EA7}"/>
    <dgm:cxn modelId="{FD7F18A9-31B0-4989-BA16-5BCC9DCDF957}" type="presOf" srcId="{C176F4A3-4367-4093-81F1-A757F5E0A0C1}" destId="{E9E09AE1-6F59-4AC4-BA9C-EB738BAD2F8C}" srcOrd="0" destOrd="0" presId="urn:microsoft.com/office/officeart/2005/8/layout/vList6"/>
    <dgm:cxn modelId="{2AC3CE13-752F-45B8-A380-02E1FC45D629}" srcId="{22DAE3B5-CEE7-4531-A0B9-B2931139098C}" destId="{076E5062-DA60-4848-B194-F73480209CEC}" srcOrd="9" destOrd="0" parTransId="{9157DC97-6C8C-48EE-A8DC-807BA0854620}" sibTransId="{729D779A-B8B3-4055-952B-87457E9920D2}"/>
    <dgm:cxn modelId="{331B4089-5C1F-4AC7-BA81-F185BA8EB310}" srcId="{C176F4A3-4367-4093-81F1-A757F5E0A0C1}" destId="{87201E9C-D152-4CC5-A6BF-57253577CBAC}" srcOrd="2" destOrd="0" parTransId="{92DB4848-467D-42D8-99A7-DEC5C6B36835}" sibTransId="{ECE3C437-1B55-4B87-8643-D68FC6D62E79}"/>
    <dgm:cxn modelId="{E3604610-1914-4508-B915-AB2C2A2920D0}" type="presOf" srcId="{87201E9C-D152-4CC5-A6BF-57253577CBAC}" destId="{535A26A8-0F2D-4514-B069-94B301735DC3}" srcOrd="0" destOrd="0" presId="urn:microsoft.com/office/officeart/2005/8/layout/vList6"/>
    <dgm:cxn modelId="{62021BB2-9E1E-403E-AAAA-B678396E0B61}" srcId="{1612FF95-A3F3-44B0-8FB5-EF5F998CED0F}" destId="{3E774265-9F81-422F-9FD2-6D9C50A93A9F}" srcOrd="2" destOrd="0" parTransId="{66D2F4A6-E1A5-46C9-A584-5B77E8BD53D4}" sibTransId="{665CB66F-26F9-464F-89D7-771571F1B7B6}"/>
    <dgm:cxn modelId="{D5628FF3-C9FB-4272-9A75-6F4B8C765319}" type="presOf" srcId="{44726663-81EE-45DE-851E-4F40DB82EB8C}" destId="{4B6BD07E-90CF-4CF9-92F8-ADF2E5476BB6}" srcOrd="0" destOrd="6" presId="urn:microsoft.com/office/officeart/2005/8/layout/vList6"/>
    <dgm:cxn modelId="{9DFBF25F-750F-4CB4-93D3-BA42F903F275}" srcId="{1612FF95-A3F3-44B0-8FB5-EF5F998CED0F}" destId="{BCB571F6-07DA-4D15-A435-1CF154142F89}" srcOrd="1" destOrd="0" parTransId="{54696A87-72A4-4C90-9D95-7C0959CEEC7E}" sibTransId="{394557B2-071A-4F9B-84FB-2ACA9B4EA4B1}"/>
    <dgm:cxn modelId="{88E4A2E1-39AD-4293-9950-C8BD8AA9D3F2}" type="presOf" srcId="{D04DDBF9-F502-4CD0-8803-EEC6F178540E}" destId="{60663B75-C480-4C64-A461-10CD89A792C7}" srcOrd="0" destOrd="2" presId="urn:microsoft.com/office/officeart/2005/8/layout/vList6"/>
    <dgm:cxn modelId="{FE258753-D344-4139-B8D3-00CCFB47DE00}" srcId="{22DAE3B5-CEE7-4531-A0B9-B2931139098C}" destId="{91564CC6-5BDF-4E62-BF5D-49632C54EF76}" srcOrd="3" destOrd="0" parTransId="{E6BAF003-726B-41D1-83E3-699328C2533A}" sibTransId="{A3B05AFD-8B1D-4080-9069-5C5CA317ED4A}"/>
    <dgm:cxn modelId="{39545C39-541C-42B9-AEC5-D785C25FA9A6}" srcId="{22DAE3B5-CEE7-4531-A0B9-B2931139098C}" destId="{AD7929E4-F2B5-42E2-9F99-72B8DDBA8804}" srcOrd="11" destOrd="0" parTransId="{3FE87283-12FD-4BAE-898F-1B4D143743AC}" sibTransId="{75C09E94-51A9-4C27-B9FB-A0A573A49586}"/>
    <dgm:cxn modelId="{95641101-F83D-4F72-A5AF-14D005BC956C}" type="presOf" srcId="{C0285601-EAC0-4B1F-90A3-3A10D90E320F}" destId="{F42D63F7-91D3-4536-ACFB-1FB939157682}" srcOrd="0" destOrd="0" presId="urn:microsoft.com/office/officeart/2005/8/layout/vList6"/>
    <dgm:cxn modelId="{5A17E398-B927-4F48-9887-ED9161D7E28F}" srcId="{1612FF95-A3F3-44B0-8FB5-EF5F998CED0F}" destId="{8075AE92-BA8B-43BD-8C5C-64E34656AC07}" srcOrd="4" destOrd="0" parTransId="{D5D00BE4-67EB-469F-8BF6-2F63B2845C10}" sibTransId="{396BC0A7-4BE5-4278-8CF7-8608B51534CE}"/>
    <dgm:cxn modelId="{C0B20781-F905-452F-BD70-FED5448264D0}" type="presOf" srcId="{2EE9326E-24F6-42F5-B151-369E992DA46C}" destId="{60663B75-C480-4C64-A461-10CD89A792C7}" srcOrd="0" destOrd="4" presId="urn:microsoft.com/office/officeart/2005/8/layout/vList6"/>
    <dgm:cxn modelId="{D97FD8E1-D8A6-4E1D-AD27-C23148360E8A}" type="presOf" srcId="{469C3B0B-9BAA-419D-B294-4F492616D7AB}" destId="{F42D63F7-91D3-4536-ACFB-1FB939157682}" srcOrd="0" destOrd="4" presId="urn:microsoft.com/office/officeart/2005/8/layout/vList6"/>
    <dgm:cxn modelId="{697E6562-6E01-4945-A22F-6B777BA0141E}" srcId="{22DAE3B5-CEE7-4531-A0B9-B2931139098C}" destId="{C0968521-0A96-4935-AA80-8CD568FD1E10}" srcOrd="7" destOrd="0" parTransId="{85FABF7E-2209-40BF-8CC3-373E1302D265}" sibTransId="{24E3E767-207B-4B54-845E-F81CFEE01E6A}"/>
    <dgm:cxn modelId="{968CDFE5-A76A-464B-A212-721C38C475F4}" srcId="{1612FF95-A3F3-44B0-8FB5-EF5F998CED0F}" destId="{95FD55F8-E1C8-4758-8482-AE91953DC715}" srcOrd="0" destOrd="0" parTransId="{A1729781-4ADD-420D-BF07-33728274F8AE}" sibTransId="{657E81A3-A222-42AA-B314-DFDA0021B299}"/>
    <dgm:cxn modelId="{94B2B011-C301-48AE-B90A-DA748F813C60}" type="presOf" srcId="{9BA4D666-38A8-4D3A-AAD7-12C5CE5DDA27}" destId="{60663B75-C480-4C64-A461-10CD89A792C7}" srcOrd="0" destOrd="1" presId="urn:microsoft.com/office/officeart/2005/8/layout/vList6"/>
    <dgm:cxn modelId="{86AC48FB-CEAB-44D5-9455-01721513BF7C}" srcId="{22DAE3B5-CEE7-4531-A0B9-B2931139098C}" destId="{8179830D-5247-4D7A-B506-71AAF087CACE}" srcOrd="5" destOrd="0" parTransId="{76E419F8-8419-4FD9-9CA7-7FC42CF35DC7}" sibTransId="{1376E60D-466D-4D28-9CBB-33A03B9AC287}"/>
    <dgm:cxn modelId="{2DBB5DE0-D147-4EC2-A9BF-7BBD4295DBAA}" srcId="{87201E9C-D152-4CC5-A6BF-57253577CBAC}" destId="{2892B9C6-6F0C-469A-A62D-ABCE6207482E}" srcOrd="2" destOrd="0" parTransId="{B525FF6E-983A-48E7-A5B2-31BB91D60F76}" sibTransId="{343263B5-74A7-4864-9316-B7D0FC74616A}"/>
    <dgm:cxn modelId="{F9372E79-04E5-484C-A769-3E59905C0E11}" type="presOf" srcId="{C0968521-0A96-4935-AA80-8CD568FD1E10}" destId="{60663B75-C480-4C64-A461-10CD89A792C7}" srcOrd="0" destOrd="7" presId="urn:microsoft.com/office/officeart/2005/8/layout/vList6"/>
    <dgm:cxn modelId="{6A19CCB6-8CCE-4707-9507-0A83CE862121}" type="presOf" srcId="{1612FF95-A3F3-44B0-8FB5-EF5F998CED0F}" destId="{84606A39-36EE-4049-BBF8-873E55C82A42}" srcOrd="0" destOrd="0" presId="urn:microsoft.com/office/officeart/2005/8/layout/vList6"/>
    <dgm:cxn modelId="{35A19E29-4B40-44F1-B04B-19B41DC16B90}" type="presOf" srcId="{F5B3B1FD-3D2D-4135-B467-92090059E148}" destId="{60663B75-C480-4C64-A461-10CD89A792C7}" srcOrd="0" destOrd="8" presId="urn:microsoft.com/office/officeart/2005/8/layout/vList6"/>
    <dgm:cxn modelId="{BEFA97DC-5B72-4B79-B5F2-506C63B7BD24}" type="presOf" srcId="{74C58452-65DF-41CD-BF6A-14553E663B76}" destId="{4B6BD07E-90CF-4CF9-92F8-ADF2E5476BB6}" srcOrd="0" destOrd="5" presId="urn:microsoft.com/office/officeart/2005/8/layout/vList6"/>
    <dgm:cxn modelId="{52E14F5F-EFDF-44AB-AFE7-81EACEF0B020}" type="presOf" srcId="{8179830D-5247-4D7A-B506-71AAF087CACE}" destId="{60663B75-C480-4C64-A461-10CD89A792C7}" srcOrd="0" destOrd="5" presId="urn:microsoft.com/office/officeart/2005/8/layout/vList6"/>
    <dgm:cxn modelId="{A34A3E34-0541-4A1C-9BDA-869F5C1552AE}" srcId="{22DAE3B5-CEE7-4531-A0B9-B2931139098C}" destId="{9BA4D666-38A8-4D3A-AAD7-12C5CE5DDA27}" srcOrd="1" destOrd="0" parTransId="{386E156D-1389-49BD-9B80-6C8D93141570}" sibTransId="{9635E243-F28B-4A0F-A480-9A342E2B697F}"/>
    <dgm:cxn modelId="{5A1E0126-A5FC-4216-9EE2-664FC8BEB776}" srcId="{1612FF95-A3F3-44B0-8FB5-EF5F998CED0F}" destId="{74C58452-65DF-41CD-BF6A-14553E663B76}" srcOrd="5" destOrd="0" parTransId="{B70529C1-964B-4854-9D4E-7816C181B239}" sibTransId="{595216A2-1187-4D62-A9C4-DAC1DEB185EE}"/>
    <dgm:cxn modelId="{9A58CCEB-4977-42EF-ABBF-16CADDB9355A}" type="presOf" srcId="{8075AE92-BA8B-43BD-8C5C-64E34656AC07}" destId="{4B6BD07E-90CF-4CF9-92F8-ADF2E5476BB6}" srcOrd="0" destOrd="4" presId="urn:microsoft.com/office/officeart/2005/8/layout/vList6"/>
    <dgm:cxn modelId="{B4854FEF-7E8A-4BA4-A2CE-275CC7904DA2}" type="presOf" srcId="{7EDB3E79-6642-4631-A570-6F59E56542D3}" destId="{F42D63F7-91D3-4536-ACFB-1FB939157682}" srcOrd="0" destOrd="1" presId="urn:microsoft.com/office/officeart/2005/8/layout/vList6"/>
    <dgm:cxn modelId="{EB1B0B29-0433-47F0-889E-8A43A9E2FB3C}" srcId="{87201E9C-D152-4CC5-A6BF-57253577CBAC}" destId="{7EDB3E79-6642-4631-A570-6F59E56542D3}" srcOrd="1" destOrd="0" parTransId="{9D10EB71-F975-42E2-8B82-6D25F8BF0452}" sibTransId="{2533D7F8-C330-46A7-B103-3E43A314C567}"/>
    <dgm:cxn modelId="{1C3C2CF7-77A8-4BB5-BE9C-F163092C6A3B}" srcId="{87201E9C-D152-4CC5-A6BF-57253577CBAC}" destId="{C0285601-EAC0-4B1F-90A3-3A10D90E320F}" srcOrd="0" destOrd="0" parTransId="{51510630-E7F4-4ABD-AADC-0E77CA72988D}" sibTransId="{683531DB-8C8E-4C17-A981-1239B0C06CF0}"/>
    <dgm:cxn modelId="{0A94AD8E-42E9-4FC2-99FE-CD58F844C479}" srcId="{22DAE3B5-CEE7-4531-A0B9-B2931139098C}" destId="{06F1D7B9-66D9-4BDE-8C33-36C171AF4545}" srcOrd="0" destOrd="0" parTransId="{B4974A4D-498A-4134-AFBB-00282D03D3F3}" sibTransId="{5BAA5E79-1A87-40D4-A78A-C7B55F1316CE}"/>
    <dgm:cxn modelId="{D087C39F-4D10-4BBE-B8D2-01956EF24E6F}" type="presOf" srcId="{AD7929E4-F2B5-42E2-9F99-72B8DDBA8804}" destId="{60663B75-C480-4C64-A461-10CD89A792C7}" srcOrd="0" destOrd="11" presId="urn:microsoft.com/office/officeart/2005/8/layout/vList6"/>
    <dgm:cxn modelId="{128C147D-1247-426A-BE5F-1BCD6B096120}" type="presOf" srcId="{86E490BC-BAB3-4489-802D-67C477C8D373}" destId="{F42D63F7-91D3-4536-ACFB-1FB939157682}" srcOrd="0" destOrd="3" presId="urn:microsoft.com/office/officeart/2005/8/layout/vList6"/>
    <dgm:cxn modelId="{3F8D511A-2A64-4691-8993-E0707BAE97CA}" srcId="{22DAE3B5-CEE7-4531-A0B9-B2931139098C}" destId="{D04DDBF9-F502-4CD0-8803-EEC6F178540E}" srcOrd="2" destOrd="0" parTransId="{D5CEFAA8-C2BD-4D71-9671-86AD2313E70F}" sibTransId="{97CD74EB-86FD-4CF1-85B2-1F9B5A493C53}"/>
    <dgm:cxn modelId="{E149699E-6D90-47D7-A55A-2E3E5178C0B0}" type="presOf" srcId="{D8401CCF-A4BE-4389-90FF-9380E0BA2B87}" destId="{4B6BD07E-90CF-4CF9-92F8-ADF2E5476BB6}" srcOrd="0" destOrd="7" presId="urn:microsoft.com/office/officeart/2005/8/layout/vList6"/>
    <dgm:cxn modelId="{EF0F5EAD-A1E8-4E22-8087-8819FCB7DBF5}" srcId="{22DAE3B5-CEE7-4531-A0B9-B2931139098C}" destId="{A64B05F0-873F-4246-A5E1-8CC7ED28E363}" srcOrd="10" destOrd="0" parTransId="{83FB0554-1DFF-405A-9307-B4351DF5737C}" sibTransId="{653ED572-1F4B-460C-AB44-D5F3B6CE1F55}"/>
    <dgm:cxn modelId="{DEADD314-F426-46CC-A8F5-3193205A1EFB}" type="presParOf" srcId="{E9E09AE1-6F59-4AC4-BA9C-EB738BAD2F8C}" destId="{4DB2772A-43AE-460C-90F6-46F7AEBD4C92}" srcOrd="0" destOrd="0" presId="urn:microsoft.com/office/officeart/2005/8/layout/vList6"/>
    <dgm:cxn modelId="{5D8CA9B2-FC34-4CE4-8F1C-F5C1A63D41F6}" type="presParOf" srcId="{4DB2772A-43AE-460C-90F6-46F7AEBD4C92}" destId="{84606A39-36EE-4049-BBF8-873E55C82A42}" srcOrd="0" destOrd="0" presId="urn:microsoft.com/office/officeart/2005/8/layout/vList6"/>
    <dgm:cxn modelId="{8FE9F6AE-BFAB-4A80-BEDF-E2179D22CC9C}" type="presParOf" srcId="{4DB2772A-43AE-460C-90F6-46F7AEBD4C92}" destId="{4B6BD07E-90CF-4CF9-92F8-ADF2E5476BB6}" srcOrd="1" destOrd="0" presId="urn:microsoft.com/office/officeart/2005/8/layout/vList6"/>
    <dgm:cxn modelId="{04998799-59BC-4F77-953C-4EF08F00EED0}" type="presParOf" srcId="{E9E09AE1-6F59-4AC4-BA9C-EB738BAD2F8C}" destId="{778B1900-DE65-4A36-9A61-425BA617F87F}" srcOrd="1" destOrd="0" presId="urn:microsoft.com/office/officeart/2005/8/layout/vList6"/>
    <dgm:cxn modelId="{981DDBB0-D9C0-4AC5-AA02-3B4999E6AD0A}" type="presParOf" srcId="{E9E09AE1-6F59-4AC4-BA9C-EB738BAD2F8C}" destId="{8D673AEF-051C-4D5A-A1A4-63EFDF475FB6}" srcOrd="2" destOrd="0" presId="urn:microsoft.com/office/officeart/2005/8/layout/vList6"/>
    <dgm:cxn modelId="{99A9A33A-0062-4921-BC14-2F7B2DE6050F}" type="presParOf" srcId="{8D673AEF-051C-4D5A-A1A4-63EFDF475FB6}" destId="{B5EF4149-3176-4C74-BDA7-5D8F9842BD95}" srcOrd="0" destOrd="0" presId="urn:microsoft.com/office/officeart/2005/8/layout/vList6"/>
    <dgm:cxn modelId="{1456F1DA-76C9-4E8C-BF0A-FB1E355FA9D1}" type="presParOf" srcId="{8D673AEF-051C-4D5A-A1A4-63EFDF475FB6}" destId="{60663B75-C480-4C64-A461-10CD89A792C7}" srcOrd="1" destOrd="0" presId="urn:microsoft.com/office/officeart/2005/8/layout/vList6"/>
    <dgm:cxn modelId="{033D6A80-46A2-4261-B33C-8BCB17BB305E}" type="presParOf" srcId="{E9E09AE1-6F59-4AC4-BA9C-EB738BAD2F8C}" destId="{50221BBE-17CA-4FD8-8C74-D7C5BBD003C8}" srcOrd="3" destOrd="0" presId="urn:microsoft.com/office/officeart/2005/8/layout/vList6"/>
    <dgm:cxn modelId="{B8AAD47E-92D8-446A-A6C6-9D8AA0A25B4A}" type="presParOf" srcId="{E9E09AE1-6F59-4AC4-BA9C-EB738BAD2F8C}" destId="{C5DEECA9-874C-4A67-85D2-7B348C329503}" srcOrd="4" destOrd="0" presId="urn:microsoft.com/office/officeart/2005/8/layout/vList6"/>
    <dgm:cxn modelId="{95C84DE2-581A-4EBA-8128-0B03561DAEBA}" type="presParOf" srcId="{C5DEECA9-874C-4A67-85D2-7B348C329503}" destId="{535A26A8-0F2D-4514-B069-94B301735DC3}" srcOrd="0" destOrd="0" presId="urn:microsoft.com/office/officeart/2005/8/layout/vList6"/>
    <dgm:cxn modelId="{EB5574D6-BDDF-4EF6-A93E-D6D95D7B0248}" type="presParOf" srcId="{C5DEECA9-874C-4A67-85D2-7B348C329503}" destId="{F42D63F7-91D3-4536-ACFB-1FB93915768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BD07E-90CF-4CF9-92F8-ADF2E5476BB6}">
      <dsp:nvSpPr>
        <dsp:cNvPr id="0" name=""/>
        <dsp:cNvSpPr/>
      </dsp:nvSpPr>
      <dsp:spPr>
        <a:xfrm>
          <a:off x="2448271" y="86046"/>
          <a:ext cx="3672407" cy="1858172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Virovitica-Podravina County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Osijek-Baranja County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Koprivnica-Križevci County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Međimurje County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hr-HR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Town </a:t>
          </a:r>
          <a:r>
            <a:rPr lang="hr-HR" sz="12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hr-HR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Mursko Središće</a:t>
          </a:r>
          <a:endParaRPr lang="hr-HR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Town </a:t>
          </a:r>
          <a:r>
            <a:rPr lang="hr-HR" sz="12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hr-HR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Prelog</a:t>
          </a:r>
          <a:endParaRPr lang="hr-HR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Antunovac </a:t>
          </a:r>
          <a:r>
            <a:rPr lang="hr-HR" sz="12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Municipality</a:t>
          </a:r>
          <a:endParaRPr lang="hr-HR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448271" y="86046"/>
        <a:ext cx="3672407" cy="1858172"/>
      </dsp:txXfrm>
    </dsp:sp>
    <dsp:sp modelId="{84606A39-36EE-4049-BBF8-873E55C82A42}">
      <dsp:nvSpPr>
        <dsp:cNvPr id="0" name=""/>
        <dsp:cNvSpPr/>
      </dsp:nvSpPr>
      <dsp:spPr>
        <a:xfrm>
          <a:off x="0" y="0"/>
          <a:ext cx="2448271" cy="2027708"/>
        </a:xfrm>
        <a:prstGeom prst="round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Pannon EGTC</a:t>
          </a:r>
        </a:p>
      </dsp:txBody>
      <dsp:txXfrm>
        <a:off x="0" y="0"/>
        <a:ext cx="2448271" cy="2027708"/>
      </dsp:txXfrm>
    </dsp:sp>
    <dsp:sp modelId="{60663B75-C480-4C64-A461-10CD89A792C7}">
      <dsp:nvSpPr>
        <dsp:cNvPr id="0" name=""/>
        <dsp:cNvSpPr/>
      </dsp:nvSpPr>
      <dsp:spPr>
        <a:xfrm>
          <a:off x="2449466" y="2231757"/>
          <a:ext cx="3665238" cy="2623084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Međimurje County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hr-HR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Town </a:t>
          </a:r>
          <a:r>
            <a:rPr lang="hr-HR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hr-HR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Prelog </a:t>
          </a:r>
          <a:endParaRPr lang="hr-HR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hr-HR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Town </a:t>
          </a:r>
          <a:r>
            <a:rPr lang="hr-HR" sz="10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hr-HR" sz="1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Ludbreg </a:t>
          </a:r>
          <a:endParaRPr lang="hr-HR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Donja Dubrava Municipality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Donji </a:t>
          </a:r>
          <a:r>
            <a:rPr lang="hr-HR" sz="10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Kraljevec</a:t>
          </a:r>
          <a:r>
            <a:rPr lang="hr-H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hr-HR" sz="10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Municipality</a:t>
          </a:r>
          <a:endParaRPr lang="hr-HR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Donji Vidovec  Municipality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Goričan Municipality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Kotoriba Municipality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Legrad Municipality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Sveta Marija Municipality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Orehovica Municipality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Domašinec Municipality</a:t>
          </a:r>
        </a:p>
      </dsp:txBody>
      <dsp:txXfrm>
        <a:off x="2449466" y="2231757"/>
        <a:ext cx="3665238" cy="2623084"/>
      </dsp:txXfrm>
    </dsp:sp>
    <dsp:sp modelId="{B5EF4149-3176-4C74-BDA7-5D8F9842BD95}">
      <dsp:nvSpPr>
        <dsp:cNvPr id="0" name=""/>
        <dsp:cNvSpPr/>
      </dsp:nvSpPr>
      <dsp:spPr>
        <a:xfrm>
          <a:off x="5974" y="2529445"/>
          <a:ext cx="2443492" cy="2027708"/>
        </a:xfrm>
        <a:prstGeom prst="round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Mura Region EGTC</a:t>
          </a:r>
        </a:p>
      </dsp:txBody>
      <dsp:txXfrm>
        <a:off x="5974" y="2529445"/>
        <a:ext cx="2443492" cy="2027708"/>
      </dsp:txXfrm>
    </dsp:sp>
    <dsp:sp modelId="{F42D63F7-91D3-4536-ACFB-1FB939157682}">
      <dsp:nvSpPr>
        <dsp:cNvPr id="0" name=""/>
        <dsp:cNvSpPr/>
      </dsp:nvSpPr>
      <dsp:spPr>
        <a:xfrm>
          <a:off x="2448271" y="4982222"/>
          <a:ext cx="3672407" cy="2027708"/>
        </a:xfrm>
        <a:prstGeom prst="rightArrow">
          <a:avLst>
            <a:gd name="adj1" fmla="val 75000"/>
            <a:gd name="adj2" fmla="val 50000"/>
          </a:avLst>
        </a:prstGeom>
        <a:solidFill>
          <a:srgbClr val="70AD47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Karlovac County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Varaždin County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Primorje-Gorski </a:t>
          </a:r>
          <a:r>
            <a:rPr lang="hr-HR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Kotar </a:t>
          </a:r>
          <a:r>
            <a:rPr lang="hr-HR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County</a:t>
          </a:r>
          <a:endParaRPr lang="hr-H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448271" y="4982222"/>
        <a:ext cx="3672407" cy="2027708"/>
      </dsp:txXfrm>
    </dsp:sp>
    <dsp:sp modelId="{535A26A8-0F2D-4514-B069-94B301735DC3}">
      <dsp:nvSpPr>
        <dsp:cNvPr id="0" name=""/>
        <dsp:cNvSpPr/>
      </dsp:nvSpPr>
      <dsp:spPr>
        <a:xfrm>
          <a:off x="0" y="5057613"/>
          <a:ext cx="2448271" cy="2027708"/>
        </a:xfrm>
        <a:prstGeom prst="round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Central European Transport </a:t>
          </a:r>
          <a:r>
            <a:rPr lang="hr-HR" sz="2400" b="1" i="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Corridor</a:t>
          </a:r>
          <a:r>
            <a:rPr lang="hr-HR" sz="24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EGTC </a:t>
          </a:r>
          <a:r>
            <a:rPr lang="hr-HR" sz="2400" b="1" i="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Ltd</a:t>
          </a:r>
          <a:r>
            <a:rPr lang="hr-HR" sz="24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.</a:t>
          </a:r>
          <a:endParaRPr lang="hr-HR" sz="2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5057613"/>
        <a:ext cx="2448271" cy="2027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70C6967-9767-4369-897D-CBE2FF51BF8D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en-US" noProof="0" smtClean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CF85B95-D2DD-41C2-98CA-41026987D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7346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F85B95-D2DD-41C2-98CA-41026987D73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2402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altLang="x-none" smtClean="0"/>
          </a:p>
        </p:txBody>
      </p:sp>
      <p:sp>
        <p:nvSpPr>
          <p:cNvPr id="1126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E55773B-F585-4669-8053-57E44E7D4F3C}" type="slidenum">
              <a:rPr lang="hr-HR" altLang="x-none">
                <a:solidFill>
                  <a:srgbClr val="44422C"/>
                </a:solidFill>
                <a:latin typeface="Hoefler Text" pitchFamily="18" charset="0"/>
                <a:ea typeface="ヒラギノ明朝 ProN W3"/>
                <a:cs typeface="ヒラギノ明朝 ProN W3"/>
                <a:sym typeface="Hoefler Text" pitchFamily="18" charset="0"/>
              </a:rPr>
              <a:pPr eaLnBrk="1" hangingPunct="1"/>
              <a:t>5</a:t>
            </a:fld>
            <a:endParaRPr lang="hr-HR" altLang="x-none">
              <a:solidFill>
                <a:srgbClr val="44422C"/>
              </a:solidFill>
              <a:latin typeface="Hoefler Text" pitchFamily="18" charset="0"/>
              <a:ea typeface="ヒラギノ明朝 ProN W3"/>
              <a:cs typeface="ヒラギノ明朝 ProN W3"/>
              <a:sym typeface="Hoefler Text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altLang="x-none" smtClean="0"/>
          </a:p>
        </p:txBody>
      </p:sp>
      <p:sp>
        <p:nvSpPr>
          <p:cNvPr id="1126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E55773B-F585-4669-8053-57E44E7D4F3C}" type="slidenum">
              <a:rPr lang="hr-HR" altLang="x-none">
                <a:solidFill>
                  <a:srgbClr val="44422C"/>
                </a:solidFill>
                <a:latin typeface="Hoefler Text" pitchFamily="18" charset="0"/>
                <a:ea typeface="ヒラギノ明朝 ProN W3"/>
                <a:cs typeface="ヒラギノ明朝 ProN W3"/>
                <a:sym typeface="Hoefler Text" pitchFamily="18" charset="0"/>
              </a:rPr>
              <a:pPr eaLnBrk="1" hangingPunct="1"/>
              <a:t>6</a:t>
            </a:fld>
            <a:endParaRPr lang="hr-HR" altLang="x-none">
              <a:solidFill>
                <a:srgbClr val="44422C"/>
              </a:solidFill>
              <a:latin typeface="Hoefler Text" pitchFamily="18" charset="0"/>
              <a:ea typeface="ヒラギノ明朝 ProN W3"/>
              <a:cs typeface="ヒラギノ明朝 ProN W3"/>
              <a:sym typeface="Hoefler Text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altLang="x-none" smtClean="0"/>
          </a:p>
        </p:txBody>
      </p:sp>
      <p:sp>
        <p:nvSpPr>
          <p:cNvPr id="1229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7FAF81C-B7F0-43CD-8EDA-A54561396220}" type="slidenum">
              <a:rPr lang="hr-HR" altLang="x-none">
                <a:solidFill>
                  <a:srgbClr val="44422C"/>
                </a:solidFill>
                <a:latin typeface="Hoefler Text" pitchFamily="18" charset="0"/>
                <a:ea typeface="ヒラギノ明朝 ProN W3"/>
                <a:cs typeface="ヒラギノ明朝 ProN W3"/>
                <a:sym typeface="Hoefler Text" pitchFamily="18" charset="0"/>
              </a:rPr>
              <a:pPr eaLnBrk="1" hangingPunct="1"/>
              <a:t>7</a:t>
            </a:fld>
            <a:endParaRPr lang="hr-HR" altLang="x-none">
              <a:solidFill>
                <a:srgbClr val="44422C"/>
              </a:solidFill>
              <a:latin typeface="Hoefler Text" pitchFamily="18" charset="0"/>
              <a:ea typeface="ヒラギノ明朝 ProN W3"/>
              <a:cs typeface="ヒラギノ明朝 ProN W3"/>
              <a:sym typeface="Hoefler Text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altLang="x-none" smtClean="0"/>
          </a:p>
        </p:txBody>
      </p:sp>
      <p:sp>
        <p:nvSpPr>
          <p:cNvPr id="1229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7FAF81C-B7F0-43CD-8EDA-A54561396220}" type="slidenum">
              <a:rPr lang="hr-HR" altLang="x-none">
                <a:solidFill>
                  <a:srgbClr val="44422C"/>
                </a:solidFill>
                <a:latin typeface="Hoefler Text" pitchFamily="18" charset="0"/>
                <a:ea typeface="ヒラギノ明朝 ProN W3"/>
                <a:cs typeface="ヒラギノ明朝 ProN W3"/>
                <a:sym typeface="Hoefler Text" pitchFamily="18" charset="0"/>
              </a:rPr>
              <a:pPr eaLnBrk="1" hangingPunct="1"/>
              <a:t>8</a:t>
            </a:fld>
            <a:endParaRPr lang="hr-HR" altLang="x-none">
              <a:solidFill>
                <a:srgbClr val="44422C"/>
              </a:solidFill>
              <a:latin typeface="Hoefler Text" pitchFamily="18" charset="0"/>
              <a:ea typeface="ヒラギノ明朝 ProN W3"/>
              <a:cs typeface="ヒラギノ明朝 ProN W3"/>
              <a:sym typeface="Hoefler Text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altLang="x-none" smtClean="0"/>
          </a:p>
        </p:txBody>
      </p:sp>
      <p:sp>
        <p:nvSpPr>
          <p:cNvPr id="1229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7FAF81C-B7F0-43CD-8EDA-A54561396220}" type="slidenum">
              <a:rPr lang="hr-HR" altLang="x-none">
                <a:solidFill>
                  <a:srgbClr val="44422C"/>
                </a:solidFill>
                <a:latin typeface="Hoefler Text" pitchFamily="18" charset="0"/>
                <a:ea typeface="ヒラギノ明朝 ProN W3"/>
                <a:cs typeface="ヒラギノ明朝 ProN W3"/>
                <a:sym typeface="Hoefler Text" pitchFamily="18" charset="0"/>
              </a:rPr>
              <a:pPr eaLnBrk="1" hangingPunct="1"/>
              <a:t>10</a:t>
            </a:fld>
            <a:endParaRPr lang="hr-HR" altLang="x-none">
              <a:solidFill>
                <a:srgbClr val="44422C"/>
              </a:solidFill>
              <a:latin typeface="Hoefler Text" pitchFamily="18" charset="0"/>
              <a:ea typeface="ヒラギノ明朝 ProN W3"/>
              <a:cs typeface="ヒラギノ明朝 ProN W3"/>
              <a:sym typeface="Hoefler Text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F85B95-D2DD-41C2-98CA-41026987D73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922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396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593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4076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1865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38236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1933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4119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81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7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613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344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104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80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787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961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79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5082112-7A94-4C54-8929-C106A53A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475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stariwww.mvp.hr/mvprh-www/dnevno/images/grb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erdar@uprava.h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63674" y="1605106"/>
            <a:ext cx="78422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MINISTRY  OF  </a:t>
            </a:r>
            <a:r>
              <a:rPr lang="hr-HR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PUBLIC ADMINISTRATION</a:t>
            </a:r>
            <a:endParaRPr lang="en-GB" sz="1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2" name="Picture 4" descr="http://stariwww.mvp.hr/mvprh-www/dnevno/images/grb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31" y="692696"/>
            <a:ext cx="541818" cy="67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019905" y="5805264"/>
            <a:ext cx="30364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000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Budapest</a:t>
            </a:r>
            <a:r>
              <a:rPr lang="hr-HR" sz="2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28 </a:t>
            </a:r>
            <a:r>
              <a:rPr lang="hr-HR" sz="2000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September</a:t>
            </a:r>
            <a:r>
              <a:rPr lang="hr-HR" sz="2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2019</a:t>
            </a:r>
            <a:endParaRPr lang="en-GB" sz="20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483768" y="1371600"/>
            <a:ext cx="3802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REPUBLIC OF CROATIA</a:t>
            </a:r>
            <a:endParaRPr lang="en-GB" sz="1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5" name="Naslov 3"/>
          <p:cNvSpPr>
            <a:spLocks noGrp="1"/>
          </p:cNvSpPr>
          <p:nvPr>
            <p:ph type="ctrTitle"/>
          </p:nvPr>
        </p:nvSpPr>
        <p:spPr>
          <a:xfrm>
            <a:off x="107504" y="2564904"/>
            <a:ext cx="8060630" cy="1278922"/>
          </a:xfrm>
        </p:spPr>
        <p:txBody>
          <a:bodyPr/>
          <a:lstStyle/>
          <a:p>
            <a:pPr algn="ctr"/>
            <a:r>
              <a:rPr lang="en-US" altLang="x-none" sz="32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European Grouping of Territorial Cooperation</a:t>
            </a:r>
            <a:r>
              <a:rPr lang="hr-HR" altLang="x-none" sz="3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r-HR" altLang="x-none" sz="32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br>
              <a:rPr lang="hr-HR" altLang="x-none" sz="32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hr-HR" altLang="x-none" sz="32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Practice</a:t>
            </a:r>
            <a:r>
              <a:rPr lang="hr-HR" altLang="x-none" sz="3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r-HR" altLang="x-none" sz="32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and</a:t>
            </a:r>
            <a:r>
              <a:rPr lang="hr-HR" altLang="x-none" sz="32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r-HR" altLang="x-none" sz="3200" b="1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Experiences</a:t>
            </a:r>
            <a:endParaRPr lang="hr-HR" altLang="x-none" sz="32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6843712" cy="71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84784"/>
            <a:ext cx="7562924" cy="4680272"/>
          </a:xfrm>
        </p:spPr>
        <p:txBody>
          <a:bodyPr rIns="0">
            <a:normAutofit fontScale="92500" lnSpcReduction="10000"/>
          </a:bodyPr>
          <a:lstStyle/>
          <a:p>
            <a:pPr algn="just"/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Ministry of Public Administration as 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 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authority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competent for the </a:t>
            </a:r>
            <a:r>
              <a:rPr lang="en-US" sz="2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approval procedure</a:t>
            </a:r>
            <a:r>
              <a:rPr lang="hr-HR" sz="2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for EGTCs 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does not participate in the implementation of the activities of EGT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Cs</a:t>
            </a:r>
          </a:p>
          <a:p>
            <a:pPr algn="just"/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Upon the completion of the 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approval process, 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 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Ministry of Public Administration do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not 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receive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feedback on further realization of the participation in 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 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EGTC and any projects realized</a:t>
            </a:r>
            <a:endParaRPr lang="hr-HR" sz="2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</a:t>
            </a:r>
            <a:r>
              <a:rPr lang="en-US" sz="26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mplementation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of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European 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</a:t>
            </a:r>
            <a:r>
              <a:rPr lang="en-US" sz="26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erritorial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</a:t>
            </a:r>
            <a:r>
              <a:rPr lang="en-US" sz="26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ooperation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program</a:t>
            </a:r>
            <a:r>
              <a:rPr lang="hr-HR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(cross-border, transnational and interregional cooperation programs) is the responsibility of the </a:t>
            </a:r>
            <a:r>
              <a:rPr lang="en-US" sz="2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Ministry of Regional Development and EU Funds</a:t>
            </a:r>
            <a:r>
              <a:rPr lang="en-US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as the Croatian National Authority</a:t>
            </a:r>
            <a:endParaRPr lang="hr-HR" sz="2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20700" lvl="2" indent="-342900" algn="just">
              <a:spcBef>
                <a:spcPts val="422"/>
              </a:spcBef>
              <a:buSzPct val="94000"/>
              <a:buFont typeface="Wingdings" panose="05000000000000000000" pitchFamily="2" charset="2"/>
              <a:buChar char="§"/>
              <a:tabLst>
                <a:tab pos="7899400" algn="l"/>
              </a:tabLst>
              <a:defRPr/>
            </a:pPr>
            <a:endParaRPr lang="hr-HR" sz="2200" b="1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  <a:p>
            <a:pPr marL="378382" lvl="2" indent="0" algn="just" eaLnBrk="1" hangingPunct="1">
              <a:spcBef>
                <a:spcPts val="422"/>
              </a:spcBef>
              <a:buSzPct val="94000"/>
              <a:buFontTx/>
              <a:buNone/>
              <a:defRPr/>
            </a:pPr>
            <a:endParaRPr lang="hr-HR" sz="2200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</p:txBody>
      </p:sp>
      <p:sp>
        <p:nvSpPr>
          <p:cNvPr id="5" name="Rezervirano mjesto teksta 1"/>
          <p:cNvSpPr txBox="1">
            <a:spLocks/>
          </p:cNvSpPr>
          <p:nvPr/>
        </p:nvSpPr>
        <p:spPr bwMode="auto">
          <a:xfrm>
            <a:off x="111125" y="404664"/>
            <a:ext cx="7772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hr-HR" sz="28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Benefits of the participation in an EGTC </a:t>
            </a:r>
            <a:endParaRPr lang="hr-HR" altLang="x-none" sz="2800" b="1" i="1" kern="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6843712" cy="71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47663" y="2207203"/>
            <a:ext cx="8099425" cy="1757140"/>
          </a:xfrm>
        </p:spPr>
        <p:txBody>
          <a:bodyPr rIns="93577"/>
          <a:lstStyle/>
          <a:p>
            <a:pPr marL="387350" eaLnBrk="1" hangingPunct="1">
              <a:spcBef>
                <a:spcPct val="0"/>
              </a:spcBef>
              <a:buFontTx/>
              <a:buNone/>
            </a:pPr>
            <a:endParaRPr lang="en-US" altLang="x-none" dirty="0" smtClean="0">
              <a:latin typeface="Helvetica" pitchFamily="34" charset="0"/>
              <a:sym typeface="Helvetica" pitchFamily="34" charset="0"/>
            </a:endParaRPr>
          </a:p>
          <a:p>
            <a:pPr marL="387350" eaLnBrk="1" hangingPunct="1">
              <a:spcBef>
                <a:spcPts val="425"/>
              </a:spcBef>
              <a:buFontTx/>
              <a:buNone/>
            </a:pPr>
            <a:endParaRPr lang="en-US" altLang="x-none" dirty="0" smtClean="0">
              <a:latin typeface="Helvetica" pitchFamily="34" charset="0"/>
              <a:sym typeface="Helvetica" pitchFamily="34" charset="0"/>
            </a:endParaRPr>
          </a:p>
          <a:p>
            <a:pPr marL="387350" algn="ctr" eaLnBrk="1" hangingPunct="1">
              <a:spcBef>
                <a:spcPts val="425"/>
              </a:spcBef>
              <a:buFontTx/>
              <a:buNone/>
            </a:pPr>
            <a:r>
              <a:rPr lang="hr-HR" altLang="x-none" sz="3800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T</a:t>
            </a:r>
            <a:r>
              <a:rPr lang="en-US" altLang="x-none" sz="3800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hank for you</a:t>
            </a:r>
            <a:r>
              <a:rPr lang="hr-HR" altLang="x-none" sz="3800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r </a:t>
            </a:r>
            <a:r>
              <a:rPr lang="en-US" altLang="x-none" sz="3800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attention</a:t>
            </a:r>
            <a:r>
              <a:rPr lang="hr-HR" altLang="x-none" sz="3800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!</a:t>
            </a:r>
            <a:endParaRPr lang="en-US" altLang="x-none" sz="3800" i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  <a:sym typeface="Helvetica" pitchFamily="34" charset="0"/>
            </a:endParaRPr>
          </a:p>
          <a:p>
            <a:pPr marL="387350" eaLnBrk="1" hangingPunct="1">
              <a:spcBef>
                <a:spcPts val="425"/>
              </a:spcBef>
              <a:buFontTx/>
              <a:buNone/>
            </a:pPr>
            <a:endParaRPr lang="en-US" altLang="x-none" dirty="0" smtClean="0">
              <a:latin typeface="Helvetica" pitchFamily="34" charset="0"/>
              <a:sym typeface="Helvetica" pitchFamily="34" charset="0"/>
            </a:endParaRPr>
          </a:p>
          <a:p>
            <a:pPr marL="387350" eaLnBrk="1" hangingPunct="1">
              <a:spcBef>
                <a:spcPts val="425"/>
              </a:spcBef>
              <a:buFontTx/>
              <a:buNone/>
            </a:pPr>
            <a:endParaRPr lang="en-US" altLang="x-none" dirty="0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467544" y="5967050"/>
            <a:ext cx="19912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hr-HR" altLang="x-none" sz="2000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Katarina Serdar</a:t>
            </a:r>
          </a:p>
          <a:p>
            <a:pPr algn="ctr" eaLnBrk="1" hangingPunct="1"/>
            <a:r>
              <a:rPr lang="hr-HR" altLang="x-none" sz="20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hlinkClick r:id="rId4"/>
              </a:rPr>
              <a:t>kserdar@uprava.hr</a:t>
            </a:r>
            <a:endParaRPr lang="hr-HR" altLang="x-none" sz="20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eaLnBrk="1" hangingPunct="1"/>
            <a:endParaRPr lang="en-GB" altLang="x-none" sz="20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6843712" cy="71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rIns="0"/>
          <a:lstStyle/>
          <a:p>
            <a:pPr marL="84138" lvl="1" indent="0" eaLnBrk="1" hangingPunct="1">
              <a:lnSpc>
                <a:spcPct val="115000"/>
              </a:lnSpc>
              <a:spcBef>
                <a:spcPts val="422"/>
              </a:spcBef>
              <a:buSzPct val="94000"/>
              <a:buFontTx/>
              <a:buNone/>
              <a:defRPr/>
            </a:pPr>
            <a:endParaRPr lang="hr-HR" altLang="x-none" sz="3200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84138" lvl="1" indent="0" eaLnBrk="1" hangingPunct="1">
              <a:lnSpc>
                <a:spcPct val="115000"/>
              </a:lnSpc>
              <a:spcBef>
                <a:spcPts val="422"/>
              </a:spcBef>
              <a:buSzPct val="94000"/>
              <a:buFontTx/>
              <a:buNone/>
              <a:defRPr/>
            </a:pPr>
            <a:endParaRPr lang="hr-HR" altLang="x-none" sz="3200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40887" lvl="1" indent="0" algn="just" eaLnBrk="1" hangingPunct="1">
              <a:lnSpc>
                <a:spcPct val="115000"/>
              </a:lnSpc>
              <a:spcBef>
                <a:spcPts val="422"/>
              </a:spcBef>
              <a:buSzPct val="94000"/>
              <a:buFontTx/>
              <a:buNone/>
              <a:defRPr/>
            </a:pPr>
            <a:r>
              <a:rPr lang="hr-HR" sz="2200" dirty="0" smtClean="0"/>
              <a:t> </a:t>
            </a:r>
            <a:endParaRPr lang="hr-HR" sz="2200" dirty="0"/>
          </a:p>
          <a:p>
            <a:pPr marL="440887" lvl="1" indent="0" algn="just" eaLnBrk="1" hangingPunct="1">
              <a:lnSpc>
                <a:spcPct val="115000"/>
              </a:lnSpc>
              <a:spcBef>
                <a:spcPts val="422"/>
              </a:spcBef>
              <a:buSzPct val="94000"/>
              <a:buFontTx/>
              <a:buNone/>
              <a:defRPr/>
            </a:pPr>
            <a:endParaRPr lang="en-US" sz="2200" dirty="0">
              <a:sym typeface="Helvetica" charset="0"/>
            </a:endParaRPr>
          </a:p>
          <a:p>
            <a:pPr marL="814805" lvl="1" indent="-373918" algn="just" eaLnBrk="1" hangingPunct="1">
              <a:lnSpc>
                <a:spcPct val="115000"/>
              </a:lnSpc>
              <a:spcBef>
                <a:spcPts val="422"/>
              </a:spcBef>
              <a:buSzPct val="94000"/>
              <a:buFontTx/>
              <a:buBlip>
                <a:blip r:embed="rId4"/>
              </a:buBlip>
              <a:defRPr/>
            </a:pPr>
            <a:endParaRPr lang="en-US" dirty="0" smtClean="0">
              <a:sym typeface="Helvetica" charset="0"/>
            </a:endParaRPr>
          </a:p>
        </p:txBody>
      </p:sp>
      <p:sp>
        <p:nvSpPr>
          <p:cNvPr id="3077" name="Rezervirano mjesto teksta 1"/>
          <p:cNvSpPr txBox="1">
            <a:spLocks/>
          </p:cNvSpPr>
          <p:nvPr/>
        </p:nvSpPr>
        <p:spPr bwMode="auto">
          <a:xfrm>
            <a:off x="136763" y="407395"/>
            <a:ext cx="7772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x-none" sz="24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European Grouping of Territorial Cooperation </a:t>
            </a:r>
            <a:endParaRPr lang="hr-HR" altLang="x-none" sz="2400" b="1" i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599" y="1505667"/>
            <a:ext cx="8318500" cy="534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FontTx/>
              <a:buNone/>
            </a:pPr>
            <a:endParaRPr lang="en-US" altLang="x-none" sz="2200" b="1" kern="0" dirty="0" smtClean="0">
              <a:solidFill>
                <a:srgbClr val="010000"/>
              </a:solidFill>
              <a:sym typeface="Helvetica" pitchFamily="34" charset="0"/>
            </a:endParaRPr>
          </a:p>
          <a:p>
            <a:pPr marL="755650" lvl="2" indent="-377825" algn="just" eaLnBrk="1" hangingPunct="1">
              <a:spcBef>
                <a:spcPts val="425"/>
              </a:spcBef>
              <a:buSzPct val="94000"/>
              <a:buFontTx/>
              <a:buBlip>
                <a:blip r:embed="rId4"/>
              </a:buBlip>
            </a:pPr>
            <a:endParaRPr lang="hr-HR" altLang="x-none" sz="2800" b="1" i="1" kern="0" dirty="0" smtClean="0">
              <a:solidFill>
                <a:srgbClr val="010000"/>
              </a:solidFill>
              <a:latin typeface="Times New Roman" pitchFamily="18" charset="0"/>
              <a:cs typeface="Times New Roman" pitchFamily="18" charset="0"/>
              <a:sym typeface="Helvetica" pitchFamily="34" charset="0"/>
            </a:endParaRPr>
          </a:p>
          <a:p>
            <a:pPr marL="835025" lvl="2" indent="-457200" algn="just" eaLnBrk="1" hangingPunct="1">
              <a:spcBef>
                <a:spcPts val="425"/>
              </a:spcBef>
              <a:spcAft>
                <a:spcPts val="1800"/>
              </a:spcAft>
              <a:buClr>
                <a:schemeClr val="accent2">
                  <a:lumMod val="75000"/>
                </a:schemeClr>
              </a:buClr>
              <a:buSzPct val="94000"/>
              <a:buFont typeface="Wingdings" panose="05000000000000000000" pitchFamily="2" charset="2"/>
              <a:buChar char="§"/>
            </a:pPr>
            <a:r>
              <a:rPr lang="hr-HR" altLang="x-none" sz="2800" kern="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Legal </a:t>
            </a:r>
            <a:r>
              <a:rPr lang="hr-HR" altLang="x-none" sz="2800" kern="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framework</a:t>
            </a:r>
            <a:endParaRPr lang="hr-HR" altLang="x-none" sz="2800" kern="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itchFamily="18" charset="0"/>
              <a:sym typeface="Helvetica" pitchFamily="34" charset="0"/>
            </a:endParaRPr>
          </a:p>
          <a:p>
            <a:pPr marL="835025" lvl="2" indent="-457200" algn="just" eaLnBrk="1" hangingPunct="1">
              <a:spcBef>
                <a:spcPts val="425"/>
              </a:spcBef>
              <a:spcAft>
                <a:spcPts val="1800"/>
              </a:spcAft>
              <a:buClr>
                <a:schemeClr val="accent2">
                  <a:lumMod val="75000"/>
                </a:schemeClr>
              </a:buClr>
              <a:buSzPct val="94000"/>
              <a:buFont typeface="Wingdings" panose="05000000000000000000" pitchFamily="2" charset="2"/>
              <a:buChar char="§"/>
            </a:pPr>
            <a:r>
              <a:rPr lang="en-US" altLang="x-none" sz="2800" kern="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Approval </a:t>
            </a:r>
            <a:r>
              <a:rPr lang="hr-HR" altLang="x-none" sz="2800" kern="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p</a:t>
            </a:r>
            <a:r>
              <a:rPr lang="en-US" altLang="x-none" sz="2800" kern="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rocedure</a:t>
            </a:r>
            <a:endParaRPr lang="hr-HR" altLang="x-none" sz="2800" kern="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itchFamily="18" charset="0"/>
              <a:sym typeface="Helvetica" pitchFamily="34" charset="0"/>
            </a:endParaRPr>
          </a:p>
          <a:p>
            <a:pPr marL="835025" lvl="2" indent="-457200" algn="just" eaLnBrk="1" hangingPunct="1">
              <a:spcBef>
                <a:spcPts val="425"/>
              </a:spcBef>
              <a:spcAft>
                <a:spcPts val="1800"/>
              </a:spcAft>
              <a:buClr>
                <a:schemeClr val="accent2">
                  <a:lumMod val="75000"/>
                </a:schemeClr>
              </a:buClr>
              <a:buSzPct val="94000"/>
              <a:buFont typeface="Wingdings" panose="05000000000000000000" pitchFamily="2" charset="2"/>
              <a:buChar char="§"/>
            </a:pPr>
            <a:r>
              <a:rPr lang="hr-HR" altLang="x-none" sz="2800" kern="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Practice</a:t>
            </a:r>
            <a:r>
              <a:rPr lang="hr-HR" altLang="x-none" sz="2800" kern="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</a:t>
            </a:r>
            <a:r>
              <a:rPr lang="hr-HR" altLang="x-none" sz="2800" kern="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and</a:t>
            </a:r>
            <a:r>
              <a:rPr lang="hr-HR" altLang="x-none" sz="2800" kern="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</a:t>
            </a:r>
            <a:r>
              <a:rPr lang="hr-HR" altLang="x-none" sz="2800" kern="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experiences</a:t>
            </a:r>
            <a:endParaRPr lang="en-US" altLang="x-none" sz="2800" kern="0" dirty="0">
              <a:solidFill>
                <a:srgbClr val="010000"/>
              </a:solidFill>
              <a:latin typeface="Arial Narrow" panose="020B0606020202030204" pitchFamily="34" charset="0"/>
              <a:cs typeface="Times New Roman" pitchFamily="18" charset="0"/>
              <a:sym typeface="Helvetica" pitchFamily="34" charset="0"/>
            </a:endParaRPr>
          </a:p>
          <a:p>
            <a:pPr marL="755650" lvl="2" indent="-377825" algn="just" eaLnBrk="1" hangingPunct="1">
              <a:spcBef>
                <a:spcPts val="425"/>
              </a:spcBef>
              <a:buSzPct val="94000"/>
              <a:buFontTx/>
              <a:buBlip>
                <a:blip r:embed="rId4"/>
              </a:buBlip>
            </a:pPr>
            <a:endParaRPr lang="hr-HR" altLang="x-none" sz="2800" kern="0" dirty="0" smtClean="0">
              <a:solidFill>
                <a:srgbClr val="010000"/>
              </a:solidFill>
              <a:latin typeface="Times New Roman" pitchFamily="18" charset="0"/>
              <a:cs typeface="Times New Roman" pitchFamily="18" charset="0"/>
              <a:sym typeface="Helvetica" pitchFamily="34" charset="0"/>
            </a:endParaRPr>
          </a:p>
          <a:p>
            <a:pPr marL="755650" lvl="2" indent="-377825" algn="just" eaLnBrk="1" hangingPunct="1">
              <a:spcBef>
                <a:spcPts val="425"/>
              </a:spcBef>
              <a:buSzPct val="94000"/>
              <a:buFontTx/>
              <a:buBlip>
                <a:blip r:embed="rId4"/>
              </a:buBlip>
            </a:pPr>
            <a:endParaRPr lang="en-US" altLang="x-none" sz="2800" kern="0" dirty="0">
              <a:solidFill>
                <a:srgbClr val="010000"/>
              </a:solidFill>
              <a:latin typeface="Times New Roman" pitchFamily="18" charset="0"/>
              <a:cs typeface="Times New Roman" pitchFamily="18" charset="0"/>
              <a:sym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2464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6843712" cy="71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6770713" cy="4536504"/>
          </a:xfrm>
        </p:spPr>
        <p:txBody>
          <a:bodyPr rIns="0">
            <a:normAutofit/>
          </a:bodyPr>
          <a:lstStyle/>
          <a:p>
            <a:pPr marL="541338" lvl="1" indent="-457200">
              <a:lnSpc>
                <a:spcPct val="115000"/>
              </a:lnSpc>
              <a:spcBef>
                <a:spcPts val="422"/>
              </a:spcBef>
              <a:buSzPct val="94000"/>
              <a:defRPr/>
            </a:pPr>
            <a:r>
              <a:rPr lang="hr-HR" altLang="x-none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Act</a:t>
            </a:r>
            <a:r>
              <a:rPr lang="en-US" altLang="x-none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x-none" sz="2800" dirty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on the Implementation of </a:t>
            </a:r>
            <a:r>
              <a:rPr lang="en-US" altLang="x-none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EU Regulation</a:t>
            </a:r>
            <a:r>
              <a:rPr lang="hr-HR" altLang="x-none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s</a:t>
            </a:r>
            <a:r>
              <a:rPr lang="en-US" altLang="x-none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x-none" sz="2800" dirty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on </a:t>
            </a:r>
            <a:r>
              <a:rPr lang="hr-HR" altLang="x-none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a</a:t>
            </a:r>
            <a:r>
              <a:rPr lang="en-US" altLang="x-none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x-none" sz="2800" dirty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European Grouping of Territorial Cooperation (</a:t>
            </a:r>
            <a:r>
              <a:rPr lang="en-US" altLang="x-none" sz="2800" i="1" dirty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Official Gazette 74/14</a:t>
            </a:r>
            <a:r>
              <a:rPr lang="en-US" altLang="x-none" sz="2800" dirty="0" smtClean="0">
                <a:solidFill>
                  <a:srgbClr val="00000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)</a:t>
            </a:r>
            <a:endParaRPr lang="hr-HR" altLang="x-none" sz="2800" dirty="0" smtClean="0">
              <a:solidFill>
                <a:srgbClr val="000000"/>
              </a:solidFill>
              <a:latin typeface="Arial Narrow" panose="020B0606020202030204" pitchFamily="34" charset="0"/>
              <a:ea typeface="+mj-ea"/>
              <a:cs typeface="Times New Roman" panose="02020603050405020304" pitchFamily="18" charset="0"/>
            </a:endParaRPr>
          </a:p>
          <a:p>
            <a:pPr marL="84138" lvl="1" indent="0">
              <a:lnSpc>
                <a:spcPct val="115000"/>
              </a:lnSpc>
              <a:spcBef>
                <a:spcPts val="422"/>
              </a:spcBef>
              <a:buSzPct val="94000"/>
              <a:buNone/>
              <a:defRPr/>
            </a:pPr>
            <a:endParaRPr lang="hr-HR" sz="2200" dirty="0">
              <a:sym typeface="Helvetica" charset="0"/>
            </a:endParaRPr>
          </a:p>
          <a:p>
            <a:pPr marL="266700" lvl="1" indent="-182563">
              <a:lnSpc>
                <a:spcPct val="115000"/>
              </a:lnSpc>
              <a:spcBef>
                <a:spcPts val="422"/>
              </a:spcBef>
              <a:buSzPct val="94000"/>
              <a:buNone/>
              <a:defRPr/>
            </a:pP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  <a:sym typeface="Helvetica" charset="0"/>
              </a:rPr>
              <a:t>- </a:t>
            </a:r>
            <a:r>
              <a:rPr lang="en-US" sz="2200" dirty="0" smtClean="0">
                <a:solidFill>
                  <a:schemeClr val="tx1"/>
                </a:solidFill>
                <a:latin typeface="Arial Narrow" panose="020B0606020202030204" pitchFamily="34" charset="0"/>
                <a:sym typeface="Helvetica" charset="0"/>
              </a:rPr>
              <a:t>This </a:t>
            </a:r>
            <a:r>
              <a:rPr lang="en-US" sz="2200" dirty="0">
                <a:solidFill>
                  <a:schemeClr val="tx1"/>
                </a:solidFill>
                <a:latin typeface="Arial Narrow" panose="020B0606020202030204" pitchFamily="34" charset="0"/>
                <a:sym typeface="Helvetica" charset="0"/>
              </a:rPr>
              <a:t>Act transposes EU EGTC Directives </a:t>
            </a:r>
            <a:r>
              <a:rPr lang="hr-HR" sz="2200" dirty="0" err="1" smtClean="0">
                <a:solidFill>
                  <a:schemeClr val="tx1"/>
                </a:solidFill>
                <a:latin typeface="Arial Narrow" panose="020B0606020202030204" pitchFamily="34" charset="0"/>
                <a:sym typeface="Helvetica" charset="0"/>
              </a:rPr>
              <a:t>from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  <a:sym typeface="Helvetica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 Narrow" panose="020B0606020202030204" pitchFamily="34" charset="0"/>
                <a:sym typeface="Helvetica" charset="0"/>
              </a:rPr>
              <a:t>2006 </a:t>
            </a:r>
            <a:r>
              <a:rPr lang="en-US" sz="2200" dirty="0">
                <a:solidFill>
                  <a:schemeClr val="tx1"/>
                </a:solidFill>
                <a:latin typeface="Arial Narrow" panose="020B0606020202030204" pitchFamily="34" charset="0"/>
                <a:sym typeface="Helvetica" charset="0"/>
              </a:rPr>
              <a:t>and 2013 into 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  <a:sym typeface="Helvetica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 Narrow" panose="020B0606020202030204" pitchFamily="34" charset="0"/>
                <a:sym typeface="Helvetica" charset="0"/>
              </a:rPr>
              <a:t>Croatian law</a:t>
            </a:r>
            <a:endParaRPr lang="hr-HR" sz="2200" dirty="0" smtClean="0">
              <a:solidFill>
                <a:schemeClr val="tx1"/>
              </a:solidFill>
              <a:latin typeface="Arial Narrow" panose="020B0606020202030204" pitchFamily="34" charset="0"/>
              <a:sym typeface="Helvetica" charset="0"/>
            </a:endParaRPr>
          </a:p>
          <a:p>
            <a:pPr marL="266700" lvl="1" indent="-182563" algn="just">
              <a:lnSpc>
                <a:spcPct val="115000"/>
              </a:lnSpc>
              <a:spcBef>
                <a:spcPts val="422"/>
              </a:spcBef>
              <a:buSzPct val="94000"/>
              <a:buNone/>
              <a:defRPr/>
            </a:pP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T</a:t>
            </a:r>
            <a:r>
              <a:rPr lang="en-US" sz="22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ogether</a:t>
            </a:r>
            <a:r>
              <a:rPr lang="en-U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with Hungary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Croatia </a:t>
            </a:r>
            <a:r>
              <a:rPr lang="hr-HR" sz="22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was</a:t>
            </a:r>
            <a:r>
              <a:rPr lang="en-U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among the first Member States to adopt </a:t>
            </a:r>
            <a:r>
              <a:rPr lang="hr-HR" sz="22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2013 </a:t>
            </a:r>
            <a:r>
              <a:rPr lang="hr-HR" sz="22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Directive</a:t>
            </a:r>
            <a:endParaRPr lang="hr-HR" sz="2200" dirty="0"/>
          </a:p>
          <a:p>
            <a:pPr marL="266700" lvl="1" indent="-182563" algn="just">
              <a:lnSpc>
                <a:spcPct val="115000"/>
              </a:lnSpc>
              <a:spcBef>
                <a:spcPts val="422"/>
              </a:spcBef>
              <a:buSzPct val="94000"/>
              <a:buNone/>
              <a:defRPr/>
            </a:pPr>
            <a:endParaRPr lang="hr-HR" sz="19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40887" lvl="1" indent="0" algn="just" eaLnBrk="1" hangingPunct="1">
              <a:lnSpc>
                <a:spcPct val="115000"/>
              </a:lnSpc>
              <a:spcBef>
                <a:spcPts val="422"/>
              </a:spcBef>
              <a:buSzPct val="94000"/>
              <a:buFontTx/>
              <a:buNone/>
              <a:defRPr/>
            </a:pPr>
            <a:endParaRPr lang="en-US" sz="2200" dirty="0">
              <a:sym typeface="Helvetica" charset="0"/>
            </a:endParaRPr>
          </a:p>
          <a:p>
            <a:pPr marL="814805" lvl="1" indent="-373918" algn="just" eaLnBrk="1" hangingPunct="1">
              <a:lnSpc>
                <a:spcPct val="115000"/>
              </a:lnSpc>
              <a:spcBef>
                <a:spcPts val="422"/>
              </a:spcBef>
              <a:buSzPct val="94000"/>
              <a:buFontTx/>
              <a:buBlip>
                <a:blip r:embed="rId3"/>
              </a:buBlip>
              <a:defRPr/>
            </a:pPr>
            <a:endParaRPr lang="en-US" dirty="0" smtClean="0">
              <a:sym typeface="Helvetica" charset="0"/>
            </a:endParaRPr>
          </a:p>
        </p:txBody>
      </p:sp>
      <p:sp>
        <p:nvSpPr>
          <p:cNvPr id="3077" name="Rezervirano mjesto teksta 1"/>
          <p:cNvSpPr txBox="1">
            <a:spLocks/>
          </p:cNvSpPr>
          <p:nvPr/>
        </p:nvSpPr>
        <p:spPr bwMode="auto">
          <a:xfrm>
            <a:off x="251520" y="476672"/>
            <a:ext cx="7772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None/>
            </a:pPr>
            <a:r>
              <a:rPr lang="hr-HR" altLang="x-none" sz="24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Legal F</a:t>
            </a:r>
            <a:r>
              <a:rPr lang="hr-HR" altLang="x-none" sz="24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ramework</a:t>
            </a:r>
            <a:endParaRPr lang="hr-HR" altLang="x-none" sz="2400" b="1" i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6843712" cy="71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0768"/>
            <a:ext cx="8318500" cy="4408586"/>
          </a:xfrm>
        </p:spPr>
        <p:txBody>
          <a:bodyPr rIns="0"/>
          <a:lstStyle/>
          <a:p>
            <a:pPr marL="0" indent="0" algn="just" eaLnBrk="1" hangingPunct="1">
              <a:spcBef>
                <a:spcPct val="0"/>
              </a:spcBef>
              <a:buFontTx/>
              <a:buNone/>
            </a:pPr>
            <a:endParaRPr lang="en-US" altLang="x-none" sz="2200" b="1" dirty="0" smtClean="0">
              <a:solidFill>
                <a:srgbClr val="010000"/>
              </a:solidFill>
              <a:sym typeface="Helvetica" pitchFamily="34" charset="0"/>
            </a:endParaRPr>
          </a:p>
          <a:p>
            <a:pPr marL="835025" lvl="2" indent="-457200" algn="just" eaLnBrk="1" hangingPunct="1">
              <a:spcBef>
                <a:spcPts val="425"/>
              </a:spcBef>
              <a:buSzPct val="94000"/>
              <a:buFont typeface="Wingdings" panose="05000000000000000000" pitchFamily="2" charset="2"/>
              <a:buChar char="§"/>
            </a:pPr>
            <a:r>
              <a:rPr lang="en-US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Republic of Croatia</a:t>
            </a:r>
          </a:p>
          <a:p>
            <a:pPr marL="835025" lvl="2" indent="-457200" algn="just" eaLnBrk="1" hangingPunct="1">
              <a:spcBef>
                <a:spcPts val="425"/>
              </a:spcBef>
              <a:buSzPct val="94000"/>
              <a:buFont typeface="Wingdings" panose="05000000000000000000" pitchFamily="2" charset="2"/>
              <a:buChar char="§"/>
            </a:pPr>
            <a:r>
              <a:rPr lang="hr-HR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c</a:t>
            </a:r>
            <a:r>
              <a:rPr lang="en-US" altLang="x-none" sz="26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ounties</a:t>
            </a:r>
            <a:endParaRPr lang="en-US" altLang="x-none" sz="260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itchFamily="18" charset="0"/>
              <a:sym typeface="Helvetica" pitchFamily="34" charset="0"/>
            </a:endParaRPr>
          </a:p>
          <a:p>
            <a:pPr marL="835025" lvl="2" indent="-457200" algn="just" eaLnBrk="1" hangingPunct="1">
              <a:spcBef>
                <a:spcPts val="425"/>
              </a:spcBef>
              <a:buSzPct val="94000"/>
              <a:buFont typeface="Wingdings" panose="05000000000000000000" pitchFamily="2" charset="2"/>
              <a:buChar char="§"/>
            </a:pPr>
            <a:r>
              <a:rPr lang="hr-HR" altLang="x-none" sz="26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ci</a:t>
            </a:r>
            <a:r>
              <a:rPr lang="en-US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ties</a:t>
            </a:r>
          </a:p>
          <a:p>
            <a:pPr marL="835025" lvl="2" indent="-457200" algn="just" eaLnBrk="1" hangingPunct="1">
              <a:spcBef>
                <a:spcPts val="425"/>
              </a:spcBef>
              <a:buSzPct val="94000"/>
              <a:buFont typeface="Wingdings" panose="05000000000000000000" pitchFamily="2" charset="2"/>
              <a:buChar char="§"/>
            </a:pPr>
            <a:r>
              <a:rPr lang="hr-HR" altLang="x-none" sz="2600" dirty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m</a:t>
            </a:r>
            <a:r>
              <a:rPr lang="en-US" altLang="x-none" sz="26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unicipalities</a:t>
            </a:r>
            <a:endParaRPr lang="hr-HR" altLang="x-none" sz="260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itchFamily="18" charset="0"/>
              <a:sym typeface="Helvetica" pitchFamily="34" charset="0"/>
            </a:endParaRPr>
          </a:p>
          <a:p>
            <a:pPr marL="835025" lvl="2" indent="-457200" algn="just">
              <a:spcBef>
                <a:spcPts val="425"/>
              </a:spcBef>
              <a:buSzPct val="94000"/>
              <a:buFont typeface="Wingdings" panose="05000000000000000000" pitchFamily="2" charset="2"/>
              <a:buChar char="§"/>
            </a:pPr>
            <a:r>
              <a:rPr lang="en-US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other </a:t>
            </a:r>
            <a:r>
              <a:rPr lang="hr-HR" altLang="x-none" sz="26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legal</a:t>
            </a:r>
            <a:r>
              <a:rPr lang="hr-HR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</a:t>
            </a:r>
            <a:r>
              <a:rPr lang="en-US" altLang="x-none" sz="26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entit</a:t>
            </a:r>
            <a:r>
              <a:rPr lang="hr-HR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ies</a:t>
            </a:r>
            <a:r>
              <a:rPr lang="en-US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</a:t>
            </a:r>
            <a:r>
              <a:rPr lang="hr-HR" altLang="x-none" sz="26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under</a:t>
            </a:r>
            <a:r>
              <a:rPr lang="en-US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public law </a:t>
            </a:r>
            <a:r>
              <a:rPr lang="hr-HR" altLang="x-none" sz="26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according</a:t>
            </a:r>
            <a:r>
              <a:rPr lang="hr-HR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to</a:t>
            </a:r>
            <a:r>
              <a:rPr lang="en-US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the provisions of the </a:t>
            </a:r>
            <a:r>
              <a:rPr lang="hr-HR" altLang="x-none" sz="26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law</a:t>
            </a:r>
            <a:r>
              <a:rPr lang="en-US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governing </a:t>
            </a:r>
            <a:r>
              <a:rPr lang="en-US" altLang="x-none" sz="2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public procurement</a:t>
            </a:r>
            <a:endParaRPr lang="hr-HR" altLang="x-none" sz="260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itchFamily="18" charset="0"/>
              <a:sym typeface="Helvetica" pitchFamily="34" charset="0"/>
            </a:endParaRPr>
          </a:p>
          <a:p>
            <a:pPr marL="835025" lvl="2" indent="-457200" algn="just" eaLnBrk="1" hangingPunct="1">
              <a:spcBef>
                <a:spcPts val="425"/>
              </a:spcBef>
              <a:buSzPct val="94000"/>
              <a:buFont typeface="Wingdings" panose="05000000000000000000" pitchFamily="2" charset="2"/>
              <a:buChar char="§"/>
            </a:pPr>
            <a:r>
              <a:rPr lang="en-US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national association</a:t>
            </a:r>
            <a:r>
              <a:rPr lang="hr-HR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s</a:t>
            </a:r>
            <a:r>
              <a:rPr lang="en-US" altLang="x-none" sz="26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of municipalities, cities and counties</a:t>
            </a:r>
          </a:p>
        </p:txBody>
      </p:sp>
      <p:sp>
        <p:nvSpPr>
          <p:cNvPr id="4102" name="Rezervirano mjesto teksta 1"/>
          <p:cNvSpPr txBox="1">
            <a:spLocks/>
          </p:cNvSpPr>
          <p:nvPr/>
        </p:nvSpPr>
        <p:spPr bwMode="auto">
          <a:xfrm>
            <a:off x="146842" y="404664"/>
            <a:ext cx="7772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None/>
            </a:pPr>
            <a:r>
              <a:rPr lang="hr-HR" altLang="x-none" sz="2400" b="1" i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Members</a:t>
            </a:r>
            <a:r>
              <a:rPr lang="hr-HR" altLang="x-none" sz="24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r-HR" altLang="x-none" sz="2400" b="1" i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of</a:t>
            </a:r>
            <a:r>
              <a:rPr lang="hr-HR" altLang="x-none" sz="24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r-HR" altLang="x-none" sz="2400" b="1" i="1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EGTCs</a:t>
            </a:r>
            <a:endParaRPr lang="hr-HR" altLang="x-none" sz="2400" b="1" i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6843712" cy="71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734" y="1293813"/>
            <a:ext cx="8318500" cy="4824412"/>
          </a:xfrm>
        </p:spPr>
        <p:txBody>
          <a:bodyPr rIns="0"/>
          <a:lstStyle/>
          <a:p>
            <a:pPr marL="0" indent="0" algn="just" eaLnBrk="1" hangingPunct="1">
              <a:spcBef>
                <a:spcPct val="0"/>
              </a:spcBef>
              <a:buFontTx/>
              <a:buNone/>
              <a:defRPr/>
            </a:pPr>
            <a:endParaRPr lang="hr-HR" sz="2200" b="1" dirty="0" smtClean="0">
              <a:solidFill>
                <a:srgbClr val="010000"/>
              </a:solidFill>
              <a:latin typeface="Helvetica" charset="0"/>
              <a:sym typeface="Helvetica" charset="0"/>
            </a:endParaRPr>
          </a:p>
          <a:p>
            <a:pPr marL="520700" lvl="2" indent="-342900" algn="just">
              <a:spcBef>
                <a:spcPts val="422"/>
              </a:spcBef>
              <a:buSzPct val="94000"/>
              <a:tabLst>
                <a:tab pos="7899400" algn="l"/>
              </a:tabLst>
              <a:defRPr/>
            </a:pPr>
            <a:r>
              <a:rPr lang="en-US" sz="2400" b="1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Ministry </a:t>
            </a:r>
            <a:r>
              <a:rPr lang="en-US" sz="2400" b="1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of</a:t>
            </a:r>
            <a:r>
              <a:rPr lang="hr-HR" sz="2400" b="1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hr-HR" sz="2400" b="1" dirty="0" err="1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Public</a:t>
            </a:r>
            <a:r>
              <a:rPr lang="en-US" sz="2400" b="1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Administration </a:t>
            </a:r>
            <a:endParaRPr lang="hr-HR" sz="2400" b="1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808038" lvl="4" indent="0" algn="just">
              <a:spcBef>
                <a:spcPts val="422"/>
              </a:spcBef>
              <a:buSzPct val="94000"/>
              <a:buNone/>
              <a:tabLst>
                <a:tab pos="7899400" algn="l"/>
              </a:tabLst>
              <a:defRPr/>
            </a:pPr>
            <a:r>
              <a:rPr lang="en-US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authorit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y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en-US" sz="2400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responsible for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the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approval </a:t>
            </a:r>
            <a:r>
              <a:rPr lang="en-US" sz="2400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procedure </a:t>
            </a:r>
            <a:endParaRPr lang="hr-HR" sz="240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808038" lvl="4" indent="0" algn="just">
              <a:spcBef>
                <a:spcPts val="422"/>
              </a:spcBef>
              <a:buSzPct val="94000"/>
              <a:buNone/>
              <a:tabLst>
                <a:tab pos="7899400" algn="l"/>
              </a:tabLst>
              <a:defRPr/>
            </a:pP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and </a:t>
            </a:r>
            <a:r>
              <a:rPr lang="en-US" sz="2400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implementation of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the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national </a:t>
            </a:r>
            <a:r>
              <a:rPr lang="en-US" sz="2400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Act and </a:t>
            </a:r>
            <a:endParaRPr lang="hr-HR" sz="240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808038" lvl="4" indent="0" algn="just">
              <a:spcBef>
                <a:spcPts val="422"/>
              </a:spcBef>
              <a:buSzPct val="94000"/>
              <a:buNone/>
              <a:tabLst>
                <a:tab pos="7899400" algn="l"/>
              </a:tabLst>
              <a:defRPr/>
            </a:pP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EU 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r</a:t>
            </a:r>
            <a:r>
              <a:rPr lang="en-US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egulations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en-US" sz="2400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on 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EGTC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s</a:t>
            </a:r>
            <a:endParaRPr lang="en-US" sz="2400" dirty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635000" lvl="2" indent="-457200" algn="just" eaLnBrk="1" hangingPunct="1">
              <a:spcBef>
                <a:spcPts val="422"/>
              </a:spcBef>
              <a:buSzPct val="94000"/>
              <a:buFont typeface="Wingdings" panose="05000000000000000000" pitchFamily="2" charset="2"/>
              <a:buChar char="§"/>
              <a:tabLst>
                <a:tab pos="7899400" algn="l"/>
              </a:tabLst>
              <a:defRPr/>
            </a:pPr>
            <a:endParaRPr lang="hr-HR" sz="240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520700" lvl="2" indent="-342900" algn="just">
              <a:spcBef>
                <a:spcPts val="422"/>
              </a:spcBef>
              <a:buSzPct val="94000"/>
              <a:tabLst>
                <a:tab pos="7899400" algn="l"/>
              </a:tabLst>
              <a:defRPr/>
            </a:pPr>
            <a:r>
              <a:rPr lang="en-US" sz="2400" b="1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Government</a:t>
            </a:r>
            <a:r>
              <a:rPr lang="hr-HR" sz="2400" b="1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en-US" sz="2400" b="1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of </a:t>
            </a:r>
            <a:r>
              <a:rPr lang="en-US" sz="2400" b="1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Croatia</a:t>
            </a:r>
            <a:r>
              <a:rPr lang="hr-HR" sz="2400" b="1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endParaRPr lang="hr-HR" sz="2400" b="1" dirty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1092200" lvl="4" indent="-284163" algn="just">
              <a:spcBef>
                <a:spcPts val="422"/>
              </a:spcBef>
              <a:buSzPct val="94000"/>
              <a:buNone/>
              <a:tabLst>
                <a:tab pos="7899400" algn="l"/>
              </a:tabLst>
              <a:defRPr/>
            </a:pP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decides </a:t>
            </a:r>
            <a:r>
              <a:rPr lang="en-US" sz="2400" dirty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on granting approval for participation in 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EGTC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s</a:t>
            </a:r>
            <a:endParaRPr lang="en-US" sz="2400" dirty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533400" lvl="2" indent="-355600" algn="just" eaLnBrk="1" hangingPunct="1">
              <a:spcBef>
                <a:spcPts val="422"/>
              </a:spcBef>
              <a:buSzPct val="94000"/>
              <a:buFontTx/>
              <a:buBlip>
                <a:blip r:embed="rId4"/>
              </a:buBlip>
              <a:tabLst>
                <a:tab pos="7899400" algn="l"/>
              </a:tabLst>
              <a:defRPr/>
            </a:pPr>
            <a:endParaRPr lang="hr-HR" sz="2400" b="1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  <a:p>
            <a:pPr marL="378382" lvl="2" indent="0" algn="just" eaLnBrk="1" hangingPunct="1">
              <a:spcBef>
                <a:spcPts val="422"/>
              </a:spcBef>
              <a:buSzPct val="94000"/>
              <a:buFontTx/>
              <a:buNone/>
              <a:defRPr/>
            </a:pPr>
            <a:endParaRPr lang="hr-HR" sz="2400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</p:txBody>
      </p:sp>
      <p:sp>
        <p:nvSpPr>
          <p:cNvPr id="5" name="Rezervirano mjesto teksta 1"/>
          <p:cNvSpPr txBox="1">
            <a:spLocks/>
          </p:cNvSpPr>
          <p:nvPr/>
        </p:nvSpPr>
        <p:spPr bwMode="auto">
          <a:xfrm>
            <a:off x="291784" y="470261"/>
            <a:ext cx="7772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hr-HR" altLang="x-none" sz="2800" b="1" i="1" kern="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Competent</a:t>
            </a:r>
            <a:r>
              <a:rPr lang="hr-HR" altLang="x-none" sz="2800" b="1" i="1" kern="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r-HR" altLang="x-none" sz="2800" b="1" i="1" kern="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and</a:t>
            </a:r>
            <a:r>
              <a:rPr lang="hr-HR" altLang="x-none" sz="2800" b="1" i="1" kern="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r-HR" altLang="x-none" sz="2800" b="1" i="1" kern="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Approval</a:t>
            </a:r>
            <a:r>
              <a:rPr lang="hr-HR" altLang="x-none" sz="2800" b="1" i="1" kern="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hr-HR" altLang="x-none" sz="2800" b="1" i="1" kern="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Authority</a:t>
            </a:r>
            <a:endParaRPr lang="hr-HR" altLang="x-none" sz="2800" b="1" i="1" kern="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6843712" cy="71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734" y="836712"/>
            <a:ext cx="8318500" cy="5688632"/>
          </a:xfrm>
        </p:spPr>
        <p:txBody>
          <a:bodyPr rIns="0">
            <a:normAutofit fontScale="92500" lnSpcReduction="20000"/>
          </a:bodyPr>
          <a:lstStyle/>
          <a:p>
            <a:pPr marL="0" indent="0" algn="just" eaLnBrk="1" hangingPunct="1">
              <a:spcBef>
                <a:spcPct val="0"/>
              </a:spcBef>
              <a:buFontTx/>
              <a:buNone/>
              <a:defRPr/>
            </a:pPr>
            <a:endParaRPr lang="hr-HR" sz="2200" b="1" dirty="0" smtClean="0">
              <a:solidFill>
                <a:srgbClr val="010000"/>
              </a:solidFill>
              <a:latin typeface="Helvetica" charset="0"/>
              <a:sym typeface="Helvetica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Notice of intention to participate in EGTC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endParaRPr lang="hr-HR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Ministry of Public Administration </a:t>
            </a: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  <a:sym typeface="Wingdings 3" panose="05040102010807070707" pitchFamily="18" charset="2"/>
              </a:rPr>
              <a:t> 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endParaRPr lang="hr-HR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Ministry of Regional Development and EU Funds</a:t>
            </a: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hr-HR" sz="2400" dirty="0" smtClean="0">
              <a:solidFill>
                <a:schemeClr val="tx1"/>
              </a:solidFill>
              <a:latin typeface="Arial Narrow" pitchFamily="34" charset="0"/>
              <a:sym typeface="Wingdings 3" panose="05040102010807070707" pitchFamily="18" charset="2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endParaRPr lang="hr-HR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Ministry of Foreign and European Affairs </a:t>
            </a:r>
            <a:endParaRPr lang="hr-HR" sz="2400" dirty="0" smtClean="0">
              <a:solidFill>
                <a:schemeClr val="tx1"/>
              </a:solidFill>
              <a:latin typeface="Arial Narrow" pitchFamily="34" charset="0"/>
              <a:sym typeface="Wingdings 3" panose="05040102010807070707" pitchFamily="18" charset="2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endParaRPr lang="hr-HR" sz="2400" dirty="0" smtClean="0">
              <a:solidFill>
                <a:schemeClr val="tx1"/>
              </a:solidFill>
              <a:latin typeface="Arial Narrow" pitchFamily="34" charset="0"/>
              <a:sym typeface="Wingdings 3" panose="05040102010807070707" pitchFamily="18" charset="2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  <a:sym typeface="Wingdings 3" panose="05040102010807070707" pitchFamily="18" charset="2"/>
              </a:rPr>
              <a:t>other state bodies, depending on object and mission of EGTC</a:t>
            </a:r>
            <a:endParaRPr lang="hr-HR" sz="2400" dirty="0" smtClean="0">
              <a:solidFill>
                <a:schemeClr val="tx1"/>
              </a:solidFill>
              <a:latin typeface="Arial Narrow" pitchFamily="34" charset="0"/>
              <a:sym typeface="Wingdings 3" panose="05040102010807070707" pitchFamily="18" charset="2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endParaRPr lang="hr-HR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Government of Croatia</a:t>
            </a:r>
            <a:endParaRPr lang="hr-HR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endParaRPr lang="hr-HR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        Approval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533400" lvl="2" indent="-355600" algn="just" eaLnBrk="1" hangingPunct="1">
              <a:spcBef>
                <a:spcPts val="422"/>
              </a:spcBef>
              <a:buSzPct val="94000"/>
              <a:buFontTx/>
              <a:buBlip>
                <a:blip r:embed="rId4"/>
              </a:buBlip>
              <a:tabLst>
                <a:tab pos="7899400" algn="l"/>
              </a:tabLst>
              <a:defRPr/>
            </a:pPr>
            <a:endParaRPr lang="hr-HR" sz="2400" b="1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  <a:p>
            <a:pPr marL="378382" lvl="2" indent="0" algn="just" eaLnBrk="1" hangingPunct="1">
              <a:spcBef>
                <a:spcPts val="422"/>
              </a:spcBef>
              <a:buSzPct val="94000"/>
              <a:buFontTx/>
              <a:buNone/>
              <a:defRPr/>
            </a:pPr>
            <a:endParaRPr lang="hr-HR" sz="2400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</p:txBody>
      </p:sp>
      <p:sp>
        <p:nvSpPr>
          <p:cNvPr id="5" name="Rezervirano mjesto teksta 1"/>
          <p:cNvSpPr txBox="1">
            <a:spLocks/>
          </p:cNvSpPr>
          <p:nvPr/>
        </p:nvSpPr>
        <p:spPr bwMode="auto">
          <a:xfrm>
            <a:off x="0" y="476672"/>
            <a:ext cx="7772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x-none" sz="28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Approval </a:t>
            </a:r>
            <a:r>
              <a:rPr lang="hr-HR" altLang="x-none" sz="28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P</a:t>
            </a:r>
            <a:r>
              <a:rPr lang="en-US" altLang="x-none" sz="2800" b="1" i="1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rocedure</a:t>
            </a:r>
            <a:r>
              <a:rPr lang="hr-HR" altLang="x-none" sz="28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  <a:t> I</a:t>
            </a:r>
            <a:br>
              <a:rPr lang="hr-HR" altLang="x-none" sz="28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  <a:sym typeface="Helvetica" pitchFamily="34" charset="0"/>
              </a:rPr>
            </a:br>
            <a:endParaRPr lang="hr-HR" altLang="x-none" sz="2800" b="1" i="1" kern="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6" name="Strelica dolje 5"/>
          <p:cNvSpPr/>
          <p:nvPr/>
        </p:nvSpPr>
        <p:spPr>
          <a:xfrm>
            <a:off x="2555776" y="1484784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 dolje 5"/>
          <p:cNvSpPr/>
          <p:nvPr/>
        </p:nvSpPr>
        <p:spPr>
          <a:xfrm>
            <a:off x="2915816" y="22768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trelica dolje 5"/>
          <p:cNvSpPr/>
          <p:nvPr/>
        </p:nvSpPr>
        <p:spPr>
          <a:xfrm>
            <a:off x="3275856" y="299695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trelica dolje 5"/>
          <p:cNvSpPr/>
          <p:nvPr/>
        </p:nvSpPr>
        <p:spPr>
          <a:xfrm>
            <a:off x="3635896" y="378904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dolje 5"/>
          <p:cNvSpPr/>
          <p:nvPr/>
        </p:nvSpPr>
        <p:spPr>
          <a:xfrm>
            <a:off x="3923928" y="450912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trelica dolje 5"/>
          <p:cNvSpPr/>
          <p:nvPr/>
        </p:nvSpPr>
        <p:spPr>
          <a:xfrm>
            <a:off x="4283968" y="530120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6843712" cy="71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776"/>
            <a:ext cx="8318500" cy="5040312"/>
          </a:xfrm>
        </p:spPr>
        <p:txBody>
          <a:bodyPr rIns="0"/>
          <a:lstStyle/>
          <a:p>
            <a:pPr marL="177800" lvl="2" indent="0" algn="just" eaLnBrk="1" hangingPunct="1">
              <a:spcBef>
                <a:spcPts val="422"/>
              </a:spcBef>
              <a:buSzPct val="94000"/>
              <a:buFontTx/>
              <a:buNone/>
              <a:tabLst>
                <a:tab pos="7899400" algn="l"/>
              </a:tabLst>
              <a:defRPr/>
            </a:pPr>
            <a:r>
              <a:rPr lang="en-US" sz="2400" b="1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Ministry of</a:t>
            </a:r>
            <a:r>
              <a:rPr lang="hr-HR" sz="2400" b="1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hr-HR" sz="2400" b="1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Public</a:t>
            </a:r>
            <a:r>
              <a:rPr lang="en-US" sz="2400" b="1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Administration</a:t>
            </a:r>
            <a:r>
              <a:rPr lang="hr-HR" sz="2400" b="1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:</a:t>
            </a:r>
            <a:r>
              <a:rPr lang="en-US" sz="2400" b="1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endParaRPr lang="hr-HR" sz="2400" b="1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520700" lvl="2" indent="-342900" algn="just">
              <a:spcBef>
                <a:spcPts val="422"/>
              </a:spcBef>
              <a:buSzPct val="94000"/>
              <a:buFont typeface="Wingdings" panose="05000000000000000000" pitchFamily="2" charset="2"/>
              <a:buChar char="§"/>
              <a:tabLst>
                <a:tab pos="7899400" algn="l"/>
              </a:tabLst>
              <a:defRPr/>
            </a:pP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receives a notice of intention to participate in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an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EGTC </a:t>
            </a:r>
          </a:p>
          <a:p>
            <a:pPr marL="520700" lvl="2" indent="-342900" algn="just">
              <a:spcBef>
                <a:spcPts val="422"/>
              </a:spcBef>
              <a:buSzPct val="94000"/>
              <a:buFont typeface="Wingdings" panose="05000000000000000000" pitchFamily="2" charset="2"/>
              <a:buChar char="§"/>
              <a:tabLst>
                <a:tab pos="7899400" algn="l"/>
              </a:tabLst>
              <a:defRPr/>
            </a:pP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requests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the opinion of central government authorities responsible for regional development and EU funds, foreign and European affairs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,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and the body competent for the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tasks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covered by the purposes and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objectives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of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the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EGTC</a:t>
            </a:r>
            <a:endParaRPr lang="en-US" sz="240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520700" lvl="2" indent="-342900" algn="just">
              <a:spcBef>
                <a:spcPts val="422"/>
              </a:spcBef>
              <a:buSzPct val="94000"/>
              <a:buFont typeface="Wingdings" panose="05000000000000000000" pitchFamily="2" charset="2"/>
              <a:buChar char="§"/>
              <a:tabLst>
                <a:tab pos="7899400" algn="l"/>
              </a:tabLst>
              <a:defRPr/>
            </a:pP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checks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if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participation in the EGTC and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its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c</a:t>
            </a:r>
            <a:r>
              <a:rPr lang="en-US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onvention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are in conformity with EU 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r</a:t>
            </a:r>
            <a:r>
              <a:rPr lang="en-US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egulations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and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national law</a:t>
            </a:r>
          </a:p>
          <a:p>
            <a:pPr marL="520700" lvl="2" indent="-342900" algn="just">
              <a:spcBef>
                <a:spcPts val="422"/>
              </a:spcBef>
              <a:buSzPct val="94000"/>
              <a:buFont typeface="Wingdings" panose="05000000000000000000" pitchFamily="2" charset="2"/>
              <a:buChar char="§"/>
              <a:tabLst>
                <a:tab pos="7899400" algn="l"/>
              </a:tabLst>
              <a:defRPr/>
            </a:pP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propose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s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to the Croatian Government 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to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issue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a 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decision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granting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participation in the EGTC and </a:t>
            </a:r>
            <a:r>
              <a:rPr lang="hr-HR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approving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 </a:t>
            </a:r>
            <a:r>
              <a:rPr lang="en-US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the </a:t>
            </a:r>
            <a:r>
              <a:rPr lang="hr-HR" sz="2400" dirty="0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c</a:t>
            </a:r>
            <a:r>
              <a:rPr lang="en-US" sz="2400" dirty="0" err="1" smtClean="0">
                <a:solidFill>
                  <a:srgbClr val="01000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Helvetica" charset="0"/>
              </a:rPr>
              <a:t>onvention</a:t>
            </a:r>
            <a:endParaRPr lang="en-US" sz="2400" dirty="0" smtClean="0">
              <a:solidFill>
                <a:srgbClr val="01000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Helvetica" charset="0"/>
            </a:endParaRPr>
          </a:p>
          <a:p>
            <a:pPr marL="520700" lvl="2" indent="-342900" algn="just">
              <a:spcBef>
                <a:spcPts val="422"/>
              </a:spcBef>
              <a:buSzPct val="94000"/>
              <a:buFont typeface="Wingdings" panose="05000000000000000000" pitchFamily="2" charset="2"/>
              <a:buChar char="§"/>
              <a:tabLst>
                <a:tab pos="7899400" algn="l"/>
              </a:tabLst>
              <a:defRPr/>
            </a:pPr>
            <a:endParaRPr lang="hr-HR" sz="2200" b="1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  <a:p>
            <a:pPr marL="378382" lvl="2" indent="0" algn="just" eaLnBrk="1" hangingPunct="1">
              <a:spcBef>
                <a:spcPts val="422"/>
              </a:spcBef>
              <a:buSzPct val="94000"/>
              <a:buFontTx/>
              <a:buNone/>
              <a:defRPr/>
            </a:pPr>
            <a:endParaRPr lang="hr-HR" sz="2200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</p:txBody>
      </p:sp>
      <p:sp>
        <p:nvSpPr>
          <p:cNvPr id="5" name="Rezervirano mjesto teksta 1"/>
          <p:cNvSpPr txBox="1">
            <a:spLocks/>
          </p:cNvSpPr>
          <p:nvPr/>
        </p:nvSpPr>
        <p:spPr bwMode="auto">
          <a:xfrm>
            <a:off x="111125" y="404664"/>
            <a:ext cx="7772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hr-HR" altLang="x-none" sz="2800" b="1" i="1" kern="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Approval</a:t>
            </a:r>
            <a:r>
              <a:rPr lang="hr-HR" altLang="x-none" sz="2800" b="1" i="1" kern="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Times New Roman" pitchFamily="18" charset="0"/>
              </a:rPr>
              <a:t> Procedure II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6843712" cy="71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7562924" cy="4680272"/>
          </a:xfrm>
        </p:spPr>
        <p:txBody>
          <a:bodyPr rIns="0"/>
          <a:lstStyle/>
          <a:p>
            <a:pPr marL="0" indent="0">
              <a:buNone/>
              <a:defRPr/>
            </a:pPr>
            <a:r>
              <a:rPr lang="hr-HR" altLang="x-none" sz="28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For joining: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altLang="x-none" sz="28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Pannon EGTC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altLang="x-none" sz="28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Mura Region EGTC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altLang="x-none" sz="28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Central European Transport Corridor EGTC Ltd.</a:t>
            </a:r>
          </a:p>
          <a:p>
            <a:pPr marL="0" indent="0">
              <a:buNone/>
              <a:defRPr/>
            </a:pPr>
            <a:endParaRPr lang="hr-HR" altLang="x-none" sz="2800" kern="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r-HR" altLang="x-none" sz="24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S</a:t>
            </a:r>
            <a:r>
              <a:rPr lang="en-US" altLang="x-none" sz="24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o far there </a:t>
            </a:r>
            <a:r>
              <a:rPr lang="hr-HR" altLang="x-none" sz="24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have been no requests </a:t>
            </a:r>
            <a:r>
              <a:rPr lang="en-US" altLang="x-none" sz="24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for </a:t>
            </a:r>
            <a:r>
              <a:rPr lang="hr-HR" altLang="x-none" sz="24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the </a:t>
            </a:r>
            <a:r>
              <a:rPr lang="en-US" altLang="x-none" sz="24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establishment</a:t>
            </a:r>
            <a:r>
              <a:rPr lang="hr-HR" altLang="x-none" sz="2400" kern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 and registration of an EGTC in Croatia </a:t>
            </a:r>
          </a:p>
          <a:p>
            <a:pPr marL="520700" lvl="2" indent="-342900" algn="just">
              <a:spcBef>
                <a:spcPts val="422"/>
              </a:spcBef>
              <a:buSzPct val="94000"/>
              <a:buFont typeface="Wingdings" panose="05000000000000000000" pitchFamily="2" charset="2"/>
              <a:buChar char="§"/>
              <a:tabLst>
                <a:tab pos="7899400" algn="l"/>
              </a:tabLst>
              <a:defRPr/>
            </a:pPr>
            <a:endParaRPr lang="hr-HR" sz="2200" b="1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  <a:p>
            <a:pPr marL="378382" lvl="2" indent="0" algn="just" eaLnBrk="1" hangingPunct="1">
              <a:spcBef>
                <a:spcPts val="422"/>
              </a:spcBef>
              <a:buSzPct val="94000"/>
              <a:buFontTx/>
              <a:buNone/>
              <a:defRPr/>
            </a:pPr>
            <a:endParaRPr lang="hr-HR" sz="2200" dirty="0">
              <a:solidFill>
                <a:srgbClr val="01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 charset="0"/>
            </a:endParaRPr>
          </a:p>
        </p:txBody>
      </p:sp>
      <p:sp>
        <p:nvSpPr>
          <p:cNvPr id="5" name="Rezervirano mjesto teksta 1"/>
          <p:cNvSpPr txBox="1">
            <a:spLocks/>
          </p:cNvSpPr>
          <p:nvPr/>
        </p:nvSpPr>
        <p:spPr bwMode="auto">
          <a:xfrm>
            <a:off x="111125" y="404664"/>
            <a:ext cx="7772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hr-HR" sz="28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Approved Requests </a:t>
            </a:r>
            <a:endParaRPr lang="hr-HR" altLang="x-none" sz="2800" b="1" i="1" kern="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jagram 6"/>
          <p:cNvGraphicFramePr/>
          <p:nvPr>
            <p:extLst>
              <p:ext uri="{D42A27DB-BD31-4B8C-83A1-F6EECF244321}">
                <p14:modId xmlns="" xmlns:p14="http://schemas.microsoft.com/office/powerpoint/2010/main" val="1088188309"/>
              </p:ext>
            </p:extLst>
          </p:nvPr>
        </p:nvGraphicFramePr>
        <p:xfrm>
          <a:off x="755576" y="-99392"/>
          <a:ext cx="6120679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4165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1868</TotalTime>
  <Words>536</Words>
  <Application>Microsoft Office PowerPoint</Application>
  <PresentationFormat>On-screen Show (4:3)</PresentationFormat>
  <Paragraphs>106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Faseta</vt:lpstr>
      <vt:lpstr>European Grouping of Territorial Cooperation   Practice and Experiences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Potlaček family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kanta by Potlaček</dc:creator>
  <cp:lastModifiedBy>Katarina Serdar</cp:lastModifiedBy>
  <cp:revision>146</cp:revision>
  <dcterms:created xsi:type="dcterms:W3CDTF">2005-01-02T20:19:50Z</dcterms:created>
  <dcterms:modified xsi:type="dcterms:W3CDTF">2019-10-26T19:14:57Z</dcterms:modified>
</cp:coreProperties>
</file>