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10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24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6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2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0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3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35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74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3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0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ED9F-66ED-4982-99F7-22605D641DF8}" type="datetimeFigureOut">
              <a:rPr lang="hu-HU" smtClean="0"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4A8E-B55B-4BD2-B7C7-0050616F80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14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4" y="435893"/>
            <a:ext cx="10364451" cy="778483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Calibri" panose="020F0502020204030204" pitchFamily="34" charset="0"/>
              </a:rPr>
              <a:t>Aim of the project</a:t>
            </a:r>
            <a:endParaRPr lang="hu-HU" sz="3200" dirty="0">
              <a:latin typeface="Calibri" panose="020F0502020204030204" pitchFamily="34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1176968"/>
            <a:ext cx="3702188" cy="4614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cap="none" dirty="0">
                <a:latin typeface="Calibri" panose="020F0502020204030204" pitchFamily="34" charset="0"/>
              </a:rPr>
              <a:t>The project </a:t>
            </a:r>
            <a:r>
              <a:rPr lang="hu-HU" sz="2800" cap="none" dirty="0" err="1">
                <a:latin typeface="Calibri" panose="020F0502020204030204" pitchFamily="34" charset="0"/>
              </a:rPr>
              <a:t>aims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at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establishing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kayak-canoe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piers</a:t>
            </a:r>
            <a:r>
              <a:rPr lang="hu-HU" sz="2800" cap="none" dirty="0">
                <a:latin typeface="Calibri" panose="020F0502020204030204" pitchFamily="34" charset="0"/>
              </a:rPr>
              <a:t> (</a:t>
            </a:r>
            <a:r>
              <a:rPr lang="hu-HU" sz="2800" cap="none" dirty="0" err="1">
                <a:latin typeface="Calibri" panose="020F0502020204030204" pitchFamily="34" charset="0"/>
              </a:rPr>
              <a:t>floating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platforms</a:t>
            </a:r>
            <a:r>
              <a:rPr lang="hu-HU" sz="2800" cap="none" dirty="0">
                <a:latin typeface="Calibri" panose="020F0502020204030204" pitchFamily="34" charset="0"/>
              </a:rPr>
              <a:t>) </a:t>
            </a:r>
            <a:r>
              <a:rPr lang="hu-HU" sz="2800" cap="none" dirty="0" err="1">
                <a:latin typeface="Calibri" panose="020F0502020204030204" pitchFamily="34" charset="0"/>
              </a:rPr>
              <a:t>on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the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river</a:t>
            </a:r>
            <a:r>
              <a:rPr lang="hu-HU" sz="2800" cap="none" dirty="0">
                <a:latin typeface="Calibri" panose="020F0502020204030204" pitchFamily="34" charset="0"/>
              </a:rPr>
              <a:t> Ipoly in </a:t>
            </a:r>
            <a:r>
              <a:rPr lang="hu-HU" sz="2800" cap="none" dirty="0" err="1">
                <a:latin typeface="Calibri" panose="020F0502020204030204" pitchFamily="34" charset="0"/>
              </a:rPr>
              <a:t>order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to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develop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water</a:t>
            </a:r>
            <a:r>
              <a:rPr lang="hu-HU" sz="2800" cap="none" dirty="0">
                <a:latin typeface="Calibri" panose="020F0502020204030204" pitchFamily="34" charset="0"/>
              </a:rPr>
              <a:t> </a:t>
            </a:r>
            <a:r>
              <a:rPr lang="hu-HU" sz="2800" cap="none" dirty="0" err="1">
                <a:latin typeface="Calibri" panose="020F0502020204030204" pitchFamily="34" charset="0"/>
              </a:rPr>
              <a:t>tourism</a:t>
            </a:r>
            <a:r>
              <a:rPr lang="hu-HU" dirty="0">
                <a:latin typeface="Calibri" panose="020F0502020204030204" pitchFamily="34" charset="0"/>
              </a:rPr>
              <a:t> and </a:t>
            </a:r>
            <a:r>
              <a:rPr lang="hu-HU" dirty="0" err="1">
                <a:latin typeface="Calibri" panose="020F0502020204030204" pitchFamily="34" charset="0"/>
              </a:rPr>
              <a:t>to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offer</a:t>
            </a:r>
            <a:r>
              <a:rPr lang="hu-HU" dirty="0">
                <a:latin typeface="Calibri" panose="020F0502020204030204" pitchFamily="34" charset="0"/>
              </a:rPr>
              <a:t> sporting </a:t>
            </a:r>
            <a:r>
              <a:rPr lang="hu-HU" dirty="0" err="1">
                <a:latin typeface="Calibri" panose="020F0502020204030204" pitchFamily="34" charset="0"/>
              </a:rPr>
              <a:t>opportunities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for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residents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on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both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sides</a:t>
            </a:r>
            <a:r>
              <a:rPr lang="hu-HU" dirty="0">
                <a:latin typeface="Calibri" panose="020F0502020204030204" pitchFamily="34" charset="0"/>
              </a:rPr>
              <a:t> of </a:t>
            </a:r>
            <a:r>
              <a:rPr lang="hu-HU" dirty="0" err="1">
                <a:latin typeface="Calibri" panose="020F0502020204030204" pitchFamily="34" charset="0"/>
              </a:rPr>
              <a:t>the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</a:rPr>
              <a:t>border</a:t>
            </a:r>
            <a:r>
              <a:rPr lang="hu-HU" sz="2800" cap="none" dirty="0">
                <a:latin typeface="Calibri" panose="020F0502020204030204" pitchFamily="34" charset="0"/>
              </a:rPr>
              <a:t>.</a:t>
            </a:r>
            <a:endParaRPr lang="sk-SK" sz="2400" cap="none" dirty="0">
              <a:latin typeface="Calibri" panose="020F05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97" y="95227"/>
            <a:ext cx="1744210" cy="6813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37" y="1176967"/>
            <a:ext cx="6778429" cy="4614232"/>
          </a:xfrm>
          <a:prstGeom prst="rect">
            <a:avLst/>
          </a:prstGeom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92139"/>
              </p:ext>
            </p:extLst>
          </p:nvPr>
        </p:nvGraphicFramePr>
        <p:xfrm>
          <a:off x="9119471" y="1214376"/>
          <a:ext cx="2521095" cy="1608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Helyszín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Megvalósulás helye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Letkés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Ipoly 12+470 FKM bal parti szelvény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Ipolydamásd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Ipoly 3+900 FKM bal parti szelvény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Helemba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Ipoly 3+515 FKM jobb parti szelvény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Szob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Duna 1706+980 FKM bal parti szelvény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5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9626"/>
              </p:ext>
            </p:extLst>
          </p:nvPr>
        </p:nvGraphicFramePr>
        <p:xfrm>
          <a:off x="821725" y="1246572"/>
          <a:ext cx="10515600" cy="479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u="none" strike="noStrike" dirty="0" err="1">
                          <a:effectLst/>
                        </a:rPr>
                        <a:t>Authorization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process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on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Hungarian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side</a:t>
                      </a:r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u="none" strike="noStrike" dirty="0" err="1">
                          <a:effectLst/>
                        </a:rPr>
                        <a:t>Experiences</a:t>
                      </a:r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883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Consent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trustees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Problems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related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to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state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ownerships</a:t>
                      </a:r>
                      <a:r>
                        <a:rPr lang="hu-HU" sz="1400" u="none" strike="noStrike" dirty="0">
                          <a:effectLst/>
                        </a:rPr>
                        <a:t> and </a:t>
                      </a:r>
                      <a:r>
                        <a:rPr lang="hu-HU" sz="1400" u="none" strike="noStrike" dirty="0" err="1">
                          <a:effectLst/>
                        </a:rPr>
                        <a:t>rights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trustees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may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hinder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procedure</a:t>
                      </a:r>
                      <a:r>
                        <a:rPr lang="hu-HU" sz="1400" u="none" strike="noStrike" dirty="0">
                          <a:effectLst/>
                        </a:rPr>
                        <a:t>.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9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Authorization</a:t>
                      </a:r>
                      <a:r>
                        <a:rPr lang="hu-HU" sz="1400" u="none" strike="noStrike" dirty="0">
                          <a:effectLst/>
                        </a:rPr>
                        <a:t> of establishment (Budapest Metropolitan </a:t>
                      </a:r>
                      <a:r>
                        <a:rPr lang="hu-HU" sz="1400" u="none" strike="noStrike" dirty="0" err="1">
                          <a:effectLst/>
                        </a:rPr>
                        <a:t>Government</a:t>
                      </a:r>
                      <a:r>
                        <a:rPr lang="hu-HU" sz="1400" u="none" strike="noStrike" dirty="0">
                          <a:effectLst/>
                        </a:rPr>
                        <a:t> Office)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Single-window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system</a:t>
                      </a:r>
                      <a:r>
                        <a:rPr lang="hu-HU" sz="1400" u="none" strike="noStrike" dirty="0">
                          <a:effectLst/>
                        </a:rPr>
                        <a:t> is an </a:t>
                      </a:r>
                      <a:r>
                        <a:rPr lang="hu-HU" sz="1400" u="none" strike="noStrike" dirty="0" err="1">
                          <a:effectLst/>
                        </a:rPr>
                        <a:t>asset</a:t>
                      </a:r>
                      <a:r>
                        <a:rPr lang="hu-HU" sz="1400" u="none" strike="noStrike" dirty="0">
                          <a:effectLst/>
                        </a:rPr>
                        <a:t>,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responsible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authority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contacts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all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specialized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authorities</a:t>
                      </a:r>
                      <a:r>
                        <a:rPr lang="hu-HU" sz="1400" u="none" strike="noStrike" dirty="0">
                          <a:effectLst/>
                        </a:rPr>
                        <a:t>, </a:t>
                      </a:r>
                      <a:r>
                        <a:rPr lang="hu-HU" sz="1400" u="none" strike="noStrike" dirty="0" err="1">
                          <a:effectLst/>
                        </a:rPr>
                        <a:t>this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way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decreasing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administrative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burden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applicant</a:t>
                      </a:r>
                      <a:r>
                        <a:rPr lang="hu-HU" sz="1400" u="none" strike="noStrike" dirty="0">
                          <a:effectLst/>
                        </a:rPr>
                        <a:t>.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348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Hungarian-Slovak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Cross-Border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Waters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Committee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Asking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for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standpoint</a:t>
                      </a:r>
                      <a:r>
                        <a:rPr lang="hu-HU" sz="1400" u="none" strike="noStrike" dirty="0">
                          <a:effectLst/>
                        </a:rPr>
                        <a:t> – </a:t>
                      </a:r>
                      <a:r>
                        <a:rPr lang="hu-HU" sz="1400" u="none" strike="noStrike" dirty="0" err="1">
                          <a:effectLst/>
                        </a:rPr>
                        <a:t>problem</a:t>
                      </a:r>
                      <a:r>
                        <a:rPr lang="hu-HU" sz="1400" u="none" strike="noStrike" dirty="0">
                          <a:effectLst/>
                        </a:rPr>
                        <a:t>: </a:t>
                      </a:r>
                      <a:r>
                        <a:rPr lang="hu-HU" sz="1400" u="none" strike="noStrike" dirty="0" err="1">
                          <a:effectLst/>
                        </a:rPr>
                        <a:t>it</a:t>
                      </a:r>
                      <a:r>
                        <a:rPr lang="hu-HU" sz="1400" u="none" strike="noStrike" dirty="0">
                          <a:effectLst/>
                        </a:rPr>
                        <a:t> is </a:t>
                      </a:r>
                      <a:r>
                        <a:rPr lang="hu-HU" sz="1400" u="none" strike="noStrike" dirty="0" err="1">
                          <a:effectLst/>
                        </a:rPr>
                        <a:t>not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stipulated</a:t>
                      </a:r>
                      <a:r>
                        <a:rPr lang="hu-HU" sz="1400" u="none" strike="noStrike" dirty="0">
                          <a:effectLst/>
                        </a:rPr>
                        <a:t> in </a:t>
                      </a:r>
                      <a:r>
                        <a:rPr lang="hu-HU" sz="1400" u="none" strike="noStrike" dirty="0" err="1">
                          <a:effectLst/>
                        </a:rPr>
                        <a:t>national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legislation</a:t>
                      </a:r>
                      <a:r>
                        <a:rPr lang="hu-HU" sz="1400" u="none" strike="noStrike" baseline="0" dirty="0">
                          <a:effectLst/>
                        </a:rPr>
                        <a:t>,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but</a:t>
                      </a:r>
                      <a:r>
                        <a:rPr lang="hu-HU" sz="1400" u="none" strike="noStrike" baseline="0" dirty="0">
                          <a:effectLst/>
                        </a:rPr>
                        <a:t> is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binding</a:t>
                      </a:r>
                      <a:r>
                        <a:rPr lang="hu-HU" sz="1400" u="none" strike="noStrike" baseline="0" dirty="0">
                          <a:effectLst/>
                        </a:rPr>
                        <a:t>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based</a:t>
                      </a:r>
                      <a:r>
                        <a:rPr lang="hu-HU" sz="1400" u="none" strike="noStrike" baseline="0" dirty="0">
                          <a:effectLst/>
                        </a:rPr>
                        <a:t>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on</a:t>
                      </a:r>
                      <a:r>
                        <a:rPr lang="hu-HU" sz="1400" u="none" strike="noStrike" baseline="0" dirty="0">
                          <a:effectLst/>
                        </a:rPr>
                        <a:t> an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international</a:t>
                      </a:r>
                      <a:r>
                        <a:rPr lang="hu-HU" sz="1400" u="none" strike="noStrike" baseline="0" dirty="0">
                          <a:effectLst/>
                        </a:rPr>
                        <a:t> </a:t>
                      </a:r>
                      <a:r>
                        <a:rPr lang="hu-HU" sz="1400" u="none" strike="noStrike" baseline="0" dirty="0" err="1">
                          <a:effectLst/>
                        </a:rPr>
                        <a:t>agreement</a:t>
                      </a:r>
                      <a:r>
                        <a:rPr lang="hu-HU" sz="1400" u="none" strike="noStrike" baseline="0" dirty="0">
                          <a:effectLst/>
                        </a:rPr>
                        <a:t>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9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Lease</a:t>
                      </a:r>
                      <a:r>
                        <a:rPr lang="hu-HU" sz="1400" u="none" strike="noStrike" dirty="0">
                          <a:effectLst/>
                        </a:rPr>
                        <a:t>) </a:t>
                      </a:r>
                      <a:r>
                        <a:rPr lang="hu-HU" sz="1400" u="none" strike="noStrike" dirty="0" err="1">
                          <a:effectLst/>
                        </a:rPr>
                        <a:t>contract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on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water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use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It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can</a:t>
                      </a:r>
                      <a:r>
                        <a:rPr lang="hu-HU" sz="1400" u="none" strike="noStrike" dirty="0">
                          <a:effectLst/>
                        </a:rPr>
                        <a:t> be </a:t>
                      </a:r>
                      <a:r>
                        <a:rPr lang="hu-HU" sz="1400" u="none" strike="noStrike" dirty="0" err="1">
                          <a:effectLst/>
                        </a:rPr>
                        <a:t>requested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from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trustee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given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water</a:t>
                      </a:r>
                      <a:r>
                        <a:rPr lang="hu-HU" sz="1400" u="none" strike="noStrike" dirty="0">
                          <a:effectLst/>
                        </a:rPr>
                        <a:t> (KDVVIZIG) in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possession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authorization</a:t>
                      </a:r>
                      <a:r>
                        <a:rPr lang="hu-HU" sz="1400" u="none" strike="noStrike" dirty="0">
                          <a:effectLst/>
                        </a:rPr>
                        <a:t>,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procedure</a:t>
                      </a:r>
                      <a:r>
                        <a:rPr lang="hu-HU" sz="1400" u="none" strike="noStrike" dirty="0">
                          <a:effectLst/>
                        </a:rPr>
                        <a:t> is </a:t>
                      </a:r>
                      <a:r>
                        <a:rPr lang="hu-HU" sz="1400" u="none" strike="noStrike" dirty="0" err="1">
                          <a:effectLst/>
                        </a:rPr>
                        <a:t>fast</a:t>
                      </a:r>
                      <a:r>
                        <a:rPr lang="hu-HU" sz="1400" u="none" strike="noStrike" dirty="0">
                          <a:effectLst/>
                        </a:rPr>
                        <a:t>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39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 err="1">
                          <a:effectLst/>
                        </a:rPr>
                        <a:t>Certificate</a:t>
                      </a:r>
                      <a:r>
                        <a:rPr lang="hu-HU" sz="1400" u="none" strike="noStrike" dirty="0">
                          <a:effectLst/>
                        </a:rPr>
                        <a:t> of </a:t>
                      </a:r>
                      <a:r>
                        <a:rPr lang="hu-HU" sz="1400" u="none" strike="noStrike" dirty="0" err="1">
                          <a:effectLst/>
                        </a:rPr>
                        <a:t>occupancy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u="none" strike="noStrike" dirty="0">
                          <a:effectLst/>
                        </a:rPr>
                        <a:t>The </a:t>
                      </a:r>
                      <a:r>
                        <a:rPr lang="hu-HU" sz="1400" u="none" strike="noStrike" dirty="0" err="1">
                          <a:effectLst/>
                        </a:rPr>
                        <a:t>procedure</a:t>
                      </a:r>
                      <a:r>
                        <a:rPr lang="hu-HU" sz="1400" u="none" strike="noStrike" dirty="0">
                          <a:effectLst/>
                        </a:rPr>
                        <a:t> is </a:t>
                      </a:r>
                      <a:r>
                        <a:rPr lang="hu-HU" sz="1400" u="none" strike="noStrike" dirty="0" err="1">
                          <a:effectLst/>
                        </a:rPr>
                        <a:t>fast</a:t>
                      </a:r>
                      <a:r>
                        <a:rPr lang="hu-HU" sz="1400" u="none" strike="noStrike" dirty="0">
                          <a:effectLst/>
                        </a:rPr>
                        <a:t>, </a:t>
                      </a:r>
                      <a:r>
                        <a:rPr lang="hu-HU" sz="1400" u="none" strike="noStrike" dirty="0" err="1">
                          <a:effectLst/>
                        </a:rPr>
                        <a:t>according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to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related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act</a:t>
                      </a:r>
                      <a:r>
                        <a:rPr lang="hu-HU" sz="1400" u="none" strike="noStrike" dirty="0">
                          <a:effectLst/>
                        </a:rPr>
                        <a:t> (</a:t>
                      </a:r>
                      <a:r>
                        <a:rPr lang="hu-HU" sz="1400" u="none" strike="noStrike" dirty="0" err="1">
                          <a:effectLst/>
                        </a:rPr>
                        <a:t>on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general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public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administration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procedures</a:t>
                      </a:r>
                      <a:r>
                        <a:rPr lang="hu-HU" sz="1400" u="none" strike="noStrike" dirty="0">
                          <a:effectLst/>
                        </a:rPr>
                        <a:t>),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conditional</a:t>
                      </a:r>
                      <a:r>
                        <a:rPr lang="hu-HU" sz="1400" u="none" strike="noStrike" dirty="0">
                          <a:effectLst/>
                        </a:rPr>
                        <a:t> decision </a:t>
                      </a:r>
                      <a:r>
                        <a:rPr lang="hu-HU" sz="1400" u="none" strike="noStrike" dirty="0" err="1">
                          <a:effectLst/>
                        </a:rPr>
                        <a:t>binds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authority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as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well</a:t>
                      </a:r>
                      <a:r>
                        <a:rPr lang="hu-HU" sz="1400" u="none" strike="noStrike" dirty="0">
                          <a:effectLst/>
                        </a:rPr>
                        <a:t>. An </a:t>
                      </a:r>
                      <a:r>
                        <a:rPr lang="hu-HU" sz="1400" u="none" strike="noStrike" dirty="0" err="1">
                          <a:effectLst/>
                        </a:rPr>
                        <a:t>on</a:t>
                      </a:r>
                      <a:r>
                        <a:rPr lang="hu-HU" sz="1400" u="none" strike="noStrike" dirty="0">
                          <a:effectLst/>
                        </a:rPr>
                        <a:t>-site </a:t>
                      </a:r>
                      <a:r>
                        <a:rPr lang="hu-HU" sz="1400" u="none" strike="noStrike" dirty="0" err="1">
                          <a:effectLst/>
                        </a:rPr>
                        <a:t>inspection</a:t>
                      </a:r>
                      <a:r>
                        <a:rPr lang="hu-HU" sz="1400" u="none" strike="noStrike" dirty="0">
                          <a:effectLst/>
                        </a:rPr>
                        <a:t> is </a:t>
                      </a:r>
                      <a:r>
                        <a:rPr lang="hu-HU" sz="1400" u="none" strike="noStrike" dirty="0" err="1">
                          <a:effectLst/>
                        </a:rPr>
                        <a:t>carried</a:t>
                      </a:r>
                      <a:r>
                        <a:rPr lang="hu-HU" sz="1400" u="none" strike="noStrike" dirty="0">
                          <a:effectLst/>
                        </a:rPr>
                        <a:t> out </a:t>
                      </a:r>
                      <a:r>
                        <a:rPr lang="hu-HU" sz="1400" u="none" strike="noStrike" dirty="0" err="1">
                          <a:effectLst/>
                        </a:rPr>
                        <a:t>by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authority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before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issuing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the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certificate</a:t>
                      </a:r>
                      <a:r>
                        <a:rPr lang="hu-HU" sz="1400" u="none" strike="noStrike" dirty="0">
                          <a:effectLst/>
                        </a:rPr>
                        <a:t>.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7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97" y="95227"/>
            <a:ext cx="1744210" cy="6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28321"/>
              </p:ext>
            </p:extLst>
          </p:nvPr>
        </p:nvGraphicFramePr>
        <p:xfrm>
          <a:off x="958362" y="522514"/>
          <a:ext cx="9883810" cy="603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5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Authorization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process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side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Experiences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Watermanagement</a:t>
                      </a:r>
                      <a:r>
                        <a:rPr lang="hu-HU" sz="1200" u="none" strike="noStrike" dirty="0">
                          <a:effectLst/>
                        </a:rPr>
                        <a:t> Enterprise (</a:t>
                      </a:r>
                      <a:r>
                        <a:rPr lang="hu-HU" sz="1200" u="none" strike="noStrike" dirty="0" err="1">
                          <a:effectLst/>
                        </a:rPr>
                        <a:t>Slovenský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vodohospodársky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podnik</a:t>
                      </a:r>
                      <a:r>
                        <a:rPr lang="hu-HU" sz="1200" u="none" strike="noStrike" dirty="0">
                          <a:effectLst/>
                        </a:rPr>
                        <a:t>)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Preliminary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standpoint</a:t>
                      </a:r>
                      <a:r>
                        <a:rPr lang="hu-HU" sz="1200" u="none" strike="noStrike" dirty="0">
                          <a:effectLst/>
                        </a:rPr>
                        <a:t> –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procedure</a:t>
                      </a:r>
                      <a:r>
                        <a:rPr lang="hu-HU" sz="1200" u="none" strike="noStrike" dirty="0">
                          <a:effectLst/>
                        </a:rPr>
                        <a:t> is </a:t>
                      </a:r>
                      <a:r>
                        <a:rPr lang="hu-HU" sz="1200" u="none" strike="noStrike" dirty="0" err="1">
                          <a:effectLst/>
                        </a:rPr>
                        <a:t>fast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Environment</a:t>
                      </a:r>
                      <a:r>
                        <a:rPr lang="hu-HU" sz="1200" u="none" strike="noStrike" dirty="0">
                          <a:effectLst/>
                        </a:rPr>
                        <a:t> management unit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Office of </a:t>
                      </a:r>
                      <a:r>
                        <a:rPr lang="hu-HU" sz="1200" u="none" strike="noStrike" dirty="0" err="1">
                          <a:effectLst/>
                        </a:rPr>
                        <a:t>Nitra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District</a:t>
                      </a:r>
                      <a:r>
                        <a:rPr lang="hu-HU" sz="1200" u="none" strike="noStrike" dirty="0">
                          <a:effectLst/>
                        </a:rPr>
                        <a:t> (</a:t>
                      </a:r>
                      <a:r>
                        <a:rPr lang="hu-HU" sz="1200" u="none" strike="noStrike" dirty="0" err="1">
                          <a:effectLst/>
                        </a:rPr>
                        <a:t>Okresný</a:t>
                      </a:r>
                      <a:r>
                        <a:rPr lang="hu-HU" sz="1200" u="none" strike="noStrike" dirty="0">
                          <a:effectLst/>
                        </a:rPr>
                        <a:t> úrad </a:t>
                      </a:r>
                      <a:r>
                        <a:rPr lang="hu-HU" sz="1200" u="none" strike="noStrike" dirty="0" err="1">
                          <a:effectLst/>
                        </a:rPr>
                        <a:t>Nitra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Authorization</a:t>
                      </a:r>
                      <a:r>
                        <a:rPr lang="hu-HU" sz="1200" u="none" strike="noStrike" dirty="0">
                          <a:effectLst/>
                        </a:rPr>
                        <a:t> –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procedure</a:t>
                      </a:r>
                      <a:r>
                        <a:rPr lang="hu-HU" sz="1200" u="none" strike="noStrike" dirty="0">
                          <a:effectLst/>
                        </a:rPr>
                        <a:t> is </a:t>
                      </a:r>
                      <a:r>
                        <a:rPr lang="hu-HU" sz="1200" u="none" strike="noStrike" dirty="0" err="1">
                          <a:effectLst/>
                        </a:rPr>
                        <a:t>fast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but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installation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depends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decision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Transport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Authority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due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to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significant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capability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floating</a:t>
                      </a:r>
                      <a:r>
                        <a:rPr lang="hu-HU" sz="1200" u="none" strike="noStrike" dirty="0">
                          <a:effectLst/>
                        </a:rPr>
                        <a:t> platforms.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Watermanagement</a:t>
                      </a:r>
                      <a:r>
                        <a:rPr lang="hu-HU" sz="1200" u="none" strike="noStrike" dirty="0">
                          <a:effectLst/>
                        </a:rPr>
                        <a:t> Enterprise (</a:t>
                      </a:r>
                      <a:r>
                        <a:rPr lang="hu-HU" sz="1200" u="none" strike="noStrike" dirty="0" err="1">
                          <a:effectLst/>
                        </a:rPr>
                        <a:t>Slovenský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vodohospodársky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podnik</a:t>
                      </a:r>
                      <a:r>
                        <a:rPr lang="hu-HU" sz="1200" u="none" strike="noStrike" dirty="0">
                          <a:effectLst/>
                        </a:rPr>
                        <a:t>)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Authorization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Transport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Authority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Dopravný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úrad)</a:t>
                      </a:r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Issuing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authorization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necessitates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involvement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many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authorities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The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lack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single-window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causes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difficulties</a:t>
                      </a:r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Issuing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certificate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>
                          <a:effectLst/>
                        </a:rPr>
                        <a:t>The </a:t>
                      </a:r>
                      <a:r>
                        <a:rPr lang="hu-HU" sz="1200" u="none" strike="noStrike" dirty="0" err="1">
                          <a:effectLst/>
                        </a:rPr>
                        <a:t>floating</a:t>
                      </a:r>
                      <a:r>
                        <a:rPr lang="hu-HU" sz="1200" u="none" strike="noStrike" dirty="0">
                          <a:effectLst/>
                        </a:rPr>
                        <a:t> platform is a European standard, </a:t>
                      </a:r>
                      <a:r>
                        <a:rPr lang="hu-HU" sz="1200" u="none" strike="noStrike" dirty="0" err="1">
                          <a:effectLst/>
                        </a:rPr>
                        <a:t>still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further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certificates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are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needed</a:t>
                      </a:r>
                      <a:r>
                        <a:rPr lang="hu-HU" sz="1200" u="none" strike="noStrike" dirty="0">
                          <a:effectLst/>
                        </a:rPr>
                        <a:t>. </a:t>
                      </a:r>
                    </a:p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Installation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works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can</a:t>
                      </a:r>
                      <a:r>
                        <a:rPr lang="hu-HU" sz="1200" u="none" strike="noStrike" dirty="0">
                          <a:effectLst/>
                        </a:rPr>
                        <a:t> be </a:t>
                      </a:r>
                      <a:r>
                        <a:rPr lang="hu-HU" sz="1200" u="none" strike="noStrike" dirty="0" err="1">
                          <a:effectLst/>
                        </a:rPr>
                        <a:t>realized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as</a:t>
                      </a:r>
                      <a:r>
                        <a:rPr lang="hu-HU" sz="1200" u="none" strike="noStrike" dirty="0">
                          <a:effectLst/>
                        </a:rPr>
                        <a:t> a </a:t>
                      </a:r>
                      <a:r>
                        <a:rPr lang="hu-HU" sz="1200" u="none" strike="noStrike" dirty="0" err="1">
                          <a:effectLst/>
                        </a:rPr>
                        <a:t>second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step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after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on</a:t>
                      </a:r>
                      <a:r>
                        <a:rPr lang="hu-HU" sz="1200" u="none" strike="noStrike" dirty="0">
                          <a:effectLst/>
                        </a:rPr>
                        <a:t>-site </a:t>
                      </a:r>
                      <a:r>
                        <a:rPr lang="hu-HU" sz="1200" u="none" strike="noStrike" dirty="0" err="1">
                          <a:effectLst/>
                        </a:rPr>
                        <a:t>inspection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Transport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Authority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0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Preliminary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standpoints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specialized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authoritites</a:t>
                      </a:r>
                      <a:r>
                        <a:rPr lang="hu-HU" sz="1200" u="none" strike="noStrike" dirty="0">
                          <a:effectLst/>
                        </a:rPr>
                        <a:t> and </a:t>
                      </a:r>
                      <a:r>
                        <a:rPr lang="hu-HU" sz="1200" u="none" strike="noStrike" dirty="0" err="1">
                          <a:effectLst/>
                        </a:rPr>
                        <a:t>interim</a:t>
                      </a:r>
                      <a:r>
                        <a:rPr lang="hu-HU" sz="1200" u="none" strike="noStrike" dirty="0">
                          <a:effectLst/>
                        </a:rPr>
                        <a:t> commenting </a:t>
                      </a:r>
                      <a:r>
                        <a:rPr lang="hu-HU" sz="1200" u="none" strike="noStrike" dirty="0" err="1">
                          <a:effectLst/>
                        </a:rPr>
                        <a:t>procedures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Standpoint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National </a:t>
                      </a:r>
                      <a:r>
                        <a:rPr lang="hu-HU" sz="1200" u="none" strike="noStrike" dirty="0" err="1">
                          <a:effectLst/>
                        </a:rPr>
                        <a:t>Nature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Protection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Autohrity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Republic</a:t>
                      </a:r>
                      <a:r>
                        <a:rPr lang="hu-HU" sz="1200" u="none" strike="noStrike" dirty="0">
                          <a:effectLst/>
                        </a:rPr>
                        <a:t> (NATURA 2000 </a:t>
                      </a:r>
                      <a:r>
                        <a:rPr lang="hu-HU" sz="1200" u="none" strike="noStrike" dirty="0" err="1">
                          <a:effectLst/>
                        </a:rPr>
                        <a:t>area</a:t>
                      </a:r>
                      <a:r>
                        <a:rPr lang="hu-HU" sz="1200" u="none" strike="noStrike" dirty="0">
                          <a:effectLst/>
                        </a:rPr>
                        <a:t>), and </a:t>
                      </a:r>
                      <a:r>
                        <a:rPr lang="hu-HU" sz="1200" u="none" strike="noStrike" dirty="0" err="1">
                          <a:effectLst/>
                        </a:rPr>
                        <a:t>standpoint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Nature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protection</a:t>
                      </a:r>
                      <a:r>
                        <a:rPr lang="hu-HU" sz="1200" u="none" strike="noStrike" dirty="0">
                          <a:effectLst/>
                        </a:rPr>
                        <a:t> unit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Office of </a:t>
                      </a:r>
                      <a:r>
                        <a:rPr lang="hu-HU" sz="1200" u="none" strike="noStrike" dirty="0" err="1">
                          <a:effectLst/>
                        </a:rPr>
                        <a:t>Nitra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District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5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Consent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Land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Bureau</a:t>
                      </a:r>
                      <a:r>
                        <a:rPr lang="hu-HU" sz="1200" u="none" strike="noStrike" dirty="0">
                          <a:effectLst/>
                        </a:rPr>
                        <a:t> (</a:t>
                      </a:r>
                      <a:r>
                        <a:rPr lang="hu-HU" sz="1200" u="none" strike="noStrike" dirty="0" err="1">
                          <a:effectLst/>
                        </a:rPr>
                        <a:t>prolonged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procedure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41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>
                          <a:effectLst/>
                        </a:rPr>
                        <a:t>In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possession</a:t>
                      </a:r>
                      <a:r>
                        <a:rPr lang="hu-HU" sz="1200" u="none" strike="noStrike" dirty="0">
                          <a:effectLst/>
                        </a:rPr>
                        <a:t> of a </a:t>
                      </a:r>
                      <a:r>
                        <a:rPr lang="hu-HU" sz="1200" u="none" strike="noStrike" dirty="0" err="1">
                          <a:effectLst/>
                        </a:rPr>
                        <a:t>registration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number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after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issuing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certificate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Consent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Environment</a:t>
                      </a:r>
                      <a:r>
                        <a:rPr lang="hu-HU" sz="1200" u="none" strike="noStrike" dirty="0">
                          <a:effectLst/>
                        </a:rPr>
                        <a:t> management unit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Nové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Zámky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District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regarding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installation</a:t>
                      </a:r>
                      <a:r>
                        <a:rPr lang="hu-HU" sz="1200" u="none" strike="noStrike" dirty="0">
                          <a:effectLst/>
                        </a:rPr>
                        <a:t> and </a:t>
                      </a:r>
                      <a:r>
                        <a:rPr lang="hu-HU" sz="1200" u="none" strike="noStrike" dirty="0" err="1">
                          <a:effectLst/>
                        </a:rPr>
                        <a:t>operation</a:t>
                      </a:r>
                      <a:r>
                        <a:rPr lang="hu-HU" sz="1200" u="none" strike="noStrike" dirty="0">
                          <a:effectLst/>
                        </a:rPr>
                        <a:t>.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7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Repeated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consent</a:t>
                      </a:r>
                      <a:r>
                        <a:rPr lang="hu-HU" sz="1200" u="none" strike="noStrike" dirty="0">
                          <a:effectLst/>
                        </a:rPr>
                        <a:t> of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Watermanagement</a:t>
                      </a:r>
                      <a:r>
                        <a:rPr lang="hu-HU" sz="1200" u="none" strike="noStrike" dirty="0">
                          <a:effectLst/>
                        </a:rPr>
                        <a:t> Enterprise – in </a:t>
                      </a:r>
                      <a:r>
                        <a:rPr lang="hu-HU" sz="1200" u="none" strike="noStrike" dirty="0" err="1">
                          <a:effectLst/>
                        </a:rPr>
                        <a:t>which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registration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number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issued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by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Transport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Authority</a:t>
                      </a:r>
                      <a:r>
                        <a:rPr lang="hu-HU" sz="1200" u="none" strike="noStrike" dirty="0">
                          <a:effectLst/>
                        </a:rPr>
                        <a:t> is </a:t>
                      </a:r>
                      <a:r>
                        <a:rPr lang="hu-HU" sz="1200" u="none" strike="noStrike" dirty="0" err="1">
                          <a:effectLst/>
                        </a:rPr>
                        <a:t>indicated</a:t>
                      </a:r>
                      <a:r>
                        <a:rPr lang="hu-HU" sz="1200" u="none" strike="noStrike" dirty="0">
                          <a:effectLst/>
                        </a:rPr>
                        <a:t>.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3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Concluding</a:t>
                      </a:r>
                      <a:r>
                        <a:rPr lang="hu-HU" sz="1200" u="none" strike="noStrike" dirty="0">
                          <a:effectLst/>
                        </a:rPr>
                        <a:t> a </a:t>
                      </a:r>
                      <a:r>
                        <a:rPr lang="hu-HU" sz="1200" u="none" strike="noStrike" dirty="0" err="1">
                          <a:effectLst/>
                        </a:rPr>
                        <a:t>property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insurence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regarding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floating</a:t>
                      </a:r>
                      <a:r>
                        <a:rPr lang="hu-HU" sz="1200" u="none" strike="noStrike" dirty="0">
                          <a:effectLst/>
                        </a:rPr>
                        <a:t> platform.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2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 err="1">
                          <a:effectLst/>
                        </a:rPr>
                        <a:t>Hungarian-Slovak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Cross-Border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Waters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Committee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u="none" strike="noStrike" dirty="0" err="1">
                          <a:effectLst/>
                        </a:rPr>
                        <a:t>Asking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for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standpoint</a:t>
                      </a:r>
                      <a:r>
                        <a:rPr lang="hu-HU" sz="1200" u="none" strike="noStrike" dirty="0">
                          <a:effectLst/>
                        </a:rPr>
                        <a:t> is </a:t>
                      </a:r>
                      <a:r>
                        <a:rPr lang="hu-HU" sz="1200" u="none" strike="noStrike" dirty="0" err="1">
                          <a:effectLst/>
                        </a:rPr>
                        <a:t>amongst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criteria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defined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by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the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authorities</a:t>
                      </a:r>
                      <a:r>
                        <a:rPr lang="hu-HU" sz="1200" u="none" strike="noStrike" baseline="0" dirty="0"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2" y="52251"/>
            <a:ext cx="1349828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80" y="0"/>
            <a:ext cx="4240508" cy="31786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92" y="0"/>
            <a:ext cx="4243594" cy="31809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5207" y="3692139"/>
            <a:ext cx="3405766" cy="25529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21" y="3287485"/>
            <a:ext cx="4240506" cy="31786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97" y="95227"/>
            <a:ext cx="1744210" cy="6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2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490</Words>
  <Application>Microsoft Office PowerPoint</Application>
  <PresentationFormat>Szélesvásznú</PresentationFormat>
  <Paragraphs>46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Office-téma</vt:lpstr>
      <vt:lpstr>Aim of the project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Popovics Gábor</dc:creator>
  <cp:lastModifiedBy>hp</cp:lastModifiedBy>
  <cp:revision>34</cp:revision>
  <dcterms:created xsi:type="dcterms:W3CDTF">2019-10-25T06:30:07Z</dcterms:created>
  <dcterms:modified xsi:type="dcterms:W3CDTF">2019-10-27T18:06:12Z</dcterms:modified>
</cp:coreProperties>
</file>