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4"/>
  </p:sldMasterIdLst>
  <p:notesMasterIdLst>
    <p:notesMasterId r:id="rId28"/>
  </p:notesMasterIdLst>
  <p:handoutMasterIdLst>
    <p:handoutMasterId r:id="rId29"/>
  </p:handoutMasterIdLst>
  <p:sldIdLst>
    <p:sldId id="727" r:id="rId5"/>
    <p:sldId id="716" r:id="rId6"/>
    <p:sldId id="679" r:id="rId7"/>
    <p:sldId id="728" r:id="rId8"/>
    <p:sldId id="654" r:id="rId9"/>
    <p:sldId id="688" r:id="rId10"/>
    <p:sldId id="729" r:id="rId11"/>
    <p:sldId id="730" r:id="rId12"/>
    <p:sldId id="662" r:id="rId13"/>
    <p:sldId id="743" r:id="rId14"/>
    <p:sldId id="661" r:id="rId15"/>
    <p:sldId id="732" r:id="rId16"/>
    <p:sldId id="733" r:id="rId17"/>
    <p:sldId id="734" r:id="rId18"/>
    <p:sldId id="735" r:id="rId19"/>
    <p:sldId id="736" r:id="rId20"/>
    <p:sldId id="742" r:id="rId21"/>
    <p:sldId id="744" r:id="rId22"/>
    <p:sldId id="737" r:id="rId23"/>
    <p:sldId id="738" r:id="rId24"/>
    <p:sldId id="740" r:id="rId25"/>
    <p:sldId id="741" r:id="rId26"/>
    <p:sldId id="683" r:id="rId27"/>
  </p:sldIdLst>
  <p:sldSz cx="9144000" cy="6858000" type="screen4x3"/>
  <p:notesSz cx="6724650" cy="97742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2" userDrawn="1">
          <p15:clr>
            <a:srgbClr val="A4A3A4"/>
          </p15:clr>
        </p15:guide>
        <p15:guide id="2" pos="2116" userDrawn="1">
          <p15:clr>
            <a:srgbClr val="A4A3A4"/>
          </p15:clr>
        </p15:guide>
        <p15:guide id="3" orient="horz" pos="3049" userDrawn="1">
          <p15:clr>
            <a:srgbClr val="A4A3A4"/>
          </p15:clr>
        </p15:guide>
        <p15:guide id="4" pos="2091" userDrawn="1">
          <p15:clr>
            <a:srgbClr val="A4A3A4"/>
          </p15:clr>
        </p15:guide>
        <p15:guide id="5" orient="horz" pos="3101" userDrawn="1">
          <p15:clr>
            <a:srgbClr val="A4A3A4"/>
          </p15:clr>
        </p15:guide>
        <p15:guide id="6" orient="horz" pos="3077" userDrawn="1">
          <p15:clr>
            <a:srgbClr val="A4A3A4"/>
          </p15:clr>
        </p15:guide>
        <p15:guide id="7" pos="2143" userDrawn="1">
          <p15:clr>
            <a:srgbClr val="A4A3A4"/>
          </p15:clr>
        </p15:guide>
        <p15:guide id="8" pos="211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OHLOVA Simona (REGIO)" initials="SP" lastIdx="2" clrIdx="5"/>
  <p:cmAuthor id="1" name="ROMANSKA Urszula (REGIO)" initials="RU(" lastIdx="1" clrIdx="1"/>
  <p:cmAuthor id="2" name="Urszula Romańska" initials="UR" lastIdx="3" clrIdx="2"/>
  <p:cmAuthor id="3" name="B4" initials="B4" lastIdx="3" clrIdx="3"/>
  <p:cmAuthor id="4" name="WAGNER Anna (REGIO)" initials="WA(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6CF"/>
    <a:srgbClr val="2D5EC1"/>
    <a:srgbClr val="0F5494"/>
    <a:srgbClr val="3E6FD2"/>
    <a:srgbClr val="20AA63"/>
    <a:srgbClr val="FFD624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0698" autoAdjust="0"/>
  </p:normalViewPr>
  <p:slideViewPr>
    <p:cSldViewPr>
      <p:cViewPr varScale="1">
        <p:scale>
          <a:sx n="70" d="100"/>
          <a:sy n="70" d="100"/>
        </p:scale>
        <p:origin x="156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6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2760" y="36"/>
      </p:cViewPr>
      <p:guideLst>
        <p:guide orient="horz" pos="3072"/>
        <p:guide pos="2116"/>
        <p:guide orient="horz" pos="3049"/>
        <p:guide pos="2091"/>
        <p:guide orient="horz" pos="3101"/>
        <p:guide orient="horz" pos="3077"/>
        <p:guide pos="2143"/>
        <p:guide pos="21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748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84" tIns="45093" rIns="90184" bIns="45093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8334" y="0"/>
            <a:ext cx="2914748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84" tIns="45093" rIns="90184" bIns="4509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3420"/>
            <a:ext cx="2914748" cy="48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84" tIns="45093" rIns="90184" bIns="4509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8334" y="9283420"/>
            <a:ext cx="2914748" cy="48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84" tIns="45093" rIns="90184" bIns="4509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748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84" tIns="45093" rIns="90184" bIns="45093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8334" y="0"/>
            <a:ext cx="2914748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84" tIns="45093" rIns="90184" bIns="4509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33425"/>
            <a:ext cx="4887912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2153" y="4642490"/>
            <a:ext cx="5380348" cy="439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84" tIns="45093" rIns="90184" bIns="450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420"/>
            <a:ext cx="2914748" cy="48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84" tIns="45093" rIns="90184" bIns="4509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8334" y="9283420"/>
            <a:ext cx="2914748" cy="48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84" tIns="45093" rIns="90184" bIns="4509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3247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8350" indent="-225425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550" indent="-225425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2750" indent="-225425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950" indent="-225425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150" indent="-225425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D91453-F076-490B-98FF-AA61DBB85AEB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BE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708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081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8350" indent="-225425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550" indent="-225425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2750" indent="-225425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950" indent="-225425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150" indent="-225425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89FE73-FD7F-4519-A178-B85272B81FAF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BE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758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342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398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995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091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36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045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995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275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438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835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5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27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9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1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84D2E0-9568-49A7-B167-2D07ADDDEE73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41363"/>
            <a:ext cx="4926013" cy="36957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4684713"/>
            <a:ext cx="5375275" cy="4429125"/>
          </a:xfrm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529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835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5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27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9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1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0885D4-1E61-4A97-9860-583A247EDCB5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41363"/>
            <a:ext cx="4926013" cy="3695700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4684713"/>
            <a:ext cx="5375275" cy="4429125"/>
          </a:xfrm>
          <a:noFill/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776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01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" y="1117154"/>
            <a:ext cx="9141578" cy="5753100"/>
          </a:xfrm>
          <a:prstGeom prst="rect">
            <a:avLst/>
          </a:prstGeom>
        </p:spPr>
      </p:pic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000" y="332656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306" y="2708920"/>
            <a:ext cx="3682646" cy="2880320"/>
          </a:xfrm>
          <a:prstGeom prst="rect">
            <a:avLst/>
          </a:prstGeom>
        </p:spPr>
        <p:txBody>
          <a:bodyPr anchor="t"/>
          <a:lstStyle>
            <a:lvl1pPr marL="0" indent="0">
              <a:defRPr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2969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0999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" y="0"/>
            <a:ext cx="9143182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021288"/>
            <a:ext cx="9143592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FFFFFF"/>
              </a:solidFill>
            </a:endParaRPr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2109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" y="6286501"/>
            <a:ext cx="9137498" cy="5714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9"/>
          <a:stretch/>
        </p:blipFill>
        <p:spPr>
          <a:xfrm>
            <a:off x="3609974" y="0"/>
            <a:ext cx="5534025" cy="6857999"/>
          </a:xfrm>
          <a:prstGeom prst="rect">
            <a:avLst/>
          </a:prstGeom>
        </p:spPr>
      </p:pic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5592996"/>
            <a:ext cx="2015901" cy="52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1437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8149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56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89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4" r:id="rId5"/>
    <p:sldLayoutId id="2147483765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chemeClr val="accent2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2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0" y="1484784"/>
            <a:ext cx="4716016" cy="4032448"/>
          </a:xfrm>
        </p:spPr>
        <p:txBody>
          <a:bodyPr anchor="t"/>
          <a:lstStyle>
            <a:lvl1pPr marL="0" indent="0">
              <a:defRPr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IE" sz="2800" dirty="0" smtClean="0">
                <a:solidFill>
                  <a:schemeClr val="tx1">
                    <a:lumMod val="75000"/>
                  </a:schemeClr>
                </a:solidFill>
              </a:rPr>
              <a:t>Future ETC (</a:t>
            </a:r>
            <a:r>
              <a:rPr lang="en-IE" sz="2800" dirty="0" err="1" smtClean="0">
                <a:solidFill>
                  <a:schemeClr val="tx1">
                    <a:lumMod val="75000"/>
                  </a:schemeClr>
                </a:solidFill>
              </a:rPr>
              <a:t>Interreg</a:t>
            </a:r>
            <a:r>
              <a:rPr lang="en-IE" sz="2800" dirty="0" smtClean="0">
                <a:solidFill>
                  <a:schemeClr val="tx1">
                    <a:lumMod val="75000"/>
                  </a:schemeClr>
                </a:solidFill>
              </a:rPr>
              <a:t>), </a:t>
            </a:r>
            <a:br>
              <a:rPr lang="en-IE" sz="28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n-IE" sz="2800" dirty="0" smtClean="0">
                <a:solidFill>
                  <a:schemeClr val="tx1">
                    <a:lumMod val="75000"/>
                  </a:schemeClr>
                </a:solidFill>
              </a:rPr>
              <a:t>EGTC and ECBM</a:t>
            </a:r>
            <a:br>
              <a:rPr lang="en-IE" sz="28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n-IE" sz="2800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en-IE" sz="28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n-IE" sz="2800" dirty="0" smtClean="0">
                <a:solidFill>
                  <a:schemeClr val="tx1">
                    <a:lumMod val="75000"/>
                  </a:schemeClr>
                </a:solidFill>
              </a:rPr>
              <a:t>Meeting of EGTC approval authorities</a:t>
            </a:r>
            <a:br>
              <a:rPr lang="en-IE" sz="28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n-IE" sz="2800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en-IE" sz="28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n-IE" sz="2800" dirty="0" smtClean="0">
                <a:solidFill>
                  <a:schemeClr val="tx1">
                    <a:lumMod val="75000"/>
                  </a:schemeClr>
                </a:solidFill>
              </a:rPr>
              <a:t>Budapest (HU)</a:t>
            </a:r>
            <a:br>
              <a:rPr lang="en-IE" sz="28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n-IE" sz="2800" dirty="0" smtClean="0">
                <a:solidFill>
                  <a:schemeClr val="tx1">
                    <a:lumMod val="75000"/>
                  </a:schemeClr>
                </a:solidFill>
              </a:rPr>
              <a:t>28 October 2019</a:t>
            </a:r>
            <a:r>
              <a:rPr lang="de-DE" sz="2800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de-DE" sz="28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de-DE" sz="2800" dirty="0" smtClean="0">
                <a:solidFill>
                  <a:schemeClr val="tx1">
                    <a:lumMod val="75000"/>
                  </a:schemeClr>
                </a:solidFill>
              </a:rPr>
              <a:t>Dirk Peters</a:t>
            </a:r>
            <a:r>
              <a:rPr lang="de-DE" sz="3200" dirty="0" smtClean="0">
                <a:solidFill>
                  <a:schemeClr val="tx2"/>
                </a:solidFill>
              </a:rPr>
              <a:t/>
            </a:r>
            <a:br>
              <a:rPr lang="de-DE" sz="3200" dirty="0" smtClean="0">
                <a:solidFill>
                  <a:schemeClr val="tx2"/>
                </a:solidFill>
              </a:rPr>
            </a:br>
            <a:endParaRPr lang="de-DE" sz="32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5589240"/>
            <a:ext cx="3888432" cy="42226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srgbClr val="FFFFFF"/>
              </a:solidFill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323528" y="5612070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IE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Cohesion Policy post-2020</a:t>
            </a:r>
          </a:p>
        </p:txBody>
      </p:sp>
    </p:spTree>
    <p:extLst>
      <p:ext uri="{BB962C8B-B14F-4D97-AF65-F5344CB8AC3E}">
        <p14:creationId xmlns:p14="http://schemas.microsoft.com/office/powerpoint/2010/main" val="123969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260648"/>
            <a:ext cx="8482905" cy="792088"/>
          </a:xfrm>
        </p:spPr>
        <p:txBody>
          <a:bodyPr anchor="ctr"/>
          <a:lstStyle/>
          <a:p>
            <a:pPr indent="0" algn="ctr" eaLnBrk="1" hangingPunct="1"/>
            <a:r>
              <a:rPr lang="en-GB" altLang="en-US" dirty="0" smtClean="0"/>
              <a:t>Integrated territorial development and investment</a:t>
            </a:r>
            <a:endParaRPr lang="de-DE" altLang="en-US" dirty="0" smtClean="0"/>
          </a:p>
        </p:txBody>
      </p:sp>
      <p:sp>
        <p:nvSpPr>
          <p:cNvPr id="719875" name="Rectangle 3"/>
          <p:cNvSpPr>
            <a:spLocks noGrp="1" noChangeArrowheads="1"/>
          </p:cNvSpPr>
          <p:nvPr>
            <p:ph idx="1"/>
          </p:nvPr>
        </p:nvSpPr>
        <p:spPr>
          <a:xfrm>
            <a:off x="409575" y="1268760"/>
            <a:ext cx="8374063" cy="5400600"/>
          </a:xfrm>
        </p:spPr>
        <p:txBody>
          <a:bodyPr/>
          <a:lstStyle/>
          <a:p>
            <a:pPr marL="0" indent="0">
              <a:buClrTx/>
              <a:buNone/>
              <a:defRPr/>
            </a:pPr>
            <a:r>
              <a:rPr lang="en-GB" sz="2000" b="1" dirty="0"/>
              <a:t>Article 23 </a:t>
            </a:r>
            <a:r>
              <a:rPr lang="en-GB" sz="2000" b="1" dirty="0" smtClean="0"/>
              <a:t>CPR Territorial strategies</a:t>
            </a:r>
            <a:endParaRPr lang="en-GB" sz="2000" b="1" dirty="0"/>
          </a:p>
          <a:p>
            <a:pPr>
              <a:buClrTx/>
              <a:buFont typeface="Wingdings" panose="05000000000000000000" pitchFamily="2" charset="2"/>
              <a:buChar char="Ø"/>
              <a:defRPr/>
            </a:pPr>
            <a:r>
              <a:rPr lang="en-US" sz="2000" i="0" dirty="0">
                <a:solidFill>
                  <a:srgbClr val="16489F"/>
                </a:solidFill>
                <a:latin typeface="Arial" pitchFamily="34" charset="0"/>
              </a:rPr>
              <a:t>under the responsibility of the relevant urban, local or </a:t>
            </a:r>
            <a:r>
              <a:rPr lang="en-US" sz="2000" i="0" dirty="0">
                <a:solidFill>
                  <a:srgbClr val="FF0000"/>
                </a:solidFill>
                <a:latin typeface="Arial" pitchFamily="34" charset="0"/>
              </a:rPr>
              <a:t>other territorial authorities or bodies</a:t>
            </a:r>
          </a:p>
          <a:p>
            <a:pPr>
              <a:buClrTx/>
              <a:buFont typeface="Wingdings" panose="05000000000000000000" pitchFamily="2" charset="2"/>
              <a:buChar char="Ø"/>
              <a:defRPr/>
            </a:pPr>
            <a:r>
              <a:rPr lang="en-US" sz="2000" i="0" dirty="0">
                <a:solidFill>
                  <a:srgbClr val="16489F"/>
                </a:solidFill>
                <a:latin typeface="Arial" pitchFamily="34" charset="0"/>
              </a:rPr>
              <a:t>Selected operations shall comply with the territorial strategy</a:t>
            </a:r>
          </a:p>
          <a:p>
            <a:pPr>
              <a:buClrTx/>
              <a:buFont typeface="Wingdings" panose="05000000000000000000" pitchFamily="2" charset="2"/>
              <a:buChar char="Ø"/>
              <a:defRPr/>
            </a:pPr>
            <a:r>
              <a:rPr lang="en-US" sz="2000" i="0" dirty="0">
                <a:solidFill>
                  <a:srgbClr val="16489F"/>
                </a:solidFill>
                <a:latin typeface="Arial" pitchFamily="34" charset="0"/>
              </a:rPr>
              <a:t>tasks falling under the responsibility of the managing authority </a:t>
            </a:r>
            <a:r>
              <a:rPr lang="en-US" sz="2000" i="0" dirty="0">
                <a:solidFill>
                  <a:srgbClr val="FF0000"/>
                </a:solidFill>
                <a:latin typeface="Arial" pitchFamily="34" charset="0"/>
              </a:rPr>
              <a:t>other than</a:t>
            </a:r>
            <a:r>
              <a:rPr lang="en-US" sz="2000" i="0" dirty="0">
                <a:solidFill>
                  <a:srgbClr val="16489F"/>
                </a:solidFill>
                <a:latin typeface="Arial" pitchFamily="34" charset="0"/>
              </a:rPr>
              <a:t> the </a:t>
            </a:r>
            <a:r>
              <a:rPr lang="en-US" sz="2000" i="0" dirty="0">
                <a:solidFill>
                  <a:srgbClr val="FF0000"/>
                </a:solidFill>
                <a:latin typeface="Arial" pitchFamily="34" charset="0"/>
              </a:rPr>
              <a:t>selection of operations </a:t>
            </a:r>
            <a:r>
              <a:rPr lang="en-US" sz="2000" i="0" dirty="0">
                <a:solidFill>
                  <a:srgbClr val="16489F"/>
                </a:solidFill>
                <a:latin typeface="Arial" pitchFamily="34" charset="0"/>
                <a:sym typeface="Wingdings" panose="05000000000000000000" pitchFamily="2" charset="2"/>
              </a:rPr>
              <a:t> </a:t>
            </a:r>
            <a:r>
              <a:rPr lang="en-US" sz="2000" i="0" dirty="0">
                <a:solidFill>
                  <a:srgbClr val="16489F"/>
                </a:solidFill>
                <a:latin typeface="Arial" pitchFamily="34" charset="0"/>
              </a:rPr>
              <a:t>authority identified by the managing authority as an intermediate body</a:t>
            </a:r>
          </a:p>
          <a:p>
            <a:pPr marL="0" indent="0" eaLnBrk="1" hangingPunct="1">
              <a:buClrTx/>
              <a:buNone/>
              <a:defRPr/>
            </a:pPr>
            <a:endParaRPr lang="en-GB" sz="2000" b="1" i="0" dirty="0" smtClean="0"/>
          </a:p>
          <a:p>
            <a:pPr marL="0" indent="0">
              <a:buClrTx/>
              <a:buNone/>
              <a:defRPr/>
            </a:pPr>
            <a:r>
              <a:rPr lang="en-GB" sz="2000" b="1" dirty="0" smtClean="0"/>
              <a:t>Article 24(1) </a:t>
            </a:r>
            <a:r>
              <a:rPr lang="en-GB" sz="2000" b="1" dirty="0"/>
              <a:t>CPR Integrated territorial </a:t>
            </a:r>
            <a:r>
              <a:rPr lang="en-GB" sz="2000" b="1" dirty="0" smtClean="0"/>
              <a:t>investment (PO5)</a:t>
            </a:r>
            <a:endParaRPr lang="en-GB" sz="2000" dirty="0">
              <a:solidFill>
                <a:srgbClr val="16489F"/>
              </a:solidFill>
              <a:latin typeface="Arial" pitchFamily="34" charset="0"/>
            </a:endParaRPr>
          </a:p>
          <a:p>
            <a:pPr marL="0" indent="0">
              <a:buClrTx/>
              <a:buNone/>
              <a:defRPr/>
            </a:pPr>
            <a:r>
              <a:rPr lang="en-US" sz="2000" i="0" dirty="0">
                <a:solidFill>
                  <a:srgbClr val="0F5494"/>
                </a:solidFill>
                <a:latin typeface="Arial" pitchFamily="34" charset="0"/>
              </a:rPr>
              <a:t>Where a strategy implemented in accordance with Article 23 involves investments that receive support from </a:t>
            </a:r>
            <a:endParaRPr lang="en-US" sz="2000" i="0" dirty="0" smtClean="0">
              <a:solidFill>
                <a:srgbClr val="0F5494"/>
              </a:solidFill>
              <a:latin typeface="Arial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  <a:defRPr/>
            </a:pPr>
            <a:r>
              <a:rPr lang="en-IE" sz="2000" i="0" dirty="0" smtClean="0">
                <a:solidFill>
                  <a:srgbClr val="0F5494"/>
                </a:solidFill>
                <a:latin typeface="Arial" pitchFamily="34" charset="0"/>
              </a:rPr>
              <a:t>one or more Funds, </a:t>
            </a:r>
          </a:p>
          <a:p>
            <a:pPr>
              <a:buClrTx/>
              <a:buFont typeface="Wingdings" panose="05000000000000000000" pitchFamily="2" charset="2"/>
              <a:buChar char="Ø"/>
              <a:defRPr/>
            </a:pPr>
            <a:r>
              <a:rPr lang="en-IE" sz="2000" i="0" dirty="0" smtClean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from more than one programme</a:t>
            </a:r>
            <a:r>
              <a:rPr lang="en-IE" sz="2000" i="0" dirty="0" smtClean="0">
                <a:solidFill>
                  <a:srgbClr val="0F5494"/>
                </a:solidFill>
                <a:latin typeface="Arial" pitchFamily="34" charset="0"/>
              </a:rPr>
              <a:t> or </a:t>
            </a:r>
          </a:p>
          <a:p>
            <a:pPr>
              <a:buClrTx/>
              <a:buFont typeface="Wingdings" panose="05000000000000000000" pitchFamily="2" charset="2"/>
              <a:buChar char="Ø"/>
              <a:defRPr/>
            </a:pPr>
            <a:r>
              <a:rPr lang="en-IE" sz="2000" i="0" dirty="0" smtClean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from more than one priority of the same programme</a:t>
            </a:r>
            <a:r>
              <a:rPr lang="en-IE" sz="2000" i="0" dirty="0" smtClean="0">
                <a:solidFill>
                  <a:srgbClr val="0F5494"/>
                </a:solidFill>
                <a:latin typeface="Arial" pitchFamily="34" charset="0"/>
              </a:rPr>
              <a:t>, </a:t>
            </a:r>
          </a:p>
          <a:p>
            <a:pPr marL="0" indent="0">
              <a:buClrTx/>
              <a:buNone/>
              <a:defRPr/>
            </a:pPr>
            <a:r>
              <a:rPr lang="en-US" sz="2000" i="0" dirty="0" smtClean="0">
                <a:solidFill>
                  <a:srgbClr val="0F5494"/>
                </a:solidFill>
                <a:latin typeface="Arial" pitchFamily="34" charset="0"/>
              </a:rPr>
              <a:t>actions </a:t>
            </a:r>
            <a:r>
              <a:rPr lang="en-US" sz="2000" i="0" dirty="0">
                <a:solidFill>
                  <a:srgbClr val="0F5494"/>
                </a:solidFill>
                <a:latin typeface="Arial" pitchFamily="34" charset="0"/>
              </a:rPr>
              <a:t>may be carried out as an integrated territorial investment ('ITI</a:t>
            </a:r>
            <a:r>
              <a:rPr lang="en-US" sz="2000" i="0" dirty="0" smtClean="0">
                <a:solidFill>
                  <a:srgbClr val="0F5494"/>
                </a:solidFill>
                <a:latin typeface="Arial" pitchFamily="34" charset="0"/>
              </a:rPr>
              <a:t>').</a:t>
            </a:r>
          </a:p>
          <a:p>
            <a:pPr marL="0" indent="0">
              <a:buClrTx/>
              <a:buNone/>
              <a:defRPr/>
            </a:pPr>
            <a:endParaRPr lang="en-US" sz="2000" i="0" dirty="0" smtClean="0">
              <a:solidFill>
                <a:srgbClr val="16489F"/>
              </a:solidFill>
              <a:latin typeface="Arial" pitchFamily="34" charset="0"/>
            </a:endParaRPr>
          </a:p>
          <a:p>
            <a:pPr marL="0" indent="0">
              <a:buClrTx/>
              <a:buNone/>
              <a:defRPr/>
            </a:pPr>
            <a:endParaRPr lang="en-GB" sz="2000" i="0" dirty="0">
              <a:solidFill>
                <a:srgbClr val="16489F"/>
              </a:solidFill>
              <a:latin typeface="Arial" pitchFamily="34" charset="0"/>
            </a:endParaRPr>
          </a:p>
          <a:p>
            <a:pPr marL="0" indent="0">
              <a:buClrTx/>
              <a:buNone/>
              <a:defRPr/>
            </a:pPr>
            <a:endParaRPr lang="en-GB" i="0" dirty="0" smtClean="0">
              <a:solidFill>
                <a:srgbClr val="16489F"/>
              </a:solidFill>
              <a:latin typeface="Arial" pitchFamily="34" charset="0"/>
            </a:endParaRPr>
          </a:p>
          <a:p>
            <a:pPr marL="533400" indent="-533400" eaLnBrk="1" hangingPunct="1">
              <a:lnSpc>
                <a:spcPct val="70000"/>
              </a:lnSpc>
              <a:buFontTx/>
              <a:buNone/>
              <a:defRPr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46241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260648"/>
            <a:ext cx="8147248" cy="1152127"/>
          </a:xfrm>
          <a:prstGeom prst="rect">
            <a:avLst/>
          </a:prstGeom>
        </p:spPr>
        <p:txBody>
          <a:bodyPr/>
          <a:lstStyle/>
          <a:p>
            <a:pPr marL="0" indent="0" algn="ctr"/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New: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Small project funds (Article 24) 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(PO5 or ISO1)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628800"/>
            <a:ext cx="7920880" cy="4608512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for </a:t>
            </a:r>
            <a:r>
              <a:rPr lang="en-GB" sz="2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endParaRPr lang="en-GB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SPF = "operation“ 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[small projects ≠ people-to-people projects]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 20 million or 15% per SPF under an </a:t>
            </a:r>
            <a:r>
              <a:rPr lang="en-GB" sz="2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programme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"Final recipients" implement "small projects" (§1)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Cross-border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legal body or 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EGTC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beneficiary (§2)</a:t>
            </a:r>
            <a:b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Legislators: less strict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of grant letter (§3)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 of small projects 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≠</a:t>
            </a:r>
            <a:r>
              <a:rPr lang="en-GB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delegation of tasks to an IB (§4)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 max. for staff and management costs (§5)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project &lt; EUR 100.000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SCO obligatory (§6)</a:t>
            </a:r>
            <a:endParaRPr lang="en-GB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sz="2000" i="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sz="2000" i="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8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2656"/>
            <a:ext cx="8712968" cy="1008112"/>
          </a:xfrm>
        </p:spPr>
        <p:txBody>
          <a:bodyPr anchor="ctr"/>
          <a:lstStyle/>
          <a:p>
            <a:pPr indent="0" algn="ctr" eaLnBrk="1" hangingPunct="1"/>
            <a:r>
              <a:rPr lang="en-GB" altLang="en-US" dirty="0" smtClean="0"/>
              <a:t>Improvements </a:t>
            </a:r>
            <a:r>
              <a:rPr lang="en-GB" altLang="en-US" u="sng" dirty="0" smtClean="0"/>
              <a:t>outside</a:t>
            </a:r>
            <a:r>
              <a:rPr lang="en-GB" altLang="en-US" dirty="0" smtClean="0"/>
              <a:t> E</a:t>
            </a:r>
            <a:r>
              <a:rPr lang="en-GB" altLang="en-US" dirty="0" smtClean="0">
                <a:solidFill>
                  <a:srgbClr val="FF0000"/>
                </a:solidFill>
              </a:rPr>
              <a:t>G</a:t>
            </a:r>
            <a:r>
              <a:rPr lang="en-GB" altLang="en-US" dirty="0" smtClean="0"/>
              <a:t>TC/ETC Regulations</a:t>
            </a:r>
          </a:p>
        </p:txBody>
      </p:sp>
      <p:sp>
        <p:nvSpPr>
          <p:cNvPr id="719875" name="Rectangle 3"/>
          <p:cNvSpPr>
            <a:spLocks noGrp="1" noChangeArrowheads="1"/>
          </p:cNvSpPr>
          <p:nvPr>
            <p:ph idx="1"/>
          </p:nvPr>
        </p:nvSpPr>
        <p:spPr>
          <a:xfrm>
            <a:off x="523875" y="1556792"/>
            <a:ext cx="8259763" cy="4988471"/>
          </a:xfrm>
        </p:spPr>
        <p:txBody>
          <a:bodyPr/>
          <a:lstStyle/>
          <a:p>
            <a:pPr marL="0" indent="0" eaLnBrk="1" hangingPunct="1">
              <a:buClrTx/>
              <a:buFontTx/>
              <a:buNone/>
              <a:defRPr/>
            </a:pPr>
            <a:r>
              <a:rPr lang="fr-BE" sz="2200" b="1" i="0" dirty="0" smtClean="0">
                <a:solidFill>
                  <a:srgbClr val="16489F"/>
                </a:solidFill>
                <a:latin typeface="Arial" pitchFamily="34" charset="0"/>
              </a:rPr>
              <a:t>CPR</a:t>
            </a:r>
            <a:endParaRPr lang="en-GB" sz="2200" b="1" i="0" dirty="0" smtClean="0">
              <a:solidFill>
                <a:srgbClr val="16489F"/>
              </a:solidFill>
              <a:latin typeface="Arial" pitchFamily="34" charset="0"/>
            </a:endParaRPr>
          </a:p>
          <a:p>
            <a:pPr>
              <a:buClrTx/>
              <a:defRPr/>
            </a:pPr>
            <a:r>
              <a:rPr lang="en-US" sz="2200" i="0" dirty="0">
                <a:solidFill>
                  <a:srgbClr val="16489F"/>
                </a:solidFill>
                <a:latin typeface="Arial" pitchFamily="34" charset="0"/>
              </a:rPr>
              <a:t>point 27 of Article </a:t>
            </a:r>
            <a:r>
              <a:rPr lang="en-US" sz="2200" i="0" dirty="0" smtClean="0">
                <a:solidFill>
                  <a:srgbClr val="16489F"/>
                </a:solidFill>
                <a:latin typeface="Arial" pitchFamily="34" charset="0"/>
              </a:rPr>
              <a:t>2: EGTC </a:t>
            </a:r>
            <a:r>
              <a:rPr lang="en-IE" sz="2200" i="0" dirty="0" smtClean="0">
                <a:solidFill>
                  <a:srgbClr val="16489F"/>
                </a:solidFill>
                <a:latin typeface="Arial" pitchFamily="34" charset="0"/>
              </a:rPr>
              <a:t>expenditure is always public</a:t>
            </a:r>
          </a:p>
          <a:p>
            <a:pPr>
              <a:buClrTx/>
              <a:defRPr/>
            </a:pPr>
            <a:endParaRPr lang="en-IE" sz="2200" i="0" dirty="0" smtClean="0">
              <a:solidFill>
                <a:srgbClr val="16489F"/>
              </a:solidFill>
              <a:latin typeface="Arial" pitchFamily="34" charset="0"/>
            </a:endParaRPr>
          </a:p>
          <a:p>
            <a:pPr marL="0" indent="0">
              <a:buClrTx/>
              <a:buNone/>
              <a:defRPr/>
            </a:pPr>
            <a:r>
              <a:rPr lang="en-IE" sz="2200" b="1" i="0" dirty="0">
                <a:solidFill>
                  <a:srgbClr val="16489F"/>
                </a:solidFill>
                <a:latin typeface="Arial" pitchFamily="34" charset="0"/>
              </a:rPr>
              <a:t>ECBM</a:t>
            </a:r>
          </a:p>
          <a:p>
            <a:pPr>
              <a:buClrTx/>
              <a:defRPr/>
            </a:pPr>
            <a:r>
              <a:rPr lang="en-IE" sz="2200" i="0" dirty="0">
                <a:solidFill>
                  <a:srgbClr val="16489F"/>
                </a:solidFill>
                <a:latin typeface="Arial" pitchFamily="34" charset="0"/>
              </a:rPr>
              <a:t>"Initiator"</a:t>
            </a:r>
          </a:p>
          <a:p>
            <a:pPr marL="0" indent="0" eaLnBrk="1" hangingPunct="1">
              <a:buClrTx/>
              <a:buFontTx/>
              <a:buNone/>
              <a:defRPr/>
            </a:pPr>
            <a:endParaRPr lang="en-IE" sz="2200" b="1" i="0" dirty="0">
              <a:solidFill>
                <a:srgbClr val="16489F"/>
              </a:solidFill>
              <a:latin typeface="Arial" pitchFamily="34" charset="0"/>
            </a:endParaRPr>
          </a:p>
          <a:p>
            <a:pPr marL="0" indent="0" eaLnBrk="1" hangingPunct="1">
              <a:buClrTx/>
              <a:buFontTx/>
              <a:buNone/>
              <a:defRPr/>
            </a:pPr>
            <a:r>
              <a:rPr lang="en-IE" sz="2200" b="1" i="0" dirty="0" smtClean="0">
                <a:solidFill>
                  <a:srgbClr val="16489F"/>
                </a:solidFill>
                <a:latin typeface="Arial" pitchFamily="34" charset="0"/>
              </a:rPr>
              <a:t>Outside Cohesion Policy</a:t>
            </a:r>
          </a:p>
          <a:p>
            <a:pPr eaLnBrk="1" hangingPunct="1">
              <a:buClrTx/>
              <a:defRPr/>
            </a:pPr>
            <a:r>
              <a:rPr lang="en-IE" sz="2200" i="0" dirty="0" smtClean="0">
                <a:solidFill>
                  <a:srgbClr val="16489F"/>
                </a:solidFill>
                <a:latin typeface="Arial" pitchFamily="34" charset="0"/>
              </a:rPr>
              <a:t>Public Procurement Directives</a:t>
            </a:r>
          </a:p>
          <a:p>
            <a:pPr eaLnBrk="1" hangingPunct="1">
              <a:buClrTx/>
              <a:defRPr/>
            </a:pPr>
            <a:r>
              <a:rPr lang="en-IE" sz="2200" i="0" dirty="0" smtClean="0">
                <a:solidFill>
                  <a:srgbClr val="16489F"/>
                </a:solidFill>
                <a:latin typeface="Arial" pitchFamily="34" charset="0"/>
              </a:rPr>
              <a:t>Beneficiary Horizon2020, Life+, Erasmus, CEF, </a:t>
            </a:r>
            <a:br>
              <a:rPr lang="en-IE" sz="2200" i="0" dirty="0" smtClean="0">
                <a:solidFill>
                  <a:srgbClr val="16489F"/>
                </a:solidFill>
                <a:latin typeface="Arial" pitchFamily="34" charset="0"/>
              </a:rPr>
            </a:br>
            <a:r>
              <a:rPr lang="en-IE" sz="2200" i="0" dirty="0" smtClean="0">
                <a:solidFill>
                  <a:srgbClr val="16489F"/>
                </a:solidFill>
                <a:latin typeface="Arial" pitchFamily="34" charset="0"/>
              </a:rPr>
              <a:t>Europe for Citizens etc. </a:t>
            </a:r>
            <a:br>
              <a:rPr lang="en-IE" sz="2200" i="0" dirty="0" smtClean="0">
                <a:solidFill>
                  <a:srgbClr val="16489F"/>
                </a:solidFill>
                <a:latin typeface="Arial" pitchFamily="34" charset="0"/>
              </a:rPr>
            </a:br>
            <a:r>
              <a:rPr lang="en-IE" sz="2200" i="0" dirty="0" smtClean="0">
                <a:solidFill>
                  <a:srgbClr val="16489F"/>
                </a:solidFill>
                <a:latin typeface="Arial" pitchFamily="34" charset="0"/>
              </a:rPr>
              <a:t>(DG REGIO letter to all COM services)</a:t>
            </a:r>
          </a:p>
          <a:p>
            <a:pPr eaLnBrk="1" hangingPunct="1">
              <a:buClrTx/>
              <a:defRPr/>
            </a:pPr>
            <a:r>
              <a:rPr lang="en-IE" sz="2200" i="0" dirty="0" smtClean="0">
                <a:solidFill>
                  <a:srgbClr val="16489F"/>
                </a:solidFill>
                <a:latin typeface="Arial" pitchFamily="34" charset="0"/>
              </a:rPr>
              <a:t>Financial Regulation: Sole beneficiary</a:t>
            </a:r>
          </a:p>
          <a:p>
            <a:pPr eaLnBrk="1" hangingPunct="1">
              <a:buClrTx/>
              <a:defRPr/>
            </a:pPr>
            <a:endParaRPr lang="en-IE" sz="2200" i="0" dirty="0">
              <a:solidFill>
                <a:srgbClr val="16489F"/>
              </a:solidFill>
              <a:latin typeface="Arial" pitchFamily="34" charset="0"/>
            </a:endParaRPr>
          </a:p>
          <a:p>
            <a:pPr marL="914400" lvl="1" indent="-457200" eaLnBrk="1" hangingPunct="1">
              <a:lnSpc>
                <a:spcPct val="70000"/>
              </a:lnSpc>
              <a:defRPr/>
            </a:pPr>
            <a:endParaRPr lang="en-GB" sz="1800" dirty="0" smtClean="0"/>
          </a:p>
          <a:p>
            <a:pPr marL="533400" indent="-533400" eaLnBrk="1" hangingPunct="1">
              <a:lnSpc>
                <a:spcPct val="70000"/>
              </a:lnSpc>
              <a:buFontTx/>
              <a:buNone/>
              <a:defRPr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24393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179512" y="1916832"/>
            <a:ext cx="4176464" cy="1656184"/>
          </a:xfrm>
        </p:spPr>
        <p:txBody>
          <a:bodyPr anchor="t"/>
          <a:lstStyle>
            <a:lvl1pPr marL="0" indent="0">
              <a:defRPr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E" sz="2800" dirty="0" smtClean="0">
                <a:solidFill>
                  <a:schemeClr val="tx1">
                    <a:lumMod val="75000"/>
                  </a:schemeClr>
                </a:solidFill>
              </a:rPr>
              <a:t>ECBM</a:t>
            </a:r>
            <a:br>
              <a:rPr lang="en-IE" sz="28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n-IE" sz="2800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en-IE" sz="2800" dirty="0" smtClean="0">
                <a:solidFill>
                  <a:schemeClr val="tx1">
                    <a:lumMod val="75000"/>
                  </a:schemeClr>
                </a:solidFill>
              </a:rPr>
            </a:br>
            <a:endParaRPr lang="en-GB" sz="48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5589240"/>
            <a:ext cx="3672408" cy="39296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FFFFFF"/>
              </a:solidFill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179512" y="5582096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IE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Cohesion Policy post-2020</a:t>
            </a:r>
          </a:p>
        </p:txBody>
      </p:sp>
    </p:spTree>
    <p:extLst>
      <p:ext uri="{BB962C8B-B14F-4D97-AF65-F5344CB8AC3E}">
        <p14:creationId xmlns:p14="http://schemas.microsoft.com/office/powerpoint/2010/main" val="368316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is it needed?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132856"/>
            <a:ext cx="7920880" cy="3777804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Article 174 of TFEU: "particular attention to …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cross-border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…regions"</a:t>
            </a:r>
          </a:p>
          <a:p>
            <a:pPr algn="just">
              <a:spcAft>
                <a:spcPts val="1200"/>
              </a:spcAft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In spite of the Single Market legal and administrative obstacles still hamper cross-border interactions in the EU.</a:t>
            </a:r>
          </a:p>
          <a:p>
            <a:pPr algn="just">
              <a:spcAft>
                <a:spcPts val="1200"/>
              </a:spcAft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"If only 20% of existing obstacles were removed border regions would still gain 2% in GDP."</a:t>
            </a:r>
          </a:p>
          <a:p>
            <a:pPr marL="0" indent="0" algn="r">
              <a:spcAft>
                <a:spcPts val="1200"/>
              </a:spcAft>
              <a:buNone/>
            </a:pP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</a:rPr>
              <a:t>(Com(2017)534, data from </a:t>
            </a:r>
            <a:r>
              <a:rPr lang="en-GB" sz="1400" dirty="0" err="1" smtClean="0">
                <a:solidFill>
                  <a:schemeClr val="tx2">
                    <a:lumMod val="75000"/>
                  </a:schemeClr>
                </a:solidFill>
              </a:rPr>
              <a:t>Politecnico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</a:rPr>
              <a:t> de Milano)</a:t>
            </a:r>
          </a:p>
          <a:p>
            <a:pPr>
              <a:spcAft>
                <a:spcPts val="12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17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648"/>
            <a:ext cx="8229600" cy="1008111"/>
          </a:xfrm>
        </p:spPr>
        <p:txBody>
          <a:bodyPr/>
          <a:lstStyle/>
          <a:p>
            <a:pPr algn="ctr"/>
            <a:r>
              <a:rPr lang="en-GB" dirty="0" smtClean="0"/>
              <a:t>What is it?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2" y="1556792"/>
            <a:ext cx="8136135" cy="3960440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A legal mechanism to overcome legal obstacles that hamper stronger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cross-border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interaction 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A framework to establish case by case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agreements to overcome existing obstacles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in two forms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Within those limits, allows for the application in one MS of the legal provisions from another MS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29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649"/>
            <a:ext cx="8229600" cy="648072"/>
          </a:xfrm>
        </p:spPr>
        <p:txBody>
          <a:bodyPr/>
          <a:lstStyle/>
          <a:p>
            <a:pPr algn="ctr"/>
            <a:r>
              <a:rPr lang="en-GB" dirty="0" smtClean="0"/>
              <a:t>What it is </a:t>
            </a:r>
            <a:r>
              <a:rPr lang="en-GB" u="sng" dirty="0" smtClean="0"/>
              <a:t>not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72816"/>
            <a:ext cx="8712968" cy="4248472"/>
          </a:xfrm>
        </p:spPr>
        <p:txBody>
          <a:bodyPr/>
          <a:lstStyle/>
          <a:p>
            <a:pPr marL="180975" indent="-180975">
              <a:spcAft>
                <a:spcPts val="1200"/>
              </a:spcAft>
            </a:pPr>
            <a:r>
              <a:rPr lang="en-GB" sz="2800" b="1" dirty="0">
                <a:solidFill>
                  <a:schemeClr val="tx2">
                    <a:lumMod val="75000"/>
                  </a:schemeClr>
                </a:solidFill>
              </a:rPr>
              <a:t>A revision of, or a new form of EGTC</a:t>
            </a:r>
          </a:p>
          <a:p>
            <a:pPr marL="180975" indent="-180975">
              <a:spcAft>
                <a:spcPts val="1200"/>
              </a:spcAft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A mere support for INTERREG </a:t>
            </a:r>
          </a:p>
          <a:p>
            <a:pPr marL="180975" indent="-180975">
              <a:spcAft>
                <a:spcPts val="1200"/>
              </a:spcAft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A way to bypass national legislative powers</a:t>
            </a:r>
          </a:p>
          <a:p>
            <a:pPr marL="180975" indent="0">
              <a:spcAft>
                <a:spcPts val="1200"/>
              </a:spcAft>
              <a:buNone/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An 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European </a:t>
            </a:r>
            <a:r>
              <a:rPr lang="en-GB" sz="2000" dirty="0" err="1">
                <a:solidFill>
                  <a:schemeClr val="tx2">
                    <a:lumMod val="75000"/>
                  </a:schemeClr>
                </a:solidFill>
              </a:rPr>
              <a:t>cross-border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 statements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(ECBS) concerns mainly non-legislative obstacles, but also legislative if the </a:t>
            </a:r>
            <a:r>
              <a:rPr lang="en-GB" sz="2000" dirty="0" err="1" smtClean="0">
                <a:solidFill>
                  <a:schemeClr val="tx2">
                    <a:lumMod val="75000"/>
                  </a:schemeClr>
                </a:solidFill>
              </a:rPr>
              <a:t>MSt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 so wishes</a:t>
            </a:r>
          </a:p>
          <a:p>
            <a:pPr marL="180975" indent="0">
              <a:spcAft>
                <a:spcPts val="1200"/>
              </a:spcAft>
              <a:buNone/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When 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a European </a:t>
            </a:r>
            <a:r>
              <a:rPr lang="en-GB" sz="2000" dirty="0" err="1">
                <a:solidFill>
                  <a:schemeClr val="tx2">
                    <a:lumMod val="75000"/>
                  </a:schemeClr>
                </a:solidFill>
              </a:rPr>
              <a:t>cross-border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 commitments (ECBC) is agreed, it only commits authorities to present proposals to the respective legislative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body</a:t>
            </a:r>
            <a:endParaRPr lang="en-GB" sz="2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GB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92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536" y="404665"/>
            <a:ext cx="8147248" cy="57606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</a:t>
            </a:r>
            <a:r>
              <a:rPr lang="en-GB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Cross-border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mechanism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1052736"/>
            <a:ext cx="8640960" cy="5400600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Voluntary instrument, but effective system on each border obligatory! (4)</a:t>
            </a: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r>
              <a:rPr lang="en-GB" sz="18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Cross-border</a:t>
            </a: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Coordination Points at national/regional level (5+6)</a:t>
            </a: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 Border Focal Point (7)</a:t>
            </a: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 – Preparation and submission of initiative document (8+9)</a:t>
            </a: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2A – Preliminary analysis by committing and transferring </a:t>
            </a:r>
            <a:r>
              <a:rPr lang="en-GB" sz="18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MSt</a:t>
            </a: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(10+11)</a:t>
            </a: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2B – Follow-up (12)</a:t>
            </a: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 – Preparation and conclusion/signature of ECBC/ECBS (13-17)</a:t>
            </a: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 – Implementation (18+19)</a:t>
            </a: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5 – Monitoring (20)</a:t>
            </a: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protection (21+22)</a:t>
            </a: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provisions (23-26)</a:t>
            </a:r>
            <a:endParaRPr lang="en-GB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95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24944"/>
            <a:ext cx="53911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183" cy="936625"/>
          </a:xfrm>
        </p:spPr>
        <p:txBody>
          <a:bodyPr/>
          <a:lstStyle/>
          <a:p>
            <a:pPr algn="ctr"/>
            <a:r>
              <a:rPr lang="en-GB" dirty="0" smtClean="0"/>
              <a:t>Extension of tramway line</a:t>
            </a:r>
            <a:br>
              <a:rPr lang="en-GB" dirty="0" smtClean="0"/>
            </a:br>
            <a:r>
              <a:rPr lang="en-GB" dirty="0" err="1" smtClean="0"/>
              <a:t>Straßburg</a:t>
            </a:r>
            <a:r>
              <a:rPr lang="en-GB" dirty="0" smtClean="0"/>
              <a:t> (FR) - </a:t>
            </a:r>
            <a:r>
              <a:rPr lang="en-GB" dirty="0" err="1" smtClean="0"/>
              <a:t>Kehl</a:t>
            </a:r>
            <a:r>
              <a:rPr lang="en-GB" dirty="0" smtClean="0"/>
              <a:t> (DE)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532141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07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2657"/>
            <a:ext cx="8229600" cy="720080"/>
          </a:xfrm>
        </p:spPr>
        <p:txBody>
          <a:bodyPr/>
          <a:lstStyle/>
          <a:p>
            <a:r>
              <a:rPr lang="en-GB" dirty="0" smtClean="0"/>
              <a:t>Obstacles in emergency 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1656184"/>
          </a:xfrm>
        </p:spPr>
        <p:txBody>
          <a:bodyPr/>
          <a:lstStyle/>
          <a:p>
            <a:r>
              <a:rPr lang="en-GB" dirty="0" smtClean="0"/>
              <a:t>Firefighters and ambulances are in many cases prevented to intervene as legal restrictions impede them from crossing the border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012160" y="2996952"/>
            <a:ext cx="288032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 smtClean="0">
                <a:solidFill>
                  <a:srgbClr val="000000"/>
                </a:solidFill>
                <a:latin typeface="Verdana"/>
              </a:rPr>
              <a:t>13/5/2000</a:t>
            </a:r>
          </a:p>
          <a:p>
            <a:r>
              <a:rPr lang="en-GB" sz="1200" b="0" dirty="0" smtClean="0">
                <a:solidFill>
                  <a:srgbClr val="000000"/>
                </a:solidFill>
                <a:latin typeface="Verdana"/>
              </a:rPr>
              <a:t>Major explosion in firework factory in </a:t>
            </a:r>
            <a:r>
              <a:rPr lang="en-GB" sz="1200" b="0" dirty="0" err="1" smtClean="0">
                <a:solidFill>
                  <a:srgbClr val="000000"/>
                </a:solidFill>
                <a:latin typeface="Verdana"/>
              </a:rPr>
              <a:t>Enschede</a:t>
            </a:r>
            <a:r>
              <a:rPr lang="en-GB" sz="1200" b="0" dirty="0" smtClean="0">
                <a:solidFill>
                  <a:srgbClr val="000000"/>
                </a:solidFill>
                <a:latin typeface="Verdana"/>
              </a:rPr>
              <a:t> (NL) on DE border; </a:t>
            </a:r>
          </a:p>
          <a:p>
            <a:r>
              <a:rPr lang="en-GB" sz="1200" b="0" dirty="0" smtClean="0">
                <a:solidFill>
                  <a:srgbClr val="000000"/>
                </a:solidFill>
                <a:latin typeface="Verdana"/>
              </a:rPr>
              <a:t>Police cars were already allowed to cross the border with their signals, but not the ambulances! An on-the-spot solution had to be found: one police car with the siren on ran in front of an (silent) ambulance which followed at the same speed</a:t>
            </a:r>
            <a:r>
              <a:rPr lang="en-GB" sz="1200" dirty="0" smtClean="0">
                <a:solidFill>
                  <a:srgbClr val="000000"/>
                </a:solidFill>
                <a:latin typeface="Verdana"/>
              </a:rPr>
              <a:t>.</a:t>
            </a:r>
          </a:p>
          <a:p>
            <a:r>
              <a:rPr lang="en-GB" sz="1200" b="0" dirty="0" smtClean="0">
                <a:solidFill>
                  <a:srgbClr val="000000"/>
                </a:solidFill>
                <a:latin typeface="Verdana"/>
              </a:rPr>
              <a:t>Solved for DE-NL: 2004.</a:t>
            </a:r>
          </a:p>
          <a:p>
            <a:r>
              <a:rPr lang="en-GB" sz="1200" b="0" dirty="0" smtClean="0">
                <a:solidFill>
                  <a:srgbClr val="000000"/>
                </a:solidFill>
                <a:latin typeface="Verdana"/>
              </a:rPr>
              <a:t>Solved for NL</a:t>
            </a:r>
            <a:r>
              <a:rPr lang="en-GB" sz="1200" b="0" dirty="0" smtClean="0">
                <a:solidFill>
                  <a:srgbClr val="000000"/>
                </a:solidFill>
                <a:latin typeface="Verdana"/>
                <a:sym typeface="Wingdings" panose="05000000000000000000" pitchFamily="2" charset="2"/>
              </a:rPr>
              <a:t> DE/BE: 2009!</a:t>
            </a:r>
            <a:endParaRPr lang="en-GB" sz="1200" b="0" dirty="0" smtClean="0">
              <a:solidFill>
                <a:srgbClr val="0F5494"/>
              </a:solidFill>
            </a:endParaRPr>
          </a:p>
        </p:txBody>
      </p:sp>
      <p:pic>
        <p:nvPicPr>
          <p:cNvPr id="1026" name="Picture 2" descr="Foto van de vuurwerkra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27"/>
            <a:ext cx="4861777" cy="330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43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476672"/>
            <a:ext cx="6984776" cy="1440681"/>
          </a:xfrm>
        </p:spPr>
        <p:txBody>
          <a:bodyPr/>
          <a:lstStyle/>
          <a:p>
            <a:pPr algn="ctr"/>
            <a:r>
              <a:rPr lang="en-GB" sz="2700" dirty="0"/>
              <a:t>The Cross-border multistage or step </a:t>
            </a:r>
            <a:r>
              <a:rPr lang="en-GB" sz="2700" dirty="0" smtClean="0"/>
              <a:t>rocket</a:t>
            </a:r>
            <a:endParaRPr lang="en-GB" sz="27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771800" y="1916832"/>
            <a:ext cx="5760640" cy="4623612"/>
          </a:xfrm>
        </p:spPr>
        <p:txBody>
          <a:bodyPr/>
          <a:lstStyle/>
          <a:p>
            <a:pPr marL="180975" indent="0" algn="just">
              <a:spcAft>
                <a:spcPts val="600"/>
              </a:spcAft>
              <a:buNone/>
              <a:tabLst>
                <a:tab pos="5743575" algn="l"/>
              </a:tabLst>
            </a:pPr>
            <a:r>
              <a:rPr lang="en-US" i="0" dirty="0"/>
              <a:t>A </a:t>
            </a:r>
            <a:r>
              <a:rPr lang="en-US" b="1" i="0" dirty="0"/>
              <a:t>multistage rocket</a:t>
            </a:r>
            <a:r>
              <a:rPr lang="en-US" i="0" dirty="0"/>
              <a:t>, or </a:t>
            </a:r>
            <a:r>
              <a:rPr lang="en-US" b="1" i="0" dirty="0"/>
              <a:t>step rocket</a:t>
            </a:r>
            <a:r>
              <a:rPr lang="en-US" i="0" dirty="0"/>
              <a:t> is a </a:t>
            </a:r>
            <a:r>
              <a:rPr lang="en-US" i="0" dirty="0" smtClean="0"/>
              <a:t>launch vehicle </a:t>
            </a:r>
            <a:r>
              <a:rPr lang="en-US" i="0" dirty="0"/>
              <a:t>that uses two or more </a:t>
            </a:r>
            <a:r>
              <a:rPr lang="en-US" i="0" dirty="0" smtClean="0"/>
              <a:t>rocket </a:t>
            </a:r>
            <a:r>
              <a:rPr lang="en-US" i="0" dirty="0"/>
              <a:t>stages, each of which contains its own </a:t>
            </a:r>
            <a:r>
              <a:rPr lang="en-US" dirty="0" smtClean="0"/>
              <a:t>engines</a:t>
            </a:r>
            <a:r>
              <a:rPr lang="en-US" i="0" dirty="0" smtClean="0"/>
              <a:t> </a:t>
            </a:r>
            <a:r>
              <a:rPr lang="en-US" i="0" dirty="0"/>
              <a:t>and </a:t>
            </a:r>
            <a:r>
              <a:rPr lang="en-US" dirty="0" smtClean="0"/>
              <a:t>propellant</a:t>
            </a:r>
            <a:r>
              <a:rPr lang="en-US" i="0" dirty="0" smtClean="0"/>
              <a:t>. </a:t>
            </a:r>
            <a:endParaRPr lang="en-US" i="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i="0" dirty="0"/>
              <a:t>Stage 1: </a:t>
            </a:r>
            <a:r>
              <a:rPr lang="en-US" i="0" dirty="0" smtClean="0"/>
              <a:t>INTERREG </a:t>
            </a:r>
            <a:br>
              <a:rPr lang="en-US" i="0" dirty="0" smtClean="0"/>
            </a:br>
            <a:r>
              <a:rPr lang="en-US" sz="1800" i="0" dirty="0" smtClean="0"/>
              <a:t>(joint strategy</a:t>
            </a:r>
            <a:r>
              <a:rPr lang="en-US" sz="1800" dirty="0" smtClean="0"/>
              <a:t> and </a:t>
            </a:r>
            <a:r>
              <a:rPr lang="en-US" sz="1800" i="0" dirty="0" smtClean="0"/>
              <a:t>money)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i="0" dirty="0" smtClean="0"/>
              <a:t>Stage 2: EGTC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800" dirty="0" smtClean="0"/>
              <a:t>(common structure and mutual trust)</a:t>
            </a:r>
            <a:endParaRPr lang="en-GB" sz="1800" i="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i="0" dirty="0" smtClean="0"/>
              <a:t>Stage </a:t>
            </a:r>
            <a:r>
              <a:rPr lang="en-GB" i="0" dirty="0"/>
              <a:t>3: </a:t>
            </a:r>
            <a:r>
              <a:rPr lang="en-GB" i="0" dirty="0" smtClean="0"/>
              <a:t>ECBM</a:t>
            </a:r>
            <a:br>
              <a:rPr lang="en-GB" i="0" dirty="0" smtClean="0"/>
            </a:br>
            <a:r>
              <a:rPr lang="en-GB" sz="1800" i="0" dirty="0" smtClean="0"/>
              <a:t>(legal obstacles and initiators)</a:t>
            </a:r>
          </a:p>
          <a:p>
            <a:endParaRPr lang="fr-BE" dirty="0"/>
          </a:p>
        </p:txBody>
      </p:sp>
      <p:pic>
        <p:nvPicPr>
          <p:cNvPr id="1026" name="Picture 2" descr="Afbeeldingsresultaat voor Drei Stufen rake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1296144" cy="591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6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9"/>
            <a:ext cx="8640960" cy="648072"/>
          </a:xfrm>
        </p:spPr>
        <p:txBody>
          <a:bodyPr/>
          <a:lstStyle/>
          <a:p>
            <a:r>
              <a:rPr lang="en-GB" dirty="0" smtClean="0"/>
              <a:t>... just some examples under b-solutions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1"/>
            <a:ext cx="8229600" cy="5616623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u="sng" dirty="0" smtClean="0">
                <a:solidFill>
                  <a:schemeClr val="tx2">
                    <a:lumMod val="75000"/>
                  </a:schemeClr>
                </a:solidFill>
              </a:rPr>
              <a:t>Health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algn="just">
              <a:spcAft>
                <a:spcPts val="600"/>
              </a:spcAft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EGTC-Hospital 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de </a:t>
            </a:r>
            <a:r>
              <a:rPr lang="en-GB" sz="2000" dirty="0" err="1" smtClean="0">
                <a:solidFill>
                  <a:schemeClr val="tx2">
                    <a:lumMod val="75000"/>
                  </a:schemeClr>
                </a:solidFill>
              </a:rPr>
              <a:t>Cerdanya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 (ES-FR):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absence of a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standardized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method of mutual recognition of qualifications prevents the creation of stable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cross-border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teams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u="sng" dirty="0" smtClean="0">
                <a:solidFill>
                  <a:schemeClr val="tx2">
                    <a:lumMod val="75000"/>
                  </a:schemeClr>
                </a:solidFill>
              </a:rPr>
              <a:t>Institutional cooperation:</a:t>
            </a:r>
            <a:endParaRPr lang="en-GB" sz="2000" u="sng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EGTC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Arrabona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Ltd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(HU-SK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): renting across the border of machines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used for different purposes (e.g. to cut down larger trees, to shift snow, baling, etc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.)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EGTC </a:t>
            </a:r>
            <a:r>
              <a:rPr lang="en-GB" sz="2000" dirty="0" err="1">
                <a:solidFill>
                  <a:schemeClr val="tx2">
                    <a:lumMod val="75000"/>
                  </a:schemeClr>
                </a:solidFill>
              </a:rPr>
              <a:t>Eurodistrict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75000"/>
                  </a:schemeClr>
                </a:solidFill>
              </a:rPr>
              <a:t>SaarMoselle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 (FR-DE):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joint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establishment and use of facilities for shared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cross-border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public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services of crèches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u="sng" dirty="0">
                <a:solidFill>
                  <a:schemeClr val="tx2">
                    <a:lumMod val="75000"/>
                  </a:schemeClr>
                </a:solidFill>
              </a:rPr>
              <a:t>Public transport: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EGTC </a:t>
            </a:r>
            <a:r>
              <a:rPr lang="en-GB" sz="2000" dirty="0" err="1">
                <a:solidFill>
                  <a:schemeClr val="tx2">
                    <a:lumMod val="75000"/>
                  </a:schemeClr>
                </a:solidFill>
              </a:rPr>
              <a:t>Eurodistrict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 Strasbourg-</a:t>
            </a:r>
            <a:r>
              <a:rPr lang="en-GB" sz="2000" dirty="0" err="1">
                <a:solidFill>
                  <a:schemeClr val="tx2">
                    <a:lumMod val="75000"/>
                  </a:schemeClr>
                </a:solidFill>
              </a:rPr>
              <a:t>Ortenau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 (FR-DE): European solution for a vignette for air pollution control</a:t>
            </a:r>
          </a:p>
          <a:p>
            <a:pPr>
              <a:spcAft>
                <a:spcPts val="600"/>
              </a:spcAft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GB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GB" sz="1200" dirty="0"/>
          </a:p>
          <a:p>
            <a:pPr marL="0" indent="0">
              <a:spcAft>
                <a:spcPts val="600"/>
              </a:spcAft>
              <a:buNone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95351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9"/>
            <a:ext cx="8928992" cy="648071"/>
          </a:xfrm>
        </p:spPr>
        <p:txBody>
          <a:bodyPr/>
          <a:lstStyle/>
          <a:p>
            <a:pPr algn="ctr"/>
            <a:r>
              <a:rPr lang="en-GB" sz="2400" dirty="0"/>
              <a:t>First level (single decision per </a:t>
            </a:r>
            <a:r>
              <a:rPr lang="en-GB" sz="2400" dirty="0" smtClean="0"/>
              <a:t>border </a:t>
            </a:r>
            <a:r>
              <a:rPr lang="en-GB" sz="2400" dirty="0"/>
              <a:t>– </a:t>
            </a:r>
            <a:r>
              <a:rPr lang="en-GB" sz="2400" dirty="0" smtClean="0"/>
              <a:t>Article </a:t>
            </a:r>
            <a:r>
              <a:rPr lang="en-GB" sz="2400" dirty="0"/>
              <a:t>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496944" cy="5472608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Member States identify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Cross-border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contact point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Member States decide, per border, whether to use the ECBM or an existing mechanism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fr-BE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BE" dirty="0" smtClean="0">
                <a:solidFill>
                  <a:schemeClr val="tx2">
                    <a:lumMod val="75000"/>
                  </a:schemeClr>
                </a:solidFill>
              </a:rPr>
              <a:t>Co-</a:t>
            </a: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legislators</a:t>
            </a:r>
            <a:r>
              <a:rPr lang="fr-BE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pPr>
              <a:spcAft>
                <a:spcPts val="600"/>
              </a:spcAft>
            </a:pPr>
            <a:r>
              <a:rPr lang="fr-BE" dirty="0" smtClean="0">
                <a:solidFill>
                  <a:schemeClr val="tx2">
                    <a:lumMod val="75000"/>
                  </a:schemeClr>
                </a:solidFill>
              </a:rPr>
              <a:t>Council? </a:t>
            </a: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Opinion of its Legal Service</a:t>
            </a:r>
          </a:p>
          <a:p>
            <a:pPr>
              <a:spcAft>
                <a:spcPts val="600"/>
              </a:spcAft>
            </a:pP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European Parliament</a:t>
            </a:r>
            <a:br>
              <a:rPr lang="en-IE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	Draft report on ECBM: </a:t>
            </a:r>
            <a:r>
              <a:rPr lang="en-IE" b="1" dirty="0" smtClean="0">
                <a:solidFill>
                  <a:schemeClr val="tx2">
                    <a:lumMod val="75000"/>
                  </a:schemeClr>
                </a:solidFill>
              </a:rPr>
              <a:t>case-by-case, not per border</a:t>
            </a: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IE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	Draft report on CB Healthcare Directive:</a:t>
            </a:r>
            <a:br>
              <a:rPr lang="en-IE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	13. "Encourages the </a:t>
            </a:r>
            <a:r>
              <a:rPr lang="en-IE" dirty="0" err="1" smtClean="0">
                <a:solidFill>
                  <a:schemeClr val="tx2">
                    <a:lumMod val="75000"/>
                  </a:schemeClr>
                </a:solidFill>
              </a:rPr>
              <a:t>MSt</a:t>
            </a: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 and border regions…"</a:t>
            </a:r>
            <a:br>
              <a:rPr lang="en-IE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	14. "Welcomes the COM's proposal..."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spcAft>
                <a:spcPts val="600"/>
              </a:spcAft>
            </a:pPr>
            <a:endParaRPr lang="en-GB" sz="1200" dirty="0"/>
          </a:p>
          <a:p>
            <a:pPr marL="0" indent="0">
              <a:spcAft>
                <a:spcPts val="600"/>
              </a:spcAft>
              <a:buNone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55949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664" y="93236"/>
            <a:ext cx="9085336" cy="556610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Second level (one decision per obstacle </a:t>
            </a:r>
            <a:r>
              <a:rPr lang="en-GB" sz="2400" dirty="0" err="1">
                <a:solidFill>
                  <a:schemeClr val="tx1"/>
                </a:solidFill>
              </a:rPr>
              <a:t>Artt</a:t>
            </a:r>
            <a:r>
              <a:rPr lang="en-GB" sz="2400" dirty="0">
                <a:solidFill>
                  <a:schemeClr val="tx1"/>
                </a:solidFill>
              </a:rPr>
              <a:t>. 8-20) </a:t>
            </a:r>
          </a:p>
        </p:txBody>
      </p:sp>
      <p:sp>
        <p:nvSpPr>
          <p:cNvPr id="5" name="Oval 4"/>
          <p:cNvSpPr/>
          <p:nvPr/>
        </p:nvSpPr>
        <p:spPr>
          <a:xfrm>
            <a:off x="35496" y="764704"/>
            <a:ext cx="4303116" cy="71231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/>
              <a:t>Initiator (Art.8) identifies legal obstacle</a:t>
            </a:r>
            <a:endParaRPr lang="en-GB" sz="1800" b="0" dirty="0"/>
          </a:p>
        </p:txBody>
      </p:sp>
      <p:sp>
        <p:nvSpPr>
          <p:cNvPr id="6" name="Rounded Rectangle 5"/>
          <p:cNvSpPr/>
          <p:nvPr/>
        </p:nvSpPr>
        <p:spPr>
          <a:xfrm>
            <a:off x="58664" y="1772816"/>
            <a:ext cx="5161408" cy="664406"/>
          </a:xfrm>
          <a:prstGeom prst="round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/>
              <a:t>Initiator sends "initiative document" to CBCP (at national level) (Art. 9)</a:t>
            </a:r>
            <a:endParaRPr lang="en-GB" sz="1800" b="0" dirty="0"/>
          </a:p>
        </p:txBody>
      </p:sp>
      <p:sp>
        <p:nvSpPr>
          <p:cNvPr id="7" name="Rounded Rectangle 6"/>
          <p:cNvSpPr/>
          <p:nvPr/>
        </p:nvSpPr>
        <p:spPr>
          <a:xfrm>
            <a:off x="58664" y="2764594"/>
            <a:ext cx="5161408" cy="664406"/>
          </a:xfrm>
          <a:prstGeom prst="round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/>
              <a:t>CBCP makes preliminary analysis (Art. 10)</a:t>
            </a:r>
            <a:endParaRPr lang="en-GB" sz="1800" b="0" dirty="0"/>
          </a:p>
        </p:txBody>
      </p:sp>
      <p:sp>
        <p:nvSpPr>
          <p:cNvPr id="8" name="Diamond 7"/>
          <p:cNvSpPr/>
          <p:nvPr/>
        </p:nvSpPr>
        <p:spPr>
          <a:xfrm>
            <a:off x="5364088" y="2391947"/>
            <a:ext cx="2664296" cy="1409700"/>
          </a:xfrm>
          <a:prstGeom prst="diamond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/>
              <a:t>Is there a legal obstacle?</a:t>
            </a:r>
            <a:endParaRPr lang="en-GB" sz="1800" b="0" dirty="0"/>
          </a:p>
        </p:txBody>
      </p:sp>
      <p:sp>
        <p:nvSpPr>
          <p:cNvPr id="9" name="Rectangle 8"/>
          <p:cNvSpPr/>
          <p:nvPr/>
        </p:nvSpPr>
        <p:spPr>
          <a:xfrm>
            <a:off x="6179120" y="1368314"/>
            <a:ext cx="1368152" cy="576064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/>
              <a:t>No or unclear</a:t>
            </a:r>
            <a:endParaRPr lang="en-GB" sz="1800" b="0" dirty="0"/>
          </a:p>
        </p:txBody>
      </p:sp>
      <p:sp>
        <p:nvSpPr>
          <p:cNvPr id="10" name="Rectangle 9"/>
          <p:cNvSpPr/>
          <p:nvPr/>
        </p:nvSpPr>
        <p:spPr>
          <a:xfrm>
            <a:off x="5351512" y="3645024"/>
            <a:ext cx="576064" cy="576064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/>
              <a:t>Yes</a:t>
            </a:r>
            <a:endParaRPr lang="en-GB" sz="1800" b="0" dirty="0"/>
          </a:p>
        </p:txBody>
      </p:sp>
      <p:cxnSp>
        <p:nvCxnSpPr>
          <p:cNvPr id="11" name="Straight Arrow Connector 10"/>
          <p:cNvCxnSpPr>
            <a:stCxn id="8" idx="3"/>
            <a:endCxn id="9" idx="2"/>
          </p:cNvCxnSpPr>
          <p:nvPr/>
        </p:nvCxnSpPr>
        <p:spPr bwMode="auto">
          <a:xfrm flipH="1" flipV="1">
            <a:off x="6863196" y="1944378"/>
            <a:ext cx="1165188" cy="1152419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endCxn id="18" idx="3"/>
          </p:cNvCxnSpPr>
          <p:nvPr/>
        </p:nvCxnSpPr>
        <p:spPr bwMode="auto">
          <a:xfrm flipH="1">
            <a:off x="4739184" y="3933056"/>
            <a:ext cx="612328" cy="283685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Arc 16"/>
          <p:cNvSpPr/>
          <p:nvPr/>
        </p:nvSpPr>
        <p:spPr bwMode="auto">
          <a:xfrm rot="21056110">
            <a:off x="497505" y="899664"/>
            <a:ext cx="6426622" cy="1803858"/>
          </a:xfrm>
          <a:prstGeom prst="arc">
            <a:avLst>
              <a:gd name="adj1" fmla="val 18299420"/>
              <a:gd name="adj2" fmla="val 21498746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18" name="Diamond 17"/>
          <p:cNvSpPr/>
          <p:nvPr/>
        </p:nvSpPr>
        <p:spPr>
          <a:xfrm>
            <a:off x="58664" y="3801647"/>
            <a:ext cx="4680520" cy="830188"/>
          </a:xfrm>
          <a:prstGeom prst="diamond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/>
              <a:t>ECBC or ECBS?</a:t>
            </a:r>
            <a:endParaRPr lang="en-GB" sz="1800" b="0" dirty="0"/>
          </a:p>
        </p:txBody>
      </p:sp>
      <p:sp>
        <p:nvSpPr>
          <p:cNvPr id="19" name="Rounded Rectangle 18"/>
          <p:cNvSpPr/>
          <p:nvPr/>
        </p:nvSpPr>
        <p:spPr>
          <a:xfrm>
            <a:off x="755576" y="5011855"/>
            <a:ext cx="5161408" cy="664406"/>
          </a:xfrm>
          <a:prstGeom prst="round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/>
              <a:t>ECBC (Art. 18) =&gt; Self-sustained (extraterritoriality of legal frame)</a:t>
            </a:r>
            <a:endParaRPr lang="en-GB" sz="1800" b="0" dirty="0"/>
          </a:p>
        </p:txBody>
      </p:sp>
      <p:sp>
        <p:nvSpPr>
          <p:cNvPr id="22" name="Rounded Rectangle 21"/>
          <p:cNvSpPr/>
          <p:nvPr/>
        </p:nvSpPr>
        <p:spPr>
          <a:xfrm>
            <a:off x="778744" y="5881464"/>
            <a:ext cx="5161408" cy="859904"/>
          </a:xfrm>
          <a:prstGeom prst="round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/>
              <a:t>ECBS (Art. 19) =&gt; Proposal for legislative revision  (national legislative body to decide) </a:t>
            </a:r>
            <a:endParaRPr lang="en-GB" sz="1800" b="0" dirty="0"/>
          </a:p>
        </p:txBody>
      </p:sp>
      <p:sp>
        <p:nvSpPr>
          <p:cNvPr id="24" name="Arc 23"/>
          <p:cNvSpPr/>
          <p:nvPr/>
        </p:nvSpPr>
        <p:spPr bwMode="auto">
          <a:xfrm rot="10800000">
            <a:off x="611560" y="4494534"/>
            <a:ext cx="1406015" cy="774086"/>
          </a:xfrm>
          <a:prstGeom prst="arc">
            <a:avLst>
              <a:gd name="adj1" fmla="val 20361890"/>
              <a:gd name="adj2" fmla="val 4063020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25" name="Arc 24"/>
          <p:cNvSpPr/>
          <p:nvPr/>
        </p:nvSpPr>
        <p:spPr bwMode="auto">
          <a:xfrm rot="10800000">
            <a:off x="35496" y="4334223"/>
            <a:ext cx="1261417" cy="1977192"/>
          </a:xfrm>
          <a:prstGeom prst="arc">
            <a:avLst>
              <a:gd name="adj1" fmla="val 15776921"/>
              <a:gd name="adj2" fmla="val 5391119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588224" y="4334222"/>
            <a:ext cx="2555776" cy="226312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/>
              <a:t>Implement Monitor and Inform</a:t>
            </a:r>
            <a:endParaRPr lang="en-GB" sz="1800" b="0" dirty="0"/>
          </a:p>
        </p:txBody>
      </p:sp>
      <p:cxnSp>
        <p:nvCxnSpPr>
          <p:cNvPr id="27" name="Straight Arrow Connector 26"/>
          <p:cNvCxnSpPr>
            <a:stCxn id="19" idx="3"/>
            <a:endCxn id="26" idx="2"/>
          </p:cNvCxnSpPr>
          <p:nvPr/>
        </p:nvCxnSpPr>
        <p:spPr bwMode="auto">
          <a:xfrm>
            <a:off x="5916984" y="5344058"/>
            <a:ext cx="671240" cy="121729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22" idx="3"/>
            <a:endCxn id="26" idx="3"/>
          </p:cNvCxnSpPr>
          <p:nvPr/>
        </p:nvCxnSpPr>
        <p:spPr bwMode="auto">
          <a:xfrm flipV="1">
            <a:off x="5940152" y="6265923"/>
            <a:ext cx="1022357" cy="45493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611560" y="2480909"/>
            <a:ext cx="360040" cy="283685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611560" y="1372661"/>
            <a:ext cx="360040" cy="400155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5220072" y="2813112"/>
            <a:ext cx="504056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endCxn id="10" idx="3"/>
          </p:cNvCxnSpPr>
          <p:nvPr/>
        </p:nvCxnSpPr>
        <p:spPr bwMode="auto">
          <a:xfrm flipH="1">
            <a:off x="5927576" y="3801771"/>
            <a:ext cx="768660" cy="131285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3358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5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107504" y="2204864"/>
            <a:ext cx="4176464" cy="2448272"/>
          </a:xfrm>
        </p:spPr>
        <p:txBody>
          <a:bodyPr anchor="t"/>
          <a:lstStyle>
            <a:lvl1pPr marL="0" indent="0">
              <a:defRPr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IE" sz="2800" dirty="0" smtClean="0">
                <a:solidFill>
                  <a:schemeClr val="tx1">
                    <a:lumMod val="75000"/>
                  </a:schemeClr>
                </a:solidFill>
              </a:rPr>
              <a:t>Many thanks</a:t>
            </a:r>
            <a:br>
              <a:rPr lang="en-IE" sz="28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n-IE" sz="2800" dirty="0" smtClean="0">
                <a:solidFill>
                  <a:schemeClr val="tx1">
                    <a:lumMod val="75000"/>
                  </a:schemeClr>
                </a:solidFill>
              </a:rPr>
              <a:t>for your attention!</a:t>
            </a:r>
            <a:r>
              <a:rPr lang="en-IE" sz="2800" dirty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en-IE" sz="28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IE" sz="2800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en-IE" sz="28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n-IE" sz="2400" dirty="0" smtClean="0">
                <a:solidFill>
                  <a:schemeClr val="tx1">
                    <a:lumMod val="75000"/>
                  </a:schemeClr>
                </a:solidFill>
              </a:rPr>
              <a:t>Dirk.Peters@ec.europa.eu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5589240"/>
            <a:ext cx="3528392" cy="39296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FFFFFF"/>
              </a:solidFill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251520" y="5582096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IE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Cohesion Policy post-2020</a:t>
            </a:r>
          </a:p>
        </p:txBody>
      </p:sp>
    </p:spTree>
    <p:extLst>
      <p:ext uri="{BB962C8B-B14F-4D97-AF65-F5344CB8AC3E}">
        <p14:creationId xmlns:p14="http://schemas.microsoft.com/office/powerpoint/2010/main" val="375494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179512" y="1916832"/>
            <a:ext cx="4176464" cy="1368152"/>
          </a:xfrm>
        </p:spPr>
        <p:txBody>
          <a:bodyPr anchor="t"/>
          <a:lstStyle>
            <a:lvl1pPr marL="0" indent="0">
              <a:defRPr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E" sz="2800" dirty="0" smtClean="0">
                <a:solidFill>
                  <a:schemeClr val="tx1">
                    <a:lumMod val="75000"/>
                  </a:schemeClr>
                </a:solidFill>
              </a:rPr>
              <a:t>ETC (</a:t>
            </a:r>
            <a:r>
              <a:rPr lang="en-IE" sz="2800" dirty="0" err="1" smtClean="0">
                <a:solidFill>
                  <a:schemeClr val="tx1">
                    <a:lumMod val="75000"/>
                  </a:schemeClr>
                </a:solidFill>
              </a:rPr>
              <a:t>Interreg</a:t>
            </a:r>
            <a:r>
              <a:rPr lang="en-IE" sz="2800" dirty="0" smtClean="0">
                <a:solidFill>
                  <a:schemeClr val="tx1">
                    <a:lumMod val="75000"/>
                  </a:schemeClr>
                </a:solidFill>
              </a:rPr>
              <a:t>)</a:t>
            </a:r>
            <a:endParaRPr lang="en-GB" sz="48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5589240"/>
            <a:ext cx="3888432" cy="39296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FFFFFF"/>
              </a:solidFill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179512" y="558209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IE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Cohesion Policy post-2020</a:t>
            </a:r>
          </a:p>
        </p:txBody>
      </p:sp>
    </p:spTree>
    <p:extLst>
      <p:ext uri="{BB962C8B-B14F-4D97-AF65-F5344CB8AC3E}">
        <p14:creationId xmlns:p14="http://schemas.microsoft.com/office/powerpoint/2010/main" val="317162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84294" y="548679"/>
            <a:ext cx="7002505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dirty="0" smtClean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legal instruments</a:t>
            </a:r>
            <a:endParaRPr lang="en-GB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1" y="1486332"/>
            <a:ext cx="2878588" cy="4894996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b="1" i="0" dirty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Provisions Regulation (CPR)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Delivery elements are here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203848" y="1196752"/>
            <a:ext cx="269856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GB" b="1" i="0" kern="0" dirty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ERDF/CF </a:t>
            </a:r>
            <a:r>
              <a:rPr lang="en-GB" b="1" i="0" kern="0" dirty="0" smtClean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</a:t>
            </a:r>
            <a:endParaRPr lang="en-GB" b="1" i="0" kern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b="0" i="0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Cohesion policy priorities are here (e.g. specific objectives and thematic concentration requirements)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b="0" i="0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objectives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b="0" i="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interregional innovation </a:t>
            </a:r>
            <a:r>
              <a:rPr lang="en-GB" sz="2000" b="0" i="0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investments</a:t>
            </a: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r>
              <a:rPr lang="en-GB" sz="2000" i="0" kern="0" dirty="0" smtClean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(ESF+ Regulation)</a:t>
            </a:r>
            <a:endParaRPr lang="en-GB" sz="2000" i="0" kern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sz="2000" b="0" i="0" kern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84168" y="1486332"/>
            <a:ext cx="2880320" cy="467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IE" b="1" i="0" kern="0" dirty="0" smtClean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 (</a:t>
            </a:r>
            <a:r>
              <a:rPr lang="en-IE" b="1" i="0" kern="0" dirty="0" err="1" smtClean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en-IE" b="1" i="0" kern="0" dirty="0" smtClean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Regulation</a:t>
            </a: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IE" b="1" i="0" kern="0" dirty="0" smtClean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EGTC Regulation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en-IE" b="0" i="0" kern="0" dirty="0" smtClean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amendments proposed</a:t>
            </a: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endParaRPr lang="en-IE" b="1" i="0" kern="0" dirty="0" smtClean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r>
              <a:rPr lang="en-IE" i="0" kern="0" dirty="0" smtClean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ECBM Regulation</a:t>
            </a:r>
          </a:p>
          <a:p>
            <a:pPr marL="355600" indent="0">
              <a:spcAft>
                <a:spcPts val="1200"/>
              </a:spcAft>
              <a:buClr>
                <a:schemeClr val="tx1"/>
              </a:buClr>
              <a:buNone/>
            </a:pPr>
            <a:r>
              <a:rPr lang="en-IE" sz="2000" b="0" i="0" kern="0" dirty="0" smtClean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if </a:t>
            </a:r>
            <a:r>
              <a:rPr lang="en-IE" sz="2000" b="0" i="0" kern="0" dirty="0" err="1" smtClean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cross-border</a:t>
            </a:r>
            <a:r>
              <a:rPr lang="en-IE" sz="2000" b="0" i="0" kern="0" dirty="0" smtClean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projects!</a:t>
            </a:r>
            <a:endParaRPr lang="en-IE" sz="2000" b="0" i="0" kern="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5940152" y="1988840"/>
            <a:ext cx="0" cy="28803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3131840" y="2007082"/>
            <a:ext cx="0" cy="28803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46" name="Picture 2" descr="U:\12. Policy development Post 2020\Communication\visuals\ppt_visuals1_CPR architecture and funding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143277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06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3528" y="332656"/>
            <a:ext cx="8424936" cy="129614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z="2800" dirty="0" smtClean="0"/>
              <a:t>Shorter &amp; modern </a:t>
            </a:r>
            <a:r>
              <a:rPr lang="en-GB" sz="2800" dirty="0"/>
              <a:t>menu of </a:t>
            </a:r>
            <a:r>
              <a:rPr lang="en-GB" sz="2800" dirty="0" smtClean="0"/>
              <a:t>priorities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Policy objectives + 2 </a:t>
            </a:r>
            <a:r>
              <a:rPr lang="en-GB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-specific objectives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700808"/>
            <a:ext cx="7920880" cy="4968552"/>
          </a:xfrm>
          <a:prstGeom prst="rect">
            <a:avLst/>
          </a:prstGeo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smarter Europe (innovative &amp; smart economic transformation)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greener, low-carbon Europe (including energy transition, the circular economy, climate adaptation and risk management)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more connected Europe (mobility and ICT connectivity)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more social Europe (the European Pillar of Social Rights)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 closer to citizens (sustainable development of urban, rural and coastal areas and local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initiatives)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fr-BE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</a:t>
            </a:r>
            <a:endParaRPr lang="en-GB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fr-B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fr-BE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better </a:t>
            </a:r>
            <a:r>
              <a:rPr lang="en-GB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governance [address border obstacles!]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AutoNum type="arabicPeriod" startAt="2"/>
            </a:pPr>
            <a:r>
              <a:rPr lang="fr-BE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safer and more secure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en-I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Thematic concentration!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sz="2000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GB" b="1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b="1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20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179512" y="1916832"/>
            <a:ext cx="4176464" cy="1656184"/>
          </a:xfrm>
        </p:spPr>
        <p:txBody>
          <a:bodyPr anchor="t"/>
          <a:lstStyle>
            <a:lvl1pPr marL="0" indent="0">
              <a:defRPr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E" sz="2800" dirty="0" smtClean="0">
                <a:solidFill>
                  <a:schemeClr val="tx1">
                    <a:lumMod val="75000"/>
                  </a:schemeClr>
                </a:solidFill>
              </a:rPr>
              <a:t>European grouping of territorial cooperation</a:t>
            </a:r>
            <a:br>
              <a:rPr lang="en-IE" sz="28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n-IE" sz="2800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en-IE" sz="2800" dirty="0" smtClean="0">
                <a:solidFill>
                  <a:schemeClr val="tx1">
                    <a:lumMod val="75000"/>
                  </a:schemeClr>
                </a:solidFill>
              </a:rPr>
            </a:br>
            <a:endParaRPr lang="en-GB" sz="48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5589240"/>
            <a:ext cx="3672408" cy="39296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FFFFFF"/>
              </a:solidFill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179512" y="5582096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IE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Cohesion Policy post-2020</a:t>
            </a:r>
          </a:p>
        </p:txBody>
      </p:sp>
    </p:spTree>
    <p:extLst>
      <p:ext uri="{BB962C8B-B14F-4D97-AF65-F5344CB8AC3E}">
        <p14:creationId xmlns:p14="http://schemas.microsoft.com/office/powerpoint/2010/main" val="312794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25538"/>
            <a:ext cx="7989887" cy="719137"/>
          </a:xfrm>
          <a:noFill/>
        </p:spPr>
        <p:txBody>
          <a:bodyPr/>
          <a:lstStyle/>
          <a:p>
            <a:pPr indent="0" algn="ctr" eaLnBrk="1" hangingPunct="1"/>
            <a:r>
              <a:rPr lang="en-GB" altLang="en-US" sz="2800" smtClean="0"/>
              <a:t>The different roles of EGTCs</a:t>
            </a:r>
            <a:endParaRPr lang="en-GB" altLang="en-US" sz="4400" smtClean="0">
              <a:solidFill>
                <a:srgbClr val="FFFF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4650" y="1814513"/>
            <a:ext cx="7499350" cy="4760912"/>
          </a:xfrm>
          <a:noFill/>
        </p:spPr>
        <p:txBody>
          <a:bodyPr/>
          <a:lstStyle/>
          <a:p>
            <a:pPr marL="533400" indent="-533400" eaLnBrk="1" hangingPunct="1">
              <a:lnSpc>
                <a:spcPct val="70000"/>
              </a:lnSpc>
              <a:buFont typeface="Wingdings" panose="05000000000000000000" pitchFamily="2" charset="2"/>
              <a:buNone/>
              <a:tabLst>
                <a:tab pos="87313" algn="l"/>
              </a:tabLst>
            </a:pPr>
            <a:endParaRPr lang="en-GB" altLang="en-US" sz="2000" smtClean="0"/>
          </a:p>
          <a:p>
            <a:pPr marL="533400" indent="-533400" eaLnBrk="1" hangingPunct="1">
              <a:lnSpc>
                <a:spcPct val="70000"/>
              </a:lnSpc>
              <a:buFont typeface="Wingdings" panose="05000000000000000000" pitchFamily="2" charset="2"/>
              <a:buNone/>
              <a:tabLst>
                <a:tab pos="87313" algn="l"/>
              </a:tabLst>
            </a:pPr>
            <a:endParaRPr lang="en-GB" altLang="en-US" b="1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644650" y="2579688"/>
            <a:ext cx="169863" cy="43021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2600" i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68313" y="2276475"/>
            <a:ext cx="8480425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Font typeface="Wingdings" panose="05000000000000000000" pitchFamily="2" charset="2"/>
              <a:buChar char="Ø"/>
            </a:pPr>
            <a:r>
              <a:rPr lang="en-GB" altLang="zh-CN" sz="2200" b="1" i="0" dirty="0" smtClean="0">
                <a:latin typeface="Myriad Pro Black SemiCond"/>
                <a:ea typeface="SimSun" panose="02010600030101010101" pitchFamily="2" charset="-122"/>
              </a:rPr>
              <a:t>What </a:t>
            </a:r>
            <a:r>
              <a:rPr lang="en-GB" altLang="zh-CN" sz="2200" b="1" i="0" dirty="0">
                <a:latin typeface="Myriad Pro Black SemiCond"/>
                <a:ea typeface="SimSun" panose="02010600030101010101" pitchFamily="2" charset="-122"/>
              </a:rPr>
              <a:t>can an EGTC do under the E</a:t>
            </a:r>
            <a:r>
              <a:rPr lang="en-GB" altLang="zh-CN" sz="2200" b="1" i="0" dirty="0">
                <a:solidFill>
                  <a:srgbClr val="FF0000"/>
                </a:solidFill>
                <a:latin typeface="Myriad Pro Black SemiCond"/>
                <a:ea typeface="SimSun" panose="02010600030101010101" pitchFamily="2" charset="-122"/>
              </a:rPr>
              <a:t>G</a:t>
            </a:r>
            <a:r>
              <a:rPr lang="en-GB" altLang="zh-CN" sz="2200" b="1" i="0" dirty="0">
                <a:latin typeface="Myriad Pro Black SemiCond"/>
                <a:ea typeface="SimSun" panose="02010600030101010101" pitchFamily="2" charset="-122"/>
              </a:rPr>
              <a:t>TC-Regulation</a:t>
            </a:r>
            <a:r>
              <a:rPr lang="en-GB" altLang="zh-CN" sz="2200" b="1" i="0" dirty="0" smtClean="0">
                <a:latin typeface="Myriad Pro Black SemiCond"/>
                <a:ea typeface="SimSun" panose="02010600030101010101" pitchFamily="2" charset="-122"/>
              </a:rPr>
              <a:t>?</a:t>
            </a:r>
            <a:endParaRPr lang="en-GB" altLang="zh-CN" sz="2200" b="1" i="0" dirty="0">
              <a:latin typeface="Myriad Pro Black SemiCond"/>
              <a:ea typeface="SimSun" panose="02010600030101010101" pitchFamily="2" charset="-122"/>
            </a:endParaRPr>
          </a:p>
          <a:p>
            <a:pPr eaLnBrk="1" hangingPunct="1">
              <a:buClrTx/>
              <a:buFont typeface="Wingdings" panose="05000000000000000000" pitchFamily="2" charset="2"/>
              <a:buChar char="Ø"/>
            </a:pPr>
            <a:endParaRPr lang="en-GB" altLang="zh-CN" sz="2200" b="1" i="0" dirty="0">
              <a:latin typeface="Myriad Pro Black SemiCond"/>
              <a:ea typeface="SimSun" panose="02010600030101010101" pitchFamily="2" charset="-122"/>
            </a:endParaRPr>
          </a:p>
          <a:p>
            <a:pPr eaLnBrk="1" hangingPunct="1">
              <a:buClrTx/>
              <a:buFont typeface="Wingdings" panose="05000000000000000000" pitchFamily="2" charset="2"/>
              <a:buChar char="Ø"/>
            </a:pPr>
            <a:r>
              <a:rPr lang="en-GB" altLang="zh-CN" sz="2200" b="1" i="0" dirty="0" smtClean="0">
                <a:latin typeface="Myriad Pro Black SemiCond"/>
                <a:ea typeface="SimSun" panose="02010600030101010101" pitchFamily="2" charset="-122"/>
              </a:rPr>
              <a:t>What </a:t>
            </a:r>
            <a:r>
              <a:rPr lang="en-GB" altLang="zh-CN" sz="2200" b="1" i="0" dirty="0">
                <a:latin typeface="Myriad Pro Black SemiCond"/>
                <a:ea typeface="SimSun" panose="02010600030101010101" pitchFamily="2" charset="-122"/>
              </a:rPr>
              <a:t>can an EGTC do under the ETC-Regulation</a:t>
            </a:r>
            <a:r>
              <a:rPr lang="en-GB" altLang="zh-CN" sz="2200" b="1" i="0" dirty="0" smtClean="0">
                <a:latin typeface="Myriad Pro Black SemiCond"/>
                <a:ea typeface="SimSun" panose="02010600030101010101" pitchFamily="2" charset="-122"/>
              </a:rPr>
              <a:t>?</a:t>
            </a:r>
            <a:endParaRPr lang="en-GB" altLang="zh-CN" sz="2200" b="1" i="0" dirty="0">
              <a:latin typeface="Myriad Pro Black SemiCond"/>
              <a:ea typeface="SimSun" panose="02010600030101010101" pitchFamily="2" charset="-122"/>
            </a:endParaRPr>
          </a:p>
          <a:p>
            <a:pPr eaLnBrk="1" hangingPunct="1">
              <a:buClrTx/>
              <a:buFont typeface="Wingdings" panose="05000000000000000000" pitchFamily="2" charset="2"/>
              <a:buChar char="Ø"/>
            </a:pPr>
            <a:endParaRPr lang="en-GB" altLang="zh-CN" sz="2200" b="1" i="0" dirty="0">
              <a:latin typeface="Myriad Pro Black SemiCond"/>
              <a:ea typeface="SimSun" panose="02010600030101010101" pitchFamily="2" charset="-122"/>
            </a:endParaRPr>
          </a:p>
          <a:p>
            <a:pPr eaLnBrk="1" hangingPunct="1">
              <a:buClrTx/>
              <a:buFont typeface="Wingdings" panose="05000000000000000000" pitchFamily="2" charset="2"/>
              <a:buChar char="Ø"/>
            </a:pPr>
            <a:r>
              <a:rPr lang="en-GB" altLang="zh-CN" sz="2200" b="1" i="0" dirty="0">
                <a:latin typeface="Myriad Pro Black SemiCond"/>
                <a:ea typeface="SimSun" panose="02010600030101010101" pitchFamily="2" charset="-122"/>
              </a:rPr>
              <a:t>What can an EGTC do under the IGJ </a:t>
            </a:r>
            <a:r>
              <a:rPr lang="en-GB" altLang="zh-CN" sz="2200" b="1" i="0" dirty="0" smtClean="0">
                <a:latin typeface="Myriad Pro Black SemiCond"/>
                <a:ea typeface="SimSun" panose="02010600030101010101" pitchFamily="2" charset="-122"/>
              </a:rPr>
              <a:t>goal?</a:t>
            </a:r>
          </a:p>
          <a:p>
            <a:pPr eaLnBrk="1" hangingPunct="1">
              <a:buClrTx/>
              <a:buFont typeface="Wingdings" panose="05000000000000000000" pitchFamily="2" charset="2"/>
              <a:buChar char="Ø"/>
            </a:pPr>
            <a:endParaRPr lang="en-GB" altLang="zh-CN" sz="2200" b="1" i="0" dirty="0" smtClean="0">
              <a:latin typeface="Myriad Pro Black SemiCond"/>
              <a:ea typeface="SimSun" panose="02010600030101010101" pitchFamily="2" charset="-122"/>
            </a:endParaRPr>
          </a:p>
          <a:p>
            <a:pPr eaLnBrk="1" hangingPunct="1">
              <a:buClrTx/>
              <a:buFont typeface="Wingdings" panose="05000000000000000000" pitchFamily="2" charset="2"/>
              <a:buChar char="Ø"/>
            </a:pPr>
            <a:r>
              <a:rPr lang="en-GB" altLang="zh-CN" sz="2200" i="0" dirty="0" smtClean="0">
                <a:latin typeface="Myriad Pro Black SemiCond"/>
                <a:ea typeface="SimSun" panose="02010600030101010101" pitchFamily="2" charset="-122"/>
              </a:rPr>
              <a:t>What </a:t>
            </a:r>
            <a:r>
              <a:rPr lang="en-GB" altLang="zh-CN" sz="2200" i="0" dirty="0">
                <a:latin typeface="Myriad Pro Black SemiCond"/>
                <a:ea typeface="SimSun" panose="02010600030101010101" pitchFamily="2" charset="-122"/>
              </a:rPr>
              <a:t>can an EGTC do under </a:t>
            </a:r>
            <a:r>
              <a:rPr lang="en-GB" altLang="zh-CN" sz="2200" b="1" i="0" dirty="0" smtClean="0">
                <a:latin typeface="Myriad Pro Black SemiCond"/>
                <a:ea typeface="SimSun" panose="02010600030101010101" pitchFamily="2" charset="-122"/>
              </a:rPr>
              <a:t>other </a:t>
            </a:r>
            <a:r>
              <a:rPr lang="en-GB" altLang="zh-CN" sz="2200" b="1" i="0" dirty="0">
                <a:latin typeface="Myriad Pro Black SemiCond"/>
                <a:ea typeface="SimSun" panose="02010600030101010101" pitchFamily="2" charset="-122"/>
              </a:rPr>
              <a:t>EU programmes?</a:t>
            </a:r>
          </a:p>
          <a:p>
            <a:pPr eaLnBrk="1" hangingPunct="1">
              <a:buClrTx/>
              <a:buFont typeface="Wingdings" panose="05000000000000000000" pitchFamily="2" charset="2"/>
              <a:buChar char="Ø"/>
            </a:pPr>
            <a:endParaRPr lang="en-GB" altLang="zh-CN" sz="2200" b="1" i="0" dirty="0">
              <a:solidFill>
                <a:srgbClr val="16489F"/>
              </a:solidFill>
              <a:latin typeface="Myriad Pro Black SemiCond"/>
              <a:ea typeface="SimSun" panose="02010600030101010101" pitchFamily="2" charset="-122"/>
            </a:endParaRPr>
          </a:p>
          <a:p>
            <a:pPr eaLnBrk="1" hangingPunct="1">
              <a:buClrTx/>
              <a:buFontTx/>
              <a:buNone/>
            </a:pPr>
            <a:endParaRPr lang="en-GB" altLang="zh-CN" sz="2200" i="0" dirty="0">
              <a:solidFill>
                <a:srgbClr val="16489F"/>
              </a:solidFill>
              <a:latin typeface="Myriad Pro Black SemiCond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415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052513"/>
            <a:ext cx="8713787" cy="576262"/>
          </a:xfrm>
          <a:noFill/>
        </p:spPr>
        <p:txBody>
          <a:bodyPr/>
          <a:lstStyle/>
          <a:p>
            <a:pPr indent="0" algn="ctr" eaLnBrk="1" hangingPunct="1"/>
            <a:r>
              <a:rPr lang="en-GB" altLang="en-US" sz="2800" smtClean="0"/>
              <a:t>EGTC Regulation: Article 7(2) and (3)</a:t>
            </a:r>
            <a:endParaRPr lang="en-GB" altLang="en-US" sz="4400" smtClean="0">
              <a:solidFill>
                <a:srgbClr val="FFFF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4650" y="1814513"/>
            <a:ext cx="7499350" cy="4760912"/>
          </a:xfrm>
          <a:noFill/>
        </p:spPr>
        <p:txBody>
          <a:bodyPr/>
          <a:lstStyle/>
          <a:p>
            <a:pPr marL="533400" indent="-533400" eaLnBrk="1" hangingPunct="1">
              <a:lnSpc>
                <a:spcPct val="70000"/>
              </a:lnSpc>
              <a:buFont typeface="Wingdings" panose="05000000000000000000" pitchFamily="2" charset="2"/>
              <a:buNone/>
              <a:tabLst>
                <a:tab pos="87313" algn="l"/>
              </a:tabLst>
            </a:pPr>
            <a:endParaRPr lang="en-GB" altLang="en-US" sz="2000" smtClean="0"/>
          </a:p>
          <a:p>
            <a:pPr marL="533400" indent="-533400" eaLnBrk="1" hangingPunct="1">
              <a:lnSpc>
                <a:spcPct val="70000"/>
              </a:lnSpc>
              <a:buFont typeface="Wingdings" panose="05000000000000000000" pitchFamily="2" charset="2"/>
              <a:buNone/>
              <a:tabLst>
                <a:tab pos="87313" algn="l"/>
              </a:tabLst>
            </a:pPr>
            <a:endParaRPr lang="en-GB" altLang="en-US" b="1" smtClean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644650" y="2579688"/>
            <a:ext cx="169863" cy="43021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2600" i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395288" y="1700213"/>
            <a:ext cx="8553450" cy="487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49263" indent="-449263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altLang="zh-CN" sz="2200" b="1" dirty="0">
                <a:solidFill>
                  <a:srgbClr val="0F5494"/>
                </a:solidFill>
                <a:latin typeface="Arial"/>
                <a:ea typeface="SimSun" pitchFamily="2" charset="-122"/>
              </a:rPr>
              <a:t>“</a:t>
            </a:r>
            <a:r>
              <a:rPr lang="en-GB" altLang="zh-CN" sz="2200" b="1" dirty="0">
                <a:solidFill>
                  <a:srgbClr val="0F5494"/>
                </a:solidFill>
                <a:latin typeface="Myriad Pro Black SemiCond" pitchFamily="34" charset="0"/>
                <a:ea typeface="SimSun" pitchFamily="2" charset="-122"/>
              </a:rPr>
              <a:t>facilitation and promotion of territorial cooperation</a:t>
            </a:r>
            <a:r>
              <a:rPr lang="en-GB" altLang="zh-CN" sz="2200" b="1" dirty="0">
                <a:solidFill>
                  <a:srgbClr val="0F5494"/>
                </a:solidFill>
                <a:latin typeface="Arial"/>
                <a:ea typeface="SimSun" pitchFamily="2" charset="-122"/>
              </a:rPr>
              <a:t>”</a:t>
            </a:r>
            <a:r>
              <a:rPr lang="en-GB" altLang="zh-CN" sz="2200" b="1" dirty="0">
                <a:solidFill>
                  <a:srgbClr val="0F5494"/>
                </a:solidFill>
                <a:latin typeface="Myriad Pro Black SemiCond" pitchFamily="34" charset="0"/>
                <a:ea typeface="SimSun" pitchFamily="2" charset="-122"/>
              </a:rPr>
              <a:t> (2)</a:t>
            </a:r>
          </a:p>
          <a:p>
            <a:pPr marL="452438" eaLnBrk="1" hangingPunct="1">
              <a:spcBef>
                <a:spcPct val="20000"/>
              </a:spcBef>
              <a:defRPr/>
            </a:pPr>
            <a:r>
              <a:rPr lang="en-GB" altLang="zh-CN" sz="2200" b="1" dirty="0">
                <a:solidFill>
                  <a:srgbClr val="0F5494"/>
                </a:solidFill>
                <a:latin typeface="Arial"/>
                <a:ea typeface="SimSun" pitchFamily="2" charset="-122"/>
              </a:rPr>
              <a:t>“</a:t>
            </a:r>
            <a:r>
              <a:rPr lang="en-GB" altLang="zh-CN" sz="2200" b="1" dirty="0">
                <a:solidFill>
                  <a:srgbClr val="0F5494"/>
                </a:solidFill>
                <a:latin typeface="Myriad Pro Black SemiCond" pitchFamily="34" charset="0"/>
                <a:ea typeface="SimSun" pitchFamily="2" charset="-122"/>
              </a:rPr>
              <a:t>may carry out </a:t>
            </a:r>
            <a:r>
              <a:rPr lang="en-GB" altLang="zh-CN" sz="2200" b="1" u="sng" dirty="0">
                <a:solidFill>
                  <a:srgbClr val="0F5494"/>
                </a:solidFill>
                <a:latin typeface="Myriad Pro Black SemiCond" pitchFamily="34" charset="0"/>
                <a:ea typeface="SimSun" pitchFamily="2" charset="-122"/>
              </a:rPr>
              <a:t>specific actions</a:t>
            </a:r>
            <a:r>
              <a:rPr lang="en-GB" altLang="zh-CN" sz="2200" b="1" dirty="0">
                <a:solidFill>
                  <a:srgbClr val="0F5494"/>
                </a:solidFill>
                <a:latin typeface="Myriad Pro Black SemiCond" pitchFamily="34" charset="0"/>
                <a:ea typeface="SimSun" pitchFamily="2" charset="-122"/>
              </a:rPr>
              <a:t> of territorial cooperation</a:t>
            </a:r>
            <a:r>
              <a:rPr lang="en-GB" altLang="zh-CN" sz="2200" b="1" dirty="0">
                <a:solidFill>
                  <a:srgbClr val="0F5494"/>
                </a:solidFill>
                <a:latin typeface="Arial"/>
                <a:ea typeface="SimSun" pitchFamily="2" charset="-122"/>
              </a:rPr>
              <a:t>”</a:t>
            </a:r>
            <a:endParaRPr lang="en-GB" altLang="zh-CN" sz="2200" b="1" dirty="0">
              <a:solidFill>
                <a:srgbClr val="0F5494"/>
              </a:solidFill>
              <a:latin typeface="Myriad Pro Black SemiCond" pitchFamily="34" charset="0"/>
              <a:ea typeface="SimSun" pitchFamily="2" charset="-122"/>
            </a:endParaRPr>
          </a:p>
          <a:p>
            <a:pPr marL="906463" lvl="1" indent="-449263" ea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zh-CN" sz="2200" b="1" u="sng" dirty="0">
                <a:solidFill>
                  <a:srgbClr val="0F5494"/>
                </a:solidFill>
                <a:latin typeface="Myriad Pro Black SemiCond" pitchFamily="34" charset="0"/>
                <a:ea typeface="SimSun" pitchFamily="2" charset="-122"/>
              </a:rPr>
              <a:t>with</a:t>
            </a:r>
            <a:r>
              <a:rPr lang="en-GB" altLang="zh-CN" sz="2200" b="1" dirty="0">
                <a:solidFill>
                  <a:srgbClr val="0F5494"/>
                </a:solidFill>
                <a:latin typeface="Myriad Pro Black SemiCond" pitchFamily="34" charset="0"/>
                <a:ea typeface="SimSun" pitchFamily="2" charset="-122"/>
              </a:rPr>
              <a:t> financial support from the Union or</a:t>
            </a:r>
          </a:p>
          <a:p>
            <a:pPr marL="906463" lvl="1" indent="-449263" ea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zh-CN" sz="2200" b="1" u="sng" dirty="0">
                <a:solidFill>
                  <a:srgbClr val="0F5494"/>
                </a:solidFill>
                <a:latin typeface="Myriad Pro Black SemiCond" pitchFamily="34" charset="0"/>
                <a:ea typeface="SimSun" pitchFamily="2" charset="-122"/>
              </a:rPr>
              <a:t>without</a:t>
            </a:r>
            <a:r>
              <a:rPr lang="en-GB" altLang="zh-CN" sz="2200" b="1" dirty="0">
                <a:solidFill>
                  <a:srgbClr val="0F5494"/>
                </a:solidFill>
                <a:latin typeface="Myriad Pro Black SemiCond" pitchFamily="34" charset="0"/>
                <a:ea typeface="SimSun" pitchFamily="2" charset="-122"/>
              </a:rPr>
              <a:t> financial support from the Union (3) </a:t>
            </a:r>
            <a:r>
              <a:rPr lang="en-GB" altLang="zh-CN" sz="1700" b="1" dirty="0">
                <a:solidFill>
                  <a:srgbClr val="0F5494"/>
                </a:solidFill>
                <a:latin typeface="Myriad Pro Black SemiCond" pitchFamily="34" charset="0"/>
                <a:ea typeface="SimSun" pitchFamily="2" charset="-122"/>
              </a:rPr>
              <a:t>1</a:t>
            </a:r>
            <a:r>
              <a:rPr lang="en-GB" altLang="zh-CN" sz="1700" b="1" baseline="30000" dirty="0">
                <a:solidFill>
                  <a:srgbClr val="0F5494"/>
                </a:solidFill>
                <a:latin typeface="Myriad Pro Black SemiCond" pitchFamily="34" charset="0"/>
                <a:ea typeface="SimSun" pitchFamily="2" charset="-122"/>
              </a:rPr>
              <a:t>st</a:t>
            </a:r>
            <a:r>
              <a:rPr lang="en-GB" altLang="zh-CN" sz="1700" b="1" dirty="0">
                <a:solidFill>
                  <a:srgbClr val="0F5494"/>
                </a:solidFill>
                <a:latin typeface="Myriad Pro Black SemiCond" pitchFamily="34" charset="0"/>
                <a:ea typeface="SimSun" pitchFamily="2" charset="-122"/>
              </a:rPr>
              <a:t> sub§</a:t>
            </a:r>
          </a:p>
          <a:p>
            <a:pPr marL="449263" indent="-449263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altLang="zh-CN" sz="2200" b="1" dirty="0">
                <a:solidFill>
                  <a:srgbClr val="0F5494"/>
                </a:solidFill>
                <a:latin typeface="Arial"/>
                <a:ea typeface="SimSun" pitchFamily="2" charset="-122"/>
              </a:rPr>
              <a:t>“</a:t>
            </a:r>
            <a:r>
              <a:rPr lang="en-GB" altLang="zh-CN" sz="2200" b="1" dirty="0">
                <a:solidFill>
                  <a:srgbClr val="0F5494"/>
                </a:solidFill>
                <a:latin typeface="Myriad Pro Black SemiCond" pitchFamily="34" charset="0"/>
                <a:ea typeface="SimSun" pitchFamily="2" charset="-122"/>
              </a:rPr>
              <a:t>Specifically, tasks may concern the</a:t>
            </a:r>
          </a:p>
          <a:p>
            <a:pPr marL="906463" lvl="1" indent="-449263" ea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zh-CN" sz="2200" b="1" dirty="0">
                <a:solidFill>
                  <a:srgbClr val="0F5494"/>
                </a:solidFill>
                <a:latin typeface="Myriad Pro Black SemiCond" pitchFamily="34" charset="0"/>
                <a:ea typeface="SimSun" pitchFamily="2" charset="-122"/>
              </a:rPr>
              <a:t>implementation of  cooperation </a:t>
            </a:r>
            <a:r>
              <a:rPr lang="en-GB" altLang="zh-CN" sz="2200" b="1" u="sng" dirty="0">
                <a:solidFill>
                  <a:srgbClr val="0F5494"/>
                </a:solidFill>
                <a:latin typeface="Myriad Pro Black SemiCond" pitchFamily="34" charset="0"/>
                <a:ea typeface="SimSun" pitchFamily="2" charset="-122"/>
              </a:rPr>
              <a:t>programmes</a:t>
            </a:r>
            <a:br>
              <a:rPr lang="en-GB" altLang="zh-CN" sz="2200" b="1" u="sng" dirty="0">
                <a:solidFill>
                  <a:srgbClr val="0F5494"/>
                </a:solidFill>
                <a:latin typeface="Myriad Pro Black SemiCond" pitchFamily="34" charset="0"/>
                <a:ea typeface="SimSun" pitchFamily="2" charset="-122"/>
              </a:rPr>
            </a:br>
            <a:r>
              <a:rPr lang="en-GB" altLang="zh-CN" sz="2200" dirty="0">
                <a:solidFill>
                  <a:srgbClr val="0F5494"/>
                </a:solidFill>
                <a:latin typeface="Myriad Pro Black SemiCond" pitchFamily="34" charset="0"/>
                <a:ea typeface="SimSun" pitchFamily="2" charset="-122"/>
              </a:rPr>
              <a:t>(EGTC signs grant letters as managing authority)</a:t>
            </a:r>
          </a:p>
          <a:p>
            <a:pPr marL="906463" lvl="1" indent="-449263" ea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zh-CN" sz="2200" b="1" dirty="0">
                <a:solidFill>
                  <a:srgbClr val="0F5494"/>
                </a:solidFill>
                <a:latin typeface="Myriad Pro Black SemiCond" pitchFamily="34" charset="0"/>
                <a:ea typeface="SimSun" pitchFamily="2" charset="-122"/>
              </a:rPr>
              <a:t>or parts thereof or of</a:t>
            </a:r>
            <a:endParaRPr lang="en-GB" altLang="zh-CN" sz="2200" dirty="0">
              <a:solidFill>
                <a:srgbClr val="0F5494"/>
              </a:solidFill>
              <a:latin typeface="Myriad Pro Black SemiCond" pitchFamily="34" charset="0"/>
              <a:ea typeface="SimSun" pitchFamily="2" charset="-122"/>
            </a:endParaRPr>
          </a:p>
          <a:p>
            <a:pPr marL="906463" lvl="1" indent="-449263" ea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zh-CN" sz="2200" b="1" i="1" dirty="0">
                <a:solidFill>
                  <a:srgbClr val="FF0000"/>
                </a:solidFill>
                <a:latin typeface="Myriad Pro Black SemiCond" pitchFamily="34" charset="0"/>
                <a:ea typeface="SimSun" pitchFamily="2" charset="-122"/>
              </a:rPr>
              <a:t>operations supported by the Union through the ERDF</a:t>
            </a:r>
            <a:r>
              <a:rPr lang="en-GB" altLang="zh-CN" sz="2200" b="1" dirty="0">
                <a:solidFill>
                  <a:srgbClr val="0F5494"/>
                </a:solidFill>
                <a:latin typeface="Myriad Pro Black SemiCond" pitchFamily="34" charset="0"/>
                <a:ea typeface="SimSun" pitchFamily="2" charset="-122"/>
              </a:rPr>
              <a:t>, ESF and/or CF (3) </a:t>
            </a:r>
            <a:r>
              <a:rPr lang="en-GB" altLang="zh-CN" sz="1700" b="1" dirty="0">
                <a:solidFill>
                  <a:srgbClr val="0F5494"/>
                </a:solidFill>
                <a:latin typeface="Myriad Pro Black SemiCond" pitchFamily="34" charset="0"/>
                <a:ea typeface="SimSun" pitchFamily="2" charset="-122"/>
              </a:rPr>
              <a:t>2</a:t>
            </a:r>
            <a:r>
              <a:rPr lang="en-GB" altLang="zh-CN" sz="1700" b="1" baseline="30000" dirty="0">
                <a:solidFill>
                  <a:srgbClr val="0F5494"/>
                </a:solidFill>
                <a:latin typeface="Myriad Pro Black SemiCond" pitchFamily="34" charset="0"/>
                <a:ea typeface="SimSun" pitchFamily="2" charset="-122"/>
              </a:rPr>
              <a:t>nd</a:t>
            </a:r>
            <a:r>
              <a:rPr lang="en-GB" altLang="zh-CN" sz="1700" b="1" dirty="0">
                <a:solidFill>
                  <a:srgbClr val="0F5494"/>
                </a:solidFill>
                <a:latin typeface="Myriad Pro Black SemiCond" pitchFamily="34" charset="0"/>
                <a:ea typeface="SimSun" pitchFamily="2" charset="-122"/>
              </a:rPr>
              <a:t> sub§</a:t>
            </a:r>
          </a:p>
          <a:p>
            <a:pPr marL="449263" indent="-449263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GB" altLang="zh-CN" sz="1700" dirty="0">
              <a:solidFill>
                <a:srgbClr val="16489F"/>
              </a:solidFill>
              <a:latin typeface="Myriad Pro Black SemiCond" pitchFamily="34" charset="0"/>
              <a:ea typeface="SimSun" pitchFamily="2" charset="-122"/>
            </a:endParaRPr>
          </a:p>
          <a:p>
            <a:pPr marL="449263" indent="-449263"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GB" altLang="zh-CN" sz="2200" b="1" dirty="0">
                <a:solidFill>
                  <a:srgbClr val="16489F"/>
                </a:solidFill>
                <a:latin typeface="Myriad Pro Black SemiCond" pitchFamily="34" charset="0"/>
                <a:ea typeface="SimSun" pitchFamily="2" charset="-122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8568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520" y="404665"/>
            <a:ext cx="8568952" cy="57606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grouping of territorial cooperation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908720"/>
            <a:ext cx="8640960" cy="5877272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CPR: point 27 of Article 2 – always public expenditure</a:t>
            </a: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ERDF: °/°</a:t>
            </a: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 (</a:t>
            </a:r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defTabSz="806450">
              <a:spcAft>
                <a:spcPts val="1200"/>
              </a:spcAft>
              <a:buClr>
                <a:schemeClr val="tx1"/>
              </a:buClr>
            </a:pP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 20:		Integrated Territorial Investment (</a:t>
            </a:r>
            <a:r>
              <a:rPr lang="en-GB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ITI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defTabSz="806450">
              <a:spcAft>
                <a:spcPts val="1200"/>
              </a:spcAft>
              <a:buClr>
                <a:schemeClr val="tx1"/>
              </a:buClr>
            </a:pP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 23(6):	Sole beneficiary of </a:t>
            </a:r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projects</a:t>
            </a:r>
          </a:p>
          <a:p>
            <a:pPr defTabSz="806450">
              <a:spcAft>
                <a:spcPts val="1200"/>
              </a:spcAft>
              <a:buClr>
                <a:schemeClr val="tx1"/>
              </a:buClr>
            </a:pP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 24(2):	Small Project Fund (</a:t>
            </a:r>
            <a:r>
              <a:rPr lang="en-GB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SPF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beneficiary</a:t>
            </a:r>
          </a:p>
          <a:p>
            <a:pPr defTabSz="806450">
              <a:spcAft>
                <a:spcPts val="1200"/>
              </a:spcAft>
              <a:buClr>
                <a:schemeClr val="tx1"/>
              </a:buClr>
            </a:pP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 28(1):	Composition MC (“may”)</a:t>
            </a:r>
          </a:p>
          <a:p>
            <a:pPr defTabSz="806450">
              <a:spcAft>
                <a:spcPts val="1200"/>
              </a:spcAft>
              <a:buClr>
                <a:schemeClr val="tx1"/>
              </a:buClr>
            </a:pP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 44(4):	MA</a:t>
            </a:r>
          </a:p>
          <a:p>
            <a:pPr marL="0" indent="0" defTabSz="806450">
              <a:spcAft>
                <a:spcPts val="1200"/>
              </a:spcAft>
              <a:buClr>
                <a:schemeClr val="tx1"/>
              </a:buClr>
              <a:buNone/>
            </a:pPr>
            <a:endParaRPr lang="fr-BE" sz="20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806450">
              <a:spcAft>
                <a:spcPts val="1200"/>
              </a:spcAft>
              <a:buClr>
                <a:schemeClr val="tx1"/>
              </a:buClr>
              <a:buNone/>
            </a:pPr>
            <a:r>
              <a:rPr lang="fr-BE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[CPR/ERDF: </a:t>
            </a:r>
            <a:r>
              <a:rPr lang="en-IE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interregional cooperation under the IJG goal]</a:t>
            </a:r>
          </a:p>
        </p:txBody>
      </p:sp>
    </p:spTree>
    <p:extLst>
      <p:ext uri="{BB962C8B-B14F-4D97-AF65-F5344CB8AC3E}">
        <p14:creationId xmlns:p14="http://schemas.microsoft.com/office/powerpoint/2010/main" val="70643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">
  <a:themeElements>
    <a:clrScheme name="MFF Sector Colour 8">
      <a:dk1>
        <a:srgbClr val="20AA63"/>
      </a:dk1>
      <a:lt1>
        <a:srgbClr val="FFFFFF"/>
      </a:lt1>
      <a:dk2>
        <a:srgbClr val="0E4194"/>
      </a:dk2>
      <a:lt2>
        <a:srgbClr val="333333"/>
      </a:lt2>
      <a:accent1>
        <a:srgbClr val="FAEDD7"/>
      </a:accent1>
      <a:accent2>
        <a:srgbClr val="FFD15E"/>
      </a:accent2>
      <a:accent3>
        <a:srgbClr val="E6BF8A"/>
      </a:accent3>
      <a:accent4>
        <a:srgbClr val="EB5D64"/>
      </a:accent4>
      <a:accent5>
        <a:srgbClr val="036830"/>
      </a:accent5>
      <a:accent6>
        <a:srgbClr val="6BBE9B"/>
      </a:accent6>
      <a:hlink>
        <a:srgbClr val="0E4194"/>
      </a:hlink>
      <a:folHlink>
        <a:srgbClr val="03683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_Collab_DocumentLanguage xmlns="fc408b8a-0801-4f39-a4c0-c989ba811097">EN</EC_Collab_DocumentLanguage>
    <Meeting_x0020_Date xmlns="b9e4fad8-a3a9-4049-8650-307c63ccde83">2018-11-11T23:00:00+00:00</Meeting_x0020_Date>
    <EC_Collab_Status xmlns="fc408b8a-0801-4f39-a4c0-c989ba811097">Not Started</EC_Collab_Status>
    <EC_Collab_Reference xmlns="fc408b8a-0801-4f39-a4c0-c989ba81109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C Document" ma:contentTypeID="0x010100258AA79CEB83498886A3A0868112325000CCE59510BC85CE4793975F327D53B7FD" ma:contentTypeVersion="3" ma:contentTypeDescription="Create a new document in this library." ma:contentTypeScope="" ma:versionID="d2640ebb4c9c2f40da3b02dd0874be01">
  <xsd:schema xmlns:xsd="http://www.w3.org/2001/XMLSchema" xmlns:xs="http://www.w3.org/2001/XMLSchema" xmlns:p="http://schemas.microsoft.com/office/2006/metadata/properties" xmlns:ns3="fc408b8a-0801-4f39-a4c0-c989ba811097" xmlns:ns4="b9e4fad8-a3a9-4049-8650-307c63ccde83" targetNamespace="http://schemas.microsoft.com/office/2006/metadata/properties" ma:root="true" ma:fieldsID="2f9c90639f88fd787e5ed001e979df49" ns3:_="" ns4:_="">
    <xsd:import namespace="fc408b8a-0801-4f39-a4c0-c989ba811097"/>
    <xsd:import namespace="b9e4fad8-a3a9-4049-8650-307c63ccde83"/>
    <xsd:element name="properties">
      <xsd:complexType>
        <xsd:sequence>
          <xsd:element name="documentManagement">
            <xsd:complexType>
              <xsd:all>
                <xsd:element ref="ns3:EC_Collab_Reference" minOccurs="0"/>
                <xsd:element ref="ns3:EC_Collab_DocumentLanguage" minOccurs="0"/>
                <xsd:element ref="ns3:EC_Collab_Status"/>
                <xsd:element ref="ns4:Meeting_x0020_Dat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408b8a-0801-4f39-a4c0-c989ba811097" elementFormDefault="qualified">
    <xsd:import namespace="http://schemas.microsoft.com/office/2006/documentManagement/types"/>
    <xsd:import namespace="http://schemas.microsoft.com/office/infopath/2007/PartnerControls"/>
    <xsd:element name="EC_Collab_Reference" ma:index="12" nillable="true" ma:displayName="Reference" ma:internalName="EC_Collab_Reference">
      <xsd:simpleType>
        <xsd:restriction base="dms:Text"/>
      </xsd:simpleType>
    </xsd:element>
    <xsd:element name="EC_Collab_DocumentLanguage" ma:index="13" nillable="true" ma:displayName="Language" ma:default="EN" ma:internalName="EC_Collab_DocumentLanguage" ma:readOnly="false">
      <xsd:simpleType>
        <xsd:restriction base="dms:Choice">
          <xsd:enumeration value="BG"/>
          <xsd:enumeration value="ES"/>
          <xsd:enumeration value="CS"/>
          <xsd:enumeration value="DA"/>
          <xsd:enumeration value="DE"/>
          <xsd:enumeration value="ET"/>
          <xsd:enumeration value="EL"/>
          <xsd:enumeration value="EN"/>
          <xsd:enumeration value="FR"/>
          <xsd:enumeration value="GA"/>
          <xsd:enumeration value="IT"/>
          <xsd:enumeration value="LT"/>
          <xsd:enumeration value="LV"/>
          <xsd:enumeration value="HU"/>
          <xsd:enumeration value="MT"/>
          <xsd:enumeration value="NL"/>
          <xsd:enumeration value="PL"/>
          <xsd:enumeration value="PT"/>
          <xsd:enumeration value="RO"/>
          <xsd:enumeration value="SK"/>
          <xsd:enumeration value="SL"/>
          <xsd:enumeration value="FI"/>
          <xsd:enumeration value="SV"/>
          <xsd:enumeration value="HR"/>
          <xsd:enumeration value="MK"/>
          <xsd:enumeration value="TR"/>
          <xsd:enumeration value="EU"/>
          <xsd:enumeration value="CA"/>
          <xsd:enumeration value="GL"/>
          <xsd:enumeration value="AB"/>
          <xsd:enumeration value="AA"/>
          <xsd:enumeration value="AF"/>
          <xsd:enumeration value="AK"/>
          <xsd:enumeration value="SQ"/>
          <xsd:enumeration value="AM"/>
          <xsd:enumeration value="AR"/>
          <xsd:enumeration value="AN"/>
          <xsd:enumeration value="HY"/>
          <xsd:enumeration value="AS"/>
          <xsd:enumeration value="AV"/>
          <xsd:enumeration value="AE"/>
          <xsd:enumeration value="AY"/>
          <xsd:enumeration value="AZ"/>
          <xsd:enumeration value="BM"/>
          <xsd:enumeration value="BA"/>
          <xsd:enumeration value="BE"/>
          <xsd:enumeration value="BN"/>
          <xsd:enumeration value="BH"/>
          <xsd:enumeration value="BI"/>
          <xsd:enumeration value="NB"/>
          <xsd:enumeration value="BS"/>
          <xsd:enumeration value="BR"/>
          <xsd:enumeration value="MY"/>
          <xsd:enumeration value="KM"/>
          <xsd:enumeration value="CH"/>
          <xsd:enumeration value="CE"/>
          <xsd:enumeration value="NY"/>
          <xsd:enumeration value="ZH"/>
          <xsd:enumeration value="CU"/>
          <xsd:enumeration value="CV"/>
          <xsd:enumeration value="KW"/>
          <xsd:enumeration value="CO"/>
          <xsd:enumeration value="CR"/>
          <xsd:enumeration value="DV"/>
          <xsd:enumeration value="DZ"/>
          <xsd:enumeration value="EO"/>
          <xsd:enumeration value="EE"/>
          <xsd:enumeration value="FO"/>
          <xsd:enumeration value="FJ"/>
          <xsd:enumeration value="FF"/>
          <xsd:enumeration value="GD"/>
          <xsd:enumeration value="LG"/>
          <xsd:enumeration value="KA"/>
          <xsd:enumeration value="GN"/>
          <xsd:enumeration value="GU"/>
          <xsd:enumeration value="HT"/>
          <xsd:enumeration value="HA"/>
          <xsd:enumeration value="HE"/>
          <xsd:enumeration value="HZ"/>
          <xsd:enumeration value="HI"/>
          <xsd:enumeration value="HO"/>
          <xsd:enumeration value="IS"/>
          <xsd:enumeration value="IO"/>
          <xsd:enumeration value="IG"/>
          <xsd:enumeration value="ID"/>
          <xsd:enumeration value="IA"/>
          <xsd:enumeration value="IE"/>
          <xsd:enumeration value="IU"/>
          <xsd:enumeration value="IK"/>
          <xsd:enumeration value="JA"/>
          <xsd:enumeration value="JV"/>
          <xsd:enumeration value="KL"/>
          <xsd:enumeration value="KN"/>
          <xsd:enumeration value="KR"/>
          <xsd:enumeration value="KS"/>
          <xsd:enumeration value="KK"/>
          <xsd:enumeration value="KI"/>
          <xsd:enumeration value="RW"/>
          <xsd:enumeration value="KY"/>
          <xsd:enumeration value="KV"/>
          <xsd:enumeration value="KG"/>
          <xsd:enumeration value="KO"/>
          <xsd:enumeration value="KJ"/>
          <xsd:enumeration value="KU"/>
          <xsd:enumeration value="LO"/>
          <xsd:enumeration value="LA"/>
          <xsd:enumeration value="LI"/>
          <xsd:enumeration value="LN"/>
          <xsd:enumeration value="LU"/>
          <xsd:enumeration value="LB"/>
          <xsd:enumeration value="MG"/>
          <xsd:enumeration value="MS"/>
          <xsd:enumeration value="ML"/>
          <xsd:enumeration value="GV"/>
          <xsd:enumeration value="MI"/>
          <xsd:enumeration value="MR"/>
          <xsd:enumeration value="MH"/>
          <xsd:enumeration value="MN"/>
          <xsd:enumeration value="NA"/>
          <xsd:enumeration value="NV"/>
          <xsd:enumeration value="ND"/>
          <xsd:enumeration value="NR"/>
          <xsd:enumeration value="NG"/>
          <xsd:enumeration value="NE"/>
          <xsd:enumeration value="SE"/>
          <xsd:enumeration value="NO"/>
          <xsd:enumeration value="NN"/>
          <xsd:enumeration value="OC"/>
          <xsd:enumeration value="OJ"/>
          <xsd:enumeration value="OR"/>
          <xsd:enumeration value="OM"/>
          <xsd:enumeration value="OS"/>
          <xsd:enumeration value="PI"/>
          <xsd:enumeration value="PA"/>
          <xsd:enumeration value="FA"/>
          <xsd:enumeration value="PS"/>
          <xsd:enumeration value="QU"/>
          <xsd:enumeration value="RM"/>
          <xsd:enumeration value="RN"/>
          <xsd:enumeration value="RU"/>
          <xsd:enumeration value="SM"/>
          <xsd:enumeration value="SG"/>
          <xsd:enumeration value="SA"/>
          <xsd:enumeration value="SC"/>
          <xsd:enumeration value="SR"/>
          <xsd:enumeration value="SN"/>
          <xsd:enumeration value="II"/>
          <xsd:enumeration value="SD"/>
          <xsd:enumeration value="SI"/>
          <xsd:enumeration value="SO"/>
          <xsd:enumeration value="ST"/>
          <xsd:enumeration value="SU"/>
          <xsd:enumeration value="SW"/>
          <xsd:enumeration value="SS"/>
          <xsd:enumeration value="TL"/>
          <xsd:enumeration value="TY"/>
          <xsd:enumeration value="TG"/>
          <xsd:enumeration value="TA"/>
          <xsd:enumeration value="TT"/>
          <xsd:enumeration value="TE"/>
          <xsd:enumeration value="TH"/>
          <xsd:enumeration value="BO"/>
          <xsd:enumeration value="TI"/>
          <xsd:enumeration value="TO"/>
          <xsd:enumeration value="TS"/>
          <xsd:enumeration value="TN"/>
          <xsd:enumeration value="TK"/>
          <xsd:enumeration value="TW"/>
          <xsd:enumeration value="UG"/>
          <xsd:enumeration value="UK"/>
          <xsd:enumeration value="UR"/>
          <xsd:enumeration value="UZ"/>
          <xsd:enumeration value="VE"/>
          <xsd:enumeration value="VI"/>
          <xsd:enumeration value="VO"/>
          <xsd:enumeration value="WA"/>
          <xsd:enumeration value="CY"/>
          <xsd:enumeration value="FY"/>
          <xsd:enumeration value="WO"/>
          <xsd:enumeration value="XH"/>
          <xsd:enumeration value="YI"/>
          <xsd:enumeration value="YO"/>
          <xsd:enumeration value="ZA"/>
          <xsd:enumeration value="ZU"/>
        </xsd:restriction>
      </xsd:simpleType>
    </xsd:element>
    <xsd:element name="EC_Collab_Status" ma:index="14" ma:displayName="EC Status" ma:default="Not Started" ma:internalName="EC_Collab_Status">
      <xsd:simpleType>
        <xsd:restriction base="dms:Choice">
          <xsd:enumeration value="Not Started"/>
          <xsd:enumeration value="Draft"/>
          <xsd:enumeration value="Reviewed"/>
          <xsd:enumeration value="Scheduled"/>
          <xsd:enumeration value="Published"/>
          <xsd:enumeration value="Final"/>
          <xsd:enumeration value="Expir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e4fad8-a3a9-4049-8650-307c63ccde83" elementFormDefault="qualified">
    <xsd:import namespace="http://schemas.microsoft.com/office/2006/documentManagement/types"/>
    <xsd:import namespace="http://schemas.microsoft.com/office/infopath/2007/PartnerControls"/>
    <xsd:element name="Meeting_x0020_Date" ma:index="15" ma:displayName="Meeting Date" ma:default="[today]" ma:format="DateOnly" ma:internalName="Meeting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9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 ma:index="8" ma:displayName="Subject"/>
        <xsd:element ref="dc:description" minOccurs="0" maxOccurs="1" ma:index="11" ma:displayName="Comments"/>
        <xsd:element name="keywords" minOccurs="0" maxOccurs="1" type="xsd:string" ma:index="1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29E259-174E-4E2F-BEDB-56A7B26D5E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171226-B2DF-4388-8201-6510A09692FE}">
  <ds:schemaRefs>
    <ds:schemaRef ds:uri="b9e4fad8-a3a9-4049-8650-307c63ccde83"/>
    <ds:schemaRef ds:uri="fc408b8a-0801-4f39-a4c0-c989ba811097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469227B-326C-4D91-9FDB-6B54CD6AE2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408b8a-0801-4f39-a4c0-c989ba811097"/>
    <ds:schemaRef ds:uri="b9e4fad8-a3a9-4049-8650-307c63ccde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15865</TotalTime>
  <Words>1198</Words>
  <Application>Microsoft Office PowerPoint</Application>
  <PresentationFormat>Diavetítés a képernyőre (4:3 oldalarány)</PresentationFormat>
  <Paragraphs>187</Paragraphs>
  <Slides>23</Slides>
  <Notes>16</Notes>
  <HiddenSlides>2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9" baseType="lpstr">
      <vt:lpstr>SimSun</vt:lpstr>
      <vt:lpstr>Arial</vt:lpstr>
      <vt:lpstr>Myriad Pro Black SemiCond</vt:lpstr>
      <vt:lpstr>Verdana</vt:lpstr>
      <vt:lpstr>Wingdings</vt:lpstr>
      <vt:lpstr>1_Blank</vt:lpstr>
      <vt:lpstr>Future ETC (Interreg),  EGTC and ECBM  Meeting of EGTC approval authorities  Budapest (HU) 28 October 2019 Dirk Peters </vt:lpstr>
      <vt:lpstr>The Cross-border multistage or step rocket</vt:lpstr>
      <vt:lpstr>ETC (Interreg)</vt:lpstr>
      <vt:lpstr>Key legal instruments</vt:lpstr>
      <vt:lpstr>Shorter &amp; modern menu of priorities 5 Policy objectives + 2 Interreg-specific objectives</vt:lpstr>
      <vt:lpstr>European grouping of territorial cooperation  </vt:lpstr>
      <vt:lpstr>The different roles of EGTCs</vt:lpstr>
      <vt:lpstr>EGTC Regulation: Article 7(2) and (3)</vt:lpstr>
      <vt:lpstr>European grouping of territorial cooperation</vt:lpstr>
      <vt:lpstr>Integrated territorial development and investment</vt:lpstr>
      <vt:lpstr>New: Small project funds (Article 24)  (PO5 or ISO1)</vt:lpstr>
      <vt:lpstr>Improvements outside EGTC/ETC Regulations</vt:lpstr>
      <vt:lpstr>ECBM  </vt:lpstr>
      <vt:lpstr>Why is it needed?</vt:lpstr>
      <vt:lpstr>What is it?</vt:lpstr>
      <vt:lpstr>What it is not?</vt:lpstr>
      <vt:lpstr>European Cross-border mechanism</vt:lpstr>
      <vt:lpstr>Extension of tramway line Straßburg (FR) - Kehl (DE)</vt:lpstr>
      <vt:lpstr>Obstacles in emergency services</vt:lpstr>
      <vt:lpstr>... just some examples under b-solutions</vt:lpstr>
      <vt:lpstr>First level (single decision per border – Article 4)</vt:lpstr>
      <vt:lpstr>PowerPoint-bemutató</vt:lpstr>
      <vt:lpstr>Many thanks for your attention!  Dirk.Peters@ec.europa.eu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JERMOL MARCINCAK Barbara (REGIO)</dc:creator>
  <cp:lastModifiedBy>Haszonits Andrea</cp:lastModifiedBy>
  <cp:revision>1059</cp:revision>
  <cp:lastPrinted>2019-04-03T11:53:10Z</cp:lastPrinted>
  <dcterms:created xsi:type="dcterms:W3CDTF">2018-03-19T13:44:15Z</dcterms:created>
  <dcterms:modified xsi:type="dcterms:W3CDTF">2019-11-20T10:02:53Z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0x010100258AA79CEB83498886A3A0868112325000CCE59510BC85CE4793975F327D53B7FD</vt:lpwstr>
  </property>
  <property fmtid="{D5CDD505-2E9C-101B-9397-08002B2CF9AE}" pid="3" name="Forms of Support">
    <vt:lpwstr/>
  </property>
  <property fmtid="{D5CDD505-2E9C-101B-9397-08002B2CF9AE}" pid="4" name="Type of Territory">
    <vt:lpwstr/>
  </property>
  <property fmtid="{D5CDD505-2E9C-101B-9397-08002B2CF9AE}" pid="5" name="Modes of Implementation">
    <vt:lpwstr/>
  </property>
  <property fmtid="{D5CDD505-2E9C-101B-9397-08002B2CF9AE}" pid="6" name="REGIOManagement">
    <vt:lpwstr/>
  </property>
  <property fmtid="{D5CDD505-2E9C-101B-9397-08002B2CF9AE}" pid="7" name="ProgrammeType">
    <vt:lpwstr/>
  </property>
  <property fmtid="{D5CDD505-2E9C-101B-9397-08002B2CF9AE}" pid="8" name="ProgramPhase">
    <vt:lpwstr/>
  </property>
  <property fmtid="{D5CDD505-2E9C-101B-9397-08002B2CF9AE}" pid="9" name="SecurityClassification">
    <vt:lpwstr>65;#Limited DG|aae196bf-9f1c-4580-91e2-5c5829ecf2d6</vt:lpwstr>
  </property>
  <property fmtid="{D5CDD505-2E9C-101B-9397-08002B2CF9AE}" pid="10" name="Legislative procedures">
    <vt:lpwstr/>
  </property>
  <property fmtid="{D5CDD505-2E9C-101B-9397-08002B2CF9AE}" pid="11" name="InvestmentPriorities">
    <vt:lpwstr/>
  </property>
  <property fmtid="{D5CDD505-2E9C-101B-9397-08002B2CF9AE}" pid="12" name="Cross-cutting objectives and principles">
    <vt:lpwstr/>
  </property>
  <property fmtid="{D5CDD505-2E9C-101B-9397-08002B2CF9AE}" pid="13" name="ShelvesLanguage">
    <vt:lpwstr/>
  </property>
  <property fmtid="{D5CDD505-2E9C-101B-9397-08002B2CF9AE}" pid="14" name="RegionTypeOfRegion">
    <vt:lpwstr>6;#N/A|af6cff05-0213-4084-92aa-4f661bfa34c5</vt:lpwstr>
  </property>
  <property fmtid="{D5CDD505-2E9C-101B-9397-08002B2CF9AE}" pid="15" name="RegulatoryFramework">
    <vt:lpwstr>99;#Policy Development and Analysis|faf0d063-f1de-49e0-a7b8-004a629b9fe0</vt:lpwstr>
  </property>
  <property fmtid="{D5CDD505-2E9C-101B-9397-08002B2CF9AE}" pid="16" name="Document Status">
    <vt:lpwstr/>
  </property>
  <property fmtid="{D5CDD505-2E9C-101B-9397-08002B2CF9AE}" pid="17" name="ProgramPeriod">
    <vt:lpwstr/>
  </property>
  <property fmtid="{D5CDD505-2E9C-101B-9397-08002B2CF9AE}" pid="18" name="Document Type">
    <vt:lpwstr>74;#Other|9b6fe99d-4257-406a-908e-6dafc846e71d</vt:lpwstr>
  </property>
  <property fmtid="{D5CDD505-2E9C-101B-9397-08002B2CF9AE}" pid="19" name="Funds">
    <vt:lpwstr/>
  </property>
  <property fmtid="{D5CDD505-2E9C-101B-9397-08002B2CF9AE}" pid="20" name="WorkflowChangePath">
    <vt:lpwstr>b04f4547-f5bd-4876-a291-f86263d8eff3,4;</vt:lpwstr>
  </property>
</Properties>
</file>