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7" r:id="rId3"/>
    <p:sldId id="268" r:id="rId4"/>
    <p:sldId id="260" r:id="rId5"/>
    <p:sldId id="266" r:id="rId6"/>
    <p:sldId id="262" r:id="rId7"/>
    <p:sldId id="269" r:id="rId8"/>
    <p:sldId id="270" r:id="rId9"/>
  </p:sldIdLst>
  <p:sldSz cx="9906000" cy="6858000" type="A4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DA3BB"/>
    <a:srgbClr val="5B63A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1" d="100"/>
          <a:sy n="71" d="100"/>
        </p:scale>
        <p:origin x="-114" y="-36"/>
      </p:cViewPr>
      <p:guideLst>
        <p:guide orient="horz" pos="890"/>
        <p:guide orient="horz" pos="96"/>
        <p:guide orient="horz" pos="4201"/>
        <p:guide orient="horz" pos="4292"/>
        <p:guide orient="horz" pos="2251"/>
        <p:guide pos="217"/>
        <p:guide pos="6023"/>
        <p:guide pos="484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7" d="100"/>
          <a:sy n="77" d="100"/>
        </p:scale>
        <p:origin x="-330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793FBD-0CC2-47D6-8625-FD641A448CD2}" type="doc">
      <dgm:prSet loTypeId="urn:microsoft.com/office/officeart/2005/8/layout/hList6" loCatId="list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hu-HU"/>
        </a:p>
      </dgm:t>
    </dgm:pt>
    <dgm:pt modelId="{9F07F903-904A-44DF-B889-6D3158EFAEB3}">
      <dgm:prSet phldrT="[Szöveg]"/>
      <dgm:spPr/>
      <dgm:t>
        <a:bodyPr vert="vert270"/>
        <a:lstStyle/>
        <a:p>
          <a:r>
            <a:rPr lang="hu-HU" b="1" dirty="0" smtClean="0"/>
            <a:t>The </a:t>
          </a:r>
          <a:r>
            <a:rPr lang="hu-HU" b="1" dirty="0" err="1" smtClean="0"/>
            <a:t>need</a:t>
          </a:r>
          <a:endParaRPr lang="hu-HU" b="1" dirty="0"/>
        </a:p>
      </dgm:t>
    </dgm:pt>
    <dgm:pt modelId="{B5C33F87-B41E-4790-8FBD-BCD4D43B1978}" type="parTrans" cxnId="{8F66FD38-0597-4519-9D13-97C62C291E98}">
      <dgm:prSet/>
      <dgm:spPr/>
      <dgm:t>
        <a:bodyPr/>
        <a:lstStyle/>
        <a:p>
          <a:endParaRPr lang="hu-HU" b="1"/>
        </a:p>
      </dgm:t>
    </dgm:pt>
    <dgm:pt modelId="{FE5F0585-0ED7-42C7-B6AD-235436E1D788}" type="sibTrans" cxnId="{8F66FD38-0597-4519-9D13-97C62C291E98}">
      <dgm:prSet/>
      <dgm:spPr/>
      <dgm:t>
        <a:bodyPr/>
        <a:lstStyle/>
        <a:p>
          <a:endParaRPr lang="hu-HU" b="1"/>
        </a:p>
      </dgm:t>
    </dgm:pt>
    <dgm:pt modelId="{F9596877-A2B2-45D1-9B09-6DC8218E6979}">
      <dgm:prSet phldrT="[Szöveg]"/>
      <dgm:spPr/>
      <dgm:t>
        <a:bodyPr vert="vert270"/>
        <a:lstStyle/>
        <a:p>
          <a:r>
            <a:rPr lang="hu-HU" b="1" dirty="0" smtClean="0"/>
            <a:t>The </a:t>
          </a:r>
          <a:r>
            <a:rPr lang="hu-HU" b="1" dirty="0" err="1" smtClean="0"/>
            <a:t>basis</a:t>
          </a:r>
          <a:endParaRPr lang="hu-HU" b="1" dirty="0"/>
        </a:p>
      </dgm:t>
    </dgm:pt>
    <dgm:pt modelId="{311D7452-3C69-4449-9477-696C8D34D557}" type="parTrans" cxnId="{759B9A5C-3F50-484C-9F86-A9ADAF99EA38}">
      <dgm:prSet/>
      <dgm:spPr/>
      <dgm:t>
        <a:bodyPr/>
        <a:lstStyle/>
        <a:p>
          <a:endParaRPr lang="hu-HU" b="1"/>
        </a:p>
      </dgm:t>
    </dgm:pt>
    <dgm:pt modelId="{49DC5D5B-BA7F-41FE-B93C-FD457F04F6DB}" type="sibTrans" cxnId="{759B9A5C-3F50-484C-9F86-A9ADAF99EA38}">
      <dgm:prSet/>
      <dgm:spPr/>
      <dgm:t>
        <a:bodyPr/>
        <a:lstStyle/>
        <a:p>
          <a:endParaRPr lang="hu-HU" b="1"/>
        </a:p>
      </dgm:t>
    </dgm:pt>
    <dgm:pt modelId="{5AAD8B1E-92AE-4006-947F-D305BE78CF22}">
      <dgm:prSet phldrT="[Szöveg]"/>
      <dgm:spPr/>
      <dgm:t>
        <a:bodyPr vert="vert270"/>
        <a:lstStyle/>
        <a:p>
          <a:r>
            <a:rPr lang="hu-HU" b="1" dirty="0" smtClean="0"/>
            <a:t>The </a:t>
          </a:r>
          <a:r>
            <a:rPr lang="hu-HU" b="1" dirty="0" err="1" smtClean="0"/>
            <a:t>goals</a:t>
          </a:r>
          <a:endParaRPr lang="hu-HU" b="1" dirty="0"/>
        </a:p>
      </dgm:t>
    </dgm:pt>
    <dgm:pt modelId="{AA2F041B-0B80-4DE5-BDCA-ED06AB3CC876}" type="parTrans" cxnId="{33E02B0C-4FCA-48D4-A26D-835DD0457E94}">
      <dgm:prSet/>
      <dgm:spPr/>
      <dgm:t>
        <a:bodyPr/>
        <a:lstStyle/>
        <a:p>
          <a:endParaRPr lang="hu-HU" b="1"/>
        </a:p>
      </dgm:t>
    </dgm:pt>
    <dgm:pt modelId="{F0F156D7-470B-4422-8CA3-F8EC4B322B4A}" type="sibTrans" cxnId="{33E02B0C-4FCA-48D4-A26D-835DD0457E94}">
      <dgm:prSet/>
      <dgm:spPr/>
      <dgm:t>
        <a:bodyPr/>
        <a:lstStyle/>
        <a:p>
          <a:endParaRPr lang="hu-HU" b="1"/>
        </a:p>
      </dgm:t>
    </dgm:pt>
    <dgm:pt modelId="{08208746-A20A-4838-9245-B0EAC0E12DB8}">
      <dgm:prSet phldrT="[Szöveg]"/>
      <dgm:spPr/>
      <dgm:t>
        <a:bodyPr vert="vert270"/>
        <a:lstStyle/>
        <a:p>
          <a:r>
            <a:rPr lang="hu-HU" b="1" dirty="0" smtClean="0"/>
            <a:t>The </a:t>
          </a:r>
          <a:r>
            <a:rPr lang="hu-HU" b="1" dirty="0" err="1" smtClean="0"/>
            <a:t>fears</a:t>
          </a:r>
          <a:endParaRPr lang="hu-HU" b="1" dirty="0"/>
        </a:p>
      </dgm:t>
    </dgm:pt>
    <dgm:pt modelId="{D0961560-5935-494F-B7FB-78D89BE22005}" type="parTrans" cxnId="{9EF28714-CE00-46F8-89E6-E57C53302B46}">
      <dgm:prSet/>
      <dgm:spPr/>
      <dgm:t>
        <a:bodyPr/>
        <a:lstStyle/>
        <a:p>
          <a:endParaRPr lang="hu-HU" b="1"/>
        </a:p>
      </dgm:t>
    </dgm:pt>
    <dgm:pt modelId="{F13D972A-9B2E-4858-BF8F-771A1EB5B4CE}" type="sibTrans" cxnId="{9EF28714-CE00-46F8-89E6-E57C53302B46}">
      <dgm:prSet/>
      <dgm:spPr/>
      <dgm:t>
        <a:bodyPr/>
        <a:lstStyle/>
        <a:p>
          <a:endParaRPr lang="hu-HU" b="1"/>
        </a:p>
      </dgm:t>
    </dgm:pt>
    <dgm:pt modelId="{D022430E-41C4-4907-980A-6143F7BDFC85}">
      <dgm:prSet phldrT="[Szöveg]"/>
      <dgm:spPr/>
      <dgm:t>
        <a:bodyPr vert="vert270"/>
        <a:lstStyle/>
        <a:p>
          <a:r>
            <a:rPr lang="hu-HU" b="1" dirty="0" smtClean="0"/>
            <a:t>The </a:t>
          </a:r>
          <a:r>
            <a:rPr lang="hu-HU" b="1" dirty="0" err="1" smtClean="0"/>
            <a:t>solutions</a:t>
          </a:r>
          <a:endParaRPr lang="hu-HU" b="1" dirty="0"/>
        </a:p>
      </dgm:t>
    </dgm:pt>
    <dgm:pt modelId="{0405C722-1873-41CA-B209-CFD496F37FC0}" type="parTrans" cxnId="{F56825E0-CA12-4905-8BEF-52996CDAB6F7}">
      <dgm:prSet/>
      <dgm:spPr/>
      <dgm:t>
        <a:bodyPr/>
        <a:lstStyle/>
        <a:p>
          <a:endParaRPr lang="hu-HU" b="1"/>
        </a:p>
      </dgm:t>
    </dgm:pt>
    <dgm:pt modelId="{07D34D34-9067-4540-B31A-3FEA5D131C0E}" type="sibTrans" cxnId="{F56825E0-CA12-4905-8BEF-52996CDAB6F7}">
      <dgm:prSet/>
      <dgm:spPr/>
      <dgm:t>
        <a:bodyPr/>
        <a:lstStyle/>
        <a:p>
          <a:endParaRPr lang="hu-HU" b="1"/>
        </a:p>
      </dgm:t>
    </dgm:pt>
    <dgm:pt modelId="{67B78406-CA41-42E7-BFBE-90F1746484A1}" type="pres">
      <dgm:prSet presAssocID="{A9793FBD-0CC2-47D6-8625-FD641A448CD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E7D0E85-37D6-461B-BDF7-B04F9A69BCC3}" type="pres">
      <dgm:prSet presAssocID="{9F07F903-904A-44DF-B889-6D3158EFAEB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9E7412-A341-4120-AB01-F1CAB33F856E}" type="pres">
      <dgm:prSet presAssocID="{FE5F0585-0ED7-42C7-B6AD-235436E1D788}" presName="sibTrans" presStyleCnt="0"/>
      <dgm:spPr/>
    </dgm:pt>
    <dgm:pt modelId="{6081C612-8568-4BBE-8555-EC0E1508F8EF}" type="pres">
      <dgm:prSet presAssocID="{F9596877-A2B2-45D1-9B09-6DC8218E697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ADF574F-904F-458C-AB4E-0604149AD102}" type="pres">
      <dgm:prSet presAssocID="{49DC5D5B-BA7F-41FE-B93C-FD457F04F6DB}" presName="sibTrans" presStyleCnt="0"/>
      <dgm:spPr/>
    </dgm:pt>
    <dgm:pt modelId="{66612EEE-3ABE-4B42-8EDC-E7959BA2DED4}" type="pres">
      <dgm:prSet presAssocID="{5AAD8B1E-92AE-4006-947F-D305BE78CF2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6D97EFA-DB80-4DA7-8887-23781ABF6178}" type="pres">
      <dgm:prSet presAssocID="{F0F156D7-470B-4422-8CA3-F8EC4B322B4A}" presName="sibTrans" presStyleCnt="0"/>
      <dgm:spPr/>
    </dgm:pt>
    <dgm:pt modelId="{BAEE6598-D5D4-4B97-92E7-8FC75B8CD389}" type="pres">
      <dgm:prSet presAssocID="{08208746-A20A-4838-9245-B0EAC0E12DB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1834395-9905-43BC-AA80-67930FA45D8F}" type="pres">
      <dgm:prSet presAssocID="{F13D972A-9B2E-4858-BF8F-771A1EB5B4CE}" presName="sibTrans" presStyleCnt="0"/>
      <dgm:spPr/>
    </dgm:pt>
    <dgm:pt modelId="{5294081A-4E70-45AE-89AA-F6F7CD63BC19}" type="pres">
      <dgm:prSet presAssocID="{D022430E-41C4-4907-980A-6143F7BDFC8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9EF28714-CE00-46F8-89E6-E57C53302B46}" srcId="{A9793FBD-0CC2-47D6-8625-FD641A448CD2}" destId="{08208746-A20A-4838-9245-B0EAC0E12DB8}" srcOrd="3" destOrd="0" parTransId="{D0961560-5935-494F-B7FB-78D89BE22005}" sibTransId="{F13D972A-9B2E-4858-BF8F-771A1EB5B4CE}"/>
    <dgm:cxn modelId="{AECD9556-8601-4D00-AA9F-27B7194AE9E6}" type="presOf" srcId="{D022430E-41C4-4907-980A-6143F7BDFC85}" destId="{5294081A-4E70-45AE-89AA-F6F7CD63BC19}" srcOrd="0" destOrd="0" presId="urn:microsoft.com/office/officeart/2005/8/layout/hList6"/>
    <dgm:cxn modelId="{D462BA0E-6CCE-4F30-A9AA-4C1EA208562F}" type="presOf" srcId="{5AAD8B1E-92AE-4006-947F-D305BE78CF22}" destId="{66612EEE-3ABE-4B42-8EDC-E7959BA2DED4}" srcOrd="0" destOrd="0" presId="urn:microsoft.com/office/officeart/2005/8/layout/hList6"/>
    <dgm:cxn modelId="{B99FEE66-9EAC-4DDC-BD51-9BE08FF05D1C}" type="presOf" srcId="{F9596877-A2B2-45D1-9B09-6DC8218E6979}" destId="{6081C612-8568-4BBE-8555-EC0E1508F8EF}" srcOrd="0" destOrd="0" presId="urn:microsoft.com/office/officeart/2005/8/layout/hList6"/>
    <dgm:cxn modelId="{BFC7AEE5-185A-4EF3-8A76-3F652287984D}" type="presOf" srcId="{A9793FBD-0CC2-47D6-8625-FD641A448CD2}" destId="{67B78406-CA41-42E7-BFBE-90F1746484A1}" srcOrd="0" destOrd="0" presId="urn:microsoft.com/office/officeart/2005/8/layout/hList6"/>
    <dgm:cxn modelId="{33E02B0C-4FCA-48D4-A26D-835DD0457E94}" srcId="{A9793FBD-0CC2-47D6-8625-FD641A448CD2}" destId="{5AAD8B1E-92AE-4006-947F-D305BE78CF22}" srcOrd="2" destOrd="0" parTransId="{AA2F041B-0B80-4DE5-BDCA-ED06AB3CC876}" sibTransId="{F0F156D7-470B-4422-8CA3-F8EC4B322B4A}"/>
    <dgm:cxn modelId="{C32E5625-9875-4F5B-955C-CCC72E6F35A9}" type="presOf" srcId="{08208746-A20A-4838-9245-B0EAC0E12DB8}" destId="{BAEE6598-D5D4-4B97-92E7-8FC75B8CD389}" srcOrd="0" destOrd="0" presId="urn:microsoft.com/office/officeart/2005/8/layout/hList6"/>
    <dgm:cxn modelId="{57D847A5-1701-4005-8985-6DDF8EEACB05}" type="presOf" srcId="{9F07F903-904A-44DF-B889-6D3158EFAEB3}" destId="{DE7D0E85-37D6-461B-BDF7-B04F9A69BCC3}" srcOrd="0" destOrd="0" presId="urn:microsoft.com/office/officeart/2005/8/layout/hList6"/>
    <dgm:cxn modelId="{8F66FD38-0597-4519-9D13-97C62C291E98}" srcId="{A9793FBD-0CC2-47D6-8625-FD641A448CD2}" destId="{9F07F903-904A-44DF-B889-6D3158EFAEB3}" srcOrd="0" destOrd="0" parTransId="{B5C33F87-B41E-4790-8FBD-BCD4D43B1978}" sibTransId="{FE5F0585-0ED7-42C7-B6AD-235436E1D788}"/>
    <dgm:cxn modelId="{759B9A5C-3F50-484C-9F86-A9ADAF99EA38}" srcId="{A9793FBD-0CC2-47D6-8625-FD641A448CD2}" destId="{F9596877-A2B2-45D1-9B09-6DC8218E6979}" srcOrd="1" destOrd="0" parTransId="{311D7452-3C69-4449-9477-696C8D34D557}" sibTransId="{49DC5D5B-BA7F-41FE-B93C-FD457F04F6DB}"/>
    <dgm:cxn modelId="{F56825E0-CA12-4905-8BEF-52996CDAB6F7}" srcId="{A9793FBD-0CC2-47D6-8625-FD641A448CD2}" destId="{D022430E-41C4-4907-980A-6143F7BDFC85}" srcOrd="4" destOrd="0" parTransId="{0405C722-1873-41CA-B209-CFD496F37FC0}" sibTransId="{07D34D34-9067-4540-B31A-3FEA5D131C0E}"/>
    <dgm:cxn modelId="{D2249E6B-0F62-4F07-85EE-86F5E901A1AE}" type="presParOf" srcId="{67B78406-CA41-42E7-BFBE-90F1746484A1}" destId="{DE7D0E85-37D6-461B-BDF7-B04F9A69BCC3}" srcOrd="0" destOrd="0" presId="urn:microsoft.com/office/officeart/2005/8/layout/hList6"/>
    <dgm:cxn modelId="{9B4D2ADA-4C5D-4FAA-8F07-CBF5C262D6A0}" type="presParOf" srcId="{67B78406-CA41-42E7-BFBE-90F1746484A1}" destId="{B39E7412-A341-4120-AB01-F1CAB33F856E}" srcOrd="1" destOrd="0" presId="urn:microsoft.com/office/officeart/2005/8/layout/hList6"/>
    <dgm:cxn modelId="{A8E60937-F195-4221-8332-AD78FDD4084B}" type="presParOf" srcId="{67B78406-CA41-42E7-BFBE-90F1746484A1}" destId="{6081C612-8568-4BBE-8555-EC0E1508F8EF}" srcOrd="2" destOrd="0" presId="urn:microsoft.com/office/officeart/2005/8/layout/hList6"/>
    <dgm:cxn modelId="{BED8267E-A1BC-4711-B49A-8B5F78549EB7}" type="presParOf" srcId="{67B78406-CA41-42E7-BFBE-90F1746484A1}" destId="{FADF574F-904F-458C-AB4E-0604149AD102}" srcOrd="3" destOrd="0" presId="urn:microsoft.com/office/officeart/2005/8/layout/hList6"/>
    <dgm:cxn modelId="{5F399D8A-841B-434A-9FA9-FC715FDC6BE3}" type="presParOf" srcId="{67B78406-CA41-42E7-BFBE-90F1746484A1}" destId="{66612EEE-3ABE-4B42-8EDC-E7959BA2DED4}" srcOrd="4" destOrd="0" presId="urn:microsoft.com/office/officeart/2005/8/layout/hList6"/>
    <dgm:cxn modelId="{5D97196F-7366-40B4-A61D-77B816517DB8}" type="presParOf" srcId="{67B78406-CA41-42E7-BFBE-90F1746484A1}" destId="{46D97EFA-DB80-4DA7-8887-23781ABF6178}" srcOrd="5" destOrd="0" presId="urn:microsoft.com/office/officeart/2005/8/layout/hList6"/>
    <dgm:cxn modelId="{69906089-A221-47F5-8688-55C4FB8F47BC}" type="presParOf" srcId="{67B78406-CA41-42E7-BFBE-90F1746484A1}" destId="{BAEE6598-D5D4-4B97-92E7-8FC75B8CD389}" srcOrd="6" destOrd="0" presId="urn:microsoft.com/office/officeart/2005/8/layout/hList6"/>
    <dgm:cxn modelId="{53BE4380-3C12-4CDA-AF15-EDB1A332396C}" type="presParOf" srcId="{67B78406-CA41-42E7-BFBE-90F1746484A1}" destId="{71834395-9905-43BC-AA80-67930FA45D8F}" srcOrd="7" destOrd="0" presId="urn:microsoft.com/office/officeart/2005/8/layout/hList6"/>
    <dgm:cxn modelId="{E3B1BC69-66BB-489B-ABF6-036EBAD9B774}" type="presParOf" srcId="{67B78406-CA41-42E7-BFBE-90F1746484A1}" destId="{5294081A-4E70-45AE-89AA-F6F7CD63BC19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7D0E85-37D6-461B-BDF7-B04F9A69BCC3}">
      <dsp:nvSpPr>
        <dsp:cNvPr id="0" name=""/>
        <dsp:cNvSpPr/>
      </dsp:nvSpPr>
      <dsp:spPr>
        <a:xfrm rot="16200000">
          <a:off x="-1732390" y="1737263"/>
          <a:ext cx="5184576" cy="1710049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273050" tIns="0" rIns="276215" bIns="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300" b="1" kern="1200" dirty="0" smtClean="0"/>
            <a:t>The </a:t>
          </a:r>
          <a:r>
            <a:rPr lang="hu-HU" sz="4300" b="1" kern="1200" dirty="0" err="1" smtClean="0"/>
            <a:t>need</a:t>
          </a:r>
          <a:endParaRPr lang="hu-HU" sz="4300" b="1" kern="1200" dirty="0"/>
        </a:p>
      </dsp:txBody>
      <dsp:txXfrm rot="5400000">
        <a:off x="4873" y="1036915"/>
        <a:ext cx="1710049" cy="3110746"/>
      </dsp:txXfrm>
    </dsp:sp>
    <dsp:sp modelId="{6081C612-8568-4BBE-8555-EC0E1508F8EF}">
      <dsp:nvSpPr>
        <dsp:cNvPr id="0" name=""/>
        <dsp:cNvSpPr/>
      </dsp:nvSpPr>
      <dsp:spPr>
        <a:xfrm rot="16200000">
          <a:off x="105912" y="1737263"/>
          <a:ext cx="5184576" cy="1710049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273050" tIns="0" rIns="276215" bIns="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300" b="1" kern="1200" dirty="0" smtClean="0"/>
            <a:t>The </a:t>
          </a:r>
          <a:r>
            <a:rPr lang="hu-HU" sz="4300" b="1" kern="1200" dirty="0" err="1" smtClean="0"/>
            <a:t>basis</a:t>
          </a:r>
          <a:endParaRPr lang="hu-HU" sz="4300" b="1" kern="1200" dirty="0"/>
        </a:p>
      </dsp:txBody>
      <dsp:txXfrm rot="5400000">
        <a:off x="1843175" y="1036915"/>
        <a:ext cx="1710049" cy="3110746"/>
      </dsp:txXfrm>
    </dsp:sp>
    <dsp:sp modelId="{66612EEE-3ABE-4B42-8EDC-E7959BA2DED4}">
      <dsp:nvSpPr>
        <dsp:cNvPr id="0" name=""/>
        <dsp:cNvSpPr/>
      </dsp:nvSpPr>
      <dsp:spPr>
        <a:xfrm rot="16200000">
          <a:off x="1944216" y="1737263"/>
          <a:ext cx="5184576" cy="1710049"/>
        </a:xfrm>
        <a:prstGeom prst="flowChartManualOperat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273050" tIns="0" rIns="276215" bIns="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300" b="1" kern="1200" dirty="0" smtClean="0"/>
            <a:t>The </a:t>
          </a:r>
          <a:r>
            <a:rPr lang="hu-HU" sz="4300" b="1" kern="1200" dirty="0" err="1" smtClean="0"/>
            <a:t>goals</a:t>
          </a:r>
          <a:endParaRPr lang="hu-HU" sz="4300" b="1" kern="1200" dirty="0"/>
        </a:p>
      </dsp:txBody>
      <dsp:txXfrm rot="5400000">
        <a:off x="3681479" y="1036915"/>
        <a:ext cx="1710049" cy="3110746"/>
      </dsp:txXfrm>
    </dsp:sp>
    <dsp:sp modelId="{BAEE6598-D5D4-4B97-92E7-8FC75B8CD389}">
      <dsp:nvSpPr>
        <dsp:cNvPr id="0" name=""/>
        <dsp:cNvSpPr/>
      </dsp:nvSpPr>
      <dsp:spPr>
        <a:xfrm rot="16200000">
          <a:off x="3782519" y="1737263"/>
          <a:ext cx="5184576" cy="1710049"/>
        </a:xfrm>
        <a:prstGeom prst="flowChartManualOperati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273050" tIns="0" rIns="276215" bIns="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300" b="1" kern="1200" dirty="0" smtClean="0"/>
            <a:t>The </a:t>
          </a:r>
          <a:r>
            <a:rPr lang="hu-HU" sz="4300" b="1" kern="1200" dirty="0" err="1" smtClean="0"/>
            <a:t>fears</a:t>
          </a:r>
          <a:endParaRPr lang="hu-HU" sz="4300" b="1" kern="1200" dirty="0"/>
        </a:p>
      </dsp:txBody>
      <dsp:txXfrm rot="5400000">
        <a:off x="5519782" y="1036915"/>
        <a:ext cx="1710049" cy="3110746"/>
      </dsp:txXfrm>
    </dsp:sp>
    <dsp:sp modelId="{5294081A-4E70-45AE-89AA-F6F7CD63BC19}">
      <dsp:nvSpPr>
        <dsp:cNvPr id="0" name=""/>
        <dsp:cNvSpPr/>
      </dsp:nvSpPr>
      <dsp:spPr>
        <a:xfrm rot="16200000">
          <a:off x="5620822" y="1737263"/>
          <a:ext cx="5184576" cy="1710049"/>
        </a:xfrm>
        <a:prstGeom prst="flowChartManualOperati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273050" tIns="0" rIns="276215" bIns="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300" b="1" kern="1200" dirty="0" smtClean="0"/>
            <a:t>The </a:t>
          </a:r>
          <a:r>
            <a:rPr lang="hu-HU" sz="4300" b="1" kern="1200" dirty="0" err="1" smtClean="0"/>
            <a:t>solutions</a:t>
          </a:r>
          <a:endParaRPr lang="hu-HU" sz="4300" b="1" kern="1200" dirty="0"/>
        </a:p>
      </dsp:txBody>
      <dsp:txXfrm rot="5400000">
        <a:off x="7358085" y="1036915"/>
        <a:ext cx="1710049" cy="3110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0494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2AC95-9D41-421A-9C17-712846727D3C}" type="datetimeFigureOut">
              <a:rPr lang="de-DE" smtClean="0"/>
              <a:pPr/>
              <a:t>13.04.2015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C5FAC4-B52B-4111-9095-14253FE0648A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7448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Inhaltsplatzhalter 22"/>
          <p:cNvSpPr>
            <a:spLocks noGrp="1"/>
          </p:cNvSpPr>
          <p:nvPr>
            <p:ph sz="quarter" idx="10" hasCustomPrompt="1"/>
          </p:nvPr>
        </p:nvSpPr>
        <p:spPr>
          <a:xfrm>
            <a:off x="325438" y="3577766"/>
            <a:ext cx="7075487" cy="468052"/>
          </a:xfrm>
        </p:spPr>
        <p:txBody>
          <a:bodyPr anchor="ctr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lang="de-DE" dirty="0" smtClean="0"/>
              <a:t>Präsentation, Datum</a:t>
            </a:r>
            <a:endParaRPr lang="de-AT" dirty="0"/>
          </a:p>
        </p:txBody>
      </p:sp>
      <p:sp>
        <p:nvSpPr>
          <p:cNvPr id="10" name="Rechteck 9"/>
          <p:cNvSpPr/>
          <p:nvPr userDrawn="1"/>
        </p:nvSpPr>
        <p:spPr>
          <a:xfrm>
            <a:off x="325438" y="125635"/>
            <a:ext cx="9413908" cy="12872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5437" y="2236094"/>
            <a:ext cx="7075835" cy="1334640"/>
          </a:xfrm>
          <a:prstGeom prst="rect">
            <a:avLst/>
          </a:prstGeom>
        </p:spPr>
        <p:txBody>
          <a:bodyPr tIns="72000" bIns="72000" anchor="t"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28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hu-HU" smtClean="0"/>
              <a:t>Mintacím szerkesztése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5437" y="4437112"/>
            <a:ext cx="7075835" cy="895350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de-DE" dirty="0"/>
          </a:p>
        </p:txBody>
      </p:sp>
      <p:sp>
        <p:nvSpPr>
          <p:cNvPr id="4" name="Rechteck 3"/>
          <p:cNvSpPr/>
          <p:nvPr userDrawn="1"/>
        </p:nvSpPr>
        <p:spPr>
          <a:xfrm>
            <a:off x="8892115" y="6685472"/>
            <a:ext cx="709085" cy="17252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600" dirty="0" err="1" smtClean="0">
              <a:solidFill>
                <a:srgbClr val="000000"/>
              </a:solidFill>
            </a:endParaRPr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325438" y="2240868"/>
            <a:ext cx="9236075" cy="0"/>
          </a:xfrm>
          <a:prstGeom prst="line">
            <a:avLst/>
          </a:prstGeom>
          <a:ln w="1270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325438" y="3570734"/>
            <a:ext cx="9236075" cy="0"/>
          </a:xfrm>
          <a:prstGeom prst="line">
            <a:avLst/>
          </a:prstGeom>
          <a:ln w="1270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325438" y="4045818"/>
            <a:ext cx="9236075" cy="0"/>
          </a:xfrm>
          <a:prstGeom prst="line">
            <a:avLst/>
          </a:prstGeom>
          <a:ln w="1270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Bildplatzhalter 6"/>
          <p:cNvSpPr>
            <a:spLocks noGrp="1"/>
          </p:cNvSpPr>
          <p:nvPr>
            <p:ph type="pic" sz="quarter" idx="11" hasCustomPrompt="1"/>
          </p:nvPr>
        </p:nvSpPr>
        <p:spPr>
          <a:xfrm>
            <a:off x="7686675" y="2348880"/>
            <a:ext cx="1863725" cy="1138599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e-DE" dirty="0" smtClean="0"/>
              <a:t>Logo</a:t>
            </a:r>
            <a:endParaRPr lang="de-AT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300" y="514350"/>
            <a:ext cx="1908000" cy="211567"/>
          </a:xfrm>
          <a:prstGeom prst="rect">
            <a:avLst/>
          </a:prstGeom>
        </p:spPr>
      </p:pic>
      <p:graphicFrame>
        <p:nvGraphicFramePr>
          <p:cNvPr id="13" name="Tabelle 12"/>
          <p:cNvGraphicFramePr>
            <a:graphicFrameLocks noGrp="1"/>
          </p:cNvGraphicFramePr>
          <p:nvPr userDrawn="1"/>
        </p:nvGraphicFramePr>
        <p:xfrm>
          <a:off x="2252662" y="3368039"/>
          <a:ext cx="5400675" cy="121920"/>
        </p:xfrm>
        <a:graphic>
          <a:graphicData uri="http://schemas.openxmlformats.org/drawingml/2006/table">
            <a:tbl>
              <a:tblPr/>
              <a:tblGrid>
                <a:gridCol w="3238500"/>
                <a:gridCol w="2162175"/>
              </a:tblGrid>
              <a:tr h="90805">
                <a:tc>
                  <a:txBody>
                    <a:bodyPr/>
                    <a:lstStyle/>
                    <a:p>
                      <a:pPr indent="-180340">
                        <a:spcAft>
                          <a:spcPts val="0"/>
                        </a:spcAft>
                      </a:pPr>
                      <a:endParaRPr lang="de-DE" sz="800">
                        <a:solidFill>
                          <a:srgbClr val="BFBFBF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8034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800" b="1" dirty="0">
                          <a:latin typeface="Arial"/>
                          <a:ea typeface="Arial"/>
                          <a:cs typeface="Times New Roman"/>
                        </a:rPr>
                        <a:t>1</a:t>
                      </a:r>
                      <a:endParaRPr lang="de-DE" sz="10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3313" name="Bild 1" descr="icg_Partner-Logo_forOffice_RGB-300_exante.jpg"/>
          <p:cNvPicPr>
            <a:picLocks noChangeAspect="1" noChangeArrowheads="1"/>
          </p:cNvPicPr>
          <p:nvPr userDrawn="1"/>
        </p:nvPicPr>
        <p:blipFill>
          <a:blip r:embed="rId3" cstate="print"/>
          <a:srcRect l="2312" t="3270" b="3394"/>
          <a:stretch>
            <a:fillRect/>
          </a:stretch>
        </p:blipFill>
        <p:spPr bwMode="auto">
          <a:xfrm>
            <a:off x="344488" y="440668"/>
            <a:ext cx="2286000" cy="1009650"/>
          </a:xfrm>
          <a:prstGeom prst="rect">
            <a:avLst/>
          </a:prstGeom>
          <a:noFill/>
        </p:spPr>
      </p:pic>
      <p:sp>
        <p:nvSpPr>
          <p:cNvPr id="13314" name="Rectangle 2"/>
          <p:cNvSpPr>
            <a:spLocks noChangeArrowheads="1"/>
          </p:cNvSpPr>
          <p:nvPr userDrawn="1"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5439" y="152400"/>
            <a:ext cx="7364412" cy="9683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de-DE" sz="2800" b="1" i="0" u="none" strike="noStrike" kern="1200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j-ea"/>
                <a:cs typeface="Times New Roman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25438" y="1412875"/>
            <a:ext cx="9231312" cy="5076825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●"/>
              <a:tabLst/>
              <a:defRPr/>
            </a:lvl1pPr>
            <a:lvl2pPr marL="627063" marR="0" indent="-26511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○"/>
              <a:tabLst/>
              <a:defRPr/>
            </a:lvl2pPr>
            <a:lvl3pPr marL="893763" marR="0" indent="-2667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–"/>
              <a:tabLst/>
              <a:defRPr/>
            </a:lvl3pPr>
            <a:lvl4pPr marL="1073150" marR="0" indent="-1793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18" charset="2"/>
              <a:buChar char="-"/>
              <a:tabLst/>
              <a:defRPr/>
            </a:lvl4pPr>
            <a:lvl5pPr marL="1254125" marR="0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18" charset="2"/>
              <a:buChar char="-"/>
              <a:tabLst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●"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Textmasterformate durch Klicken bearbeiten</a:t>
            </a:r>
          </a:p>
          <a:p>
            <a:pPr marL="627063" marR="0" lvl="1" indent="-26511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○"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Zweite Ebene</a:t>
            </a:r>
          </a:p>
          <a:p>
            <a:pPr marL="893763" marR="0" lvl="2" indent="-2667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Dritte Ebene</a:t>
            </a:r>
          </a:p>
          <a:p>
            <a:pPr marL="1073150" marR="0" lvl="3" indent="-1793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18" charset="2"/>
              <a:buChar char="-"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Vierte Ebene</a:t>
            </a:r>
          </a:p>
          <a:p>
            <a:pPr marL="1254125" marR="0" lvl="4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18" charset="2"/>
              <a:buChar char="-"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Fünfte Ebene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5439" y="152400"/>
            <a:ext cx="7364412" cy="9683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de-DE" sz="2800" b="1" i="0" u="none" strike="noStrike" kern="1200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j-ea"/>
                <a:cs typeface="Times New Roman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25438" y="1412875"/>
            <a:ext cx="4484686" cy="5076825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●"/>
              <a:tabLst/>
              <a:defRPr kumimoji="0" lang="de-DE" sz="20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627063" marR="0" indent="-26511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○"/>
              <a:tabLst/>
              <a:defRPr kumimoji="0" lang="de-DE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93763" marR="0" indent="-2667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–"/>
              <a:tabLst/>
              <a:defRPr kumimoji="0" lang="de-DE" sz="16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1073150" marR="0" indent="-1793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18" charset="2"/>
              <a:buChar char="-"/>
              <a:tabLst/>
              <a:defRPr kumimoji="0" lang="de-DE" sz="16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1254125" marR="0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18" charset="2"/>
              <a:buChar char="-"/>
              <a:tabLst/>
              <a:defRPr kumimoji="0" lang="de-DE" sz="16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●"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Textmasterformate durch Klicken bearbeiten</a:t>
            </a:r>
          </a:p>
          <a:p>
            <a:pPr marL="627063" marR="0" lvl="1" indent="-26511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○"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Zweite Ebene</a:t>
            </a:r>
          </a:p>
          <a:p>
            <a:pPr marL="893763" marR="0" lvl="2" indent="-2667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Dritte Ebene</a:t>
            </a:r>
          </a:p>
          <a:p>
            <a:pPr marL="1073150" marR="0" lvl="3" indent="-1793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18" charset="2"/>
              <a:buChar char="-"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Vierte Ebene</a:t>
            </a:r>
          </a:p>
          <a:p>
            <a:pPr marL="1254125" marR="0" lvl="4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18" charset="2"/>
              <a:buChar char="-"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Fünfte Ebene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5076827" y="1412875"/>
            <a:ext cx="4484686" cy="5076825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●"/>
              <a:tabLst/>
              <a:defRPr kumimoji="0" lang="de-DE" sz="20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627063" marR="0" indent="-26511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○"/>
              <a:tabLst/>
              <a:defRPr kumimoji="0" lang="de-DE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93763" marR="0" indent="-2667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–"/>
              <a:tabLst/>
              <a:defRPr kumimoji="0" lang="de-DE" sz="16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1073150" marR="0" indent="-1793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18" charset="2"/>
              <a:buChar char="-"/>
              <a:tabLst/>
              <a:defRPr kumimoji="0" lang="de-DE" sz="16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1254125" marR="0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18" charset="2"/>
              <a:buChar char="-"/>
              <a:tabLst/>
              <a:defRPr kumimoji="0" lang="de-DE" sz="16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●"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Textmasterformate durch Klicken bearbeiten</a:t>
            </a:r>
          </a:p>
          <a:p>
            <a:pPr marL="627063" marR="0" lvl="1" indent="-26511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○"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Zweite Ebene</a:t>
            </a:r>
          </a:p>
          <a:p>
            <a:pPr marL="893763" marR="0" lvl="2" indent="-2667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Dritte Ebene</a:t>
            </a:r>
          </a:p>
          <a:p>
            <a:pPr marL="1073150" marR="0" lvl="3" indent="-1793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18" charset="2"/>
              <a:buChar char="-"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Vierte Ebene</a:t>
            </a:r>
          </a:p>
          <a:p>
            <a:pPr marL="1254125" marR="0" lvl="4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18" charset="2"/>
              <a:buChar char="-"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Fünfte Ebene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5439" y="152400"/>
            <a:ext cx="7364412" cy="9683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de-DE" sz="2800" b="1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j-ea"/>
                <a:cs typeface="Times New Roman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4488" y="1412875"/>
            <a:ext cx="4537074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412875"/>
            <a:ext cx="4529402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half" idx="10" hasCustomPrompt="1"/>
          </p:nvPr>
        </p:nvSpPr>
        <p:spPr>
          <a:xfrm>
            <a:off x="325438" y="2178748"/>
            <a:ext cx="4555554" cy="4310952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●"/>
              <a:tabLst/>
              <a:defRPr kumimoji="0" lang="de-DE" sz="20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627063" marR="0" indent="-26511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○"/>
              <a:tabLst/>
              <a:defRPr kumimoji="0" lang="de-DE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93763" marR="0" indent="-2667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–"/>
              <a:tabLst/>
              <a:defRPr kumimoji="0" lang="de-DE" sz="16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1073150" marR="0" indent="-1793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18" charset="2"/>
              <a:buChar char="-"/>
              <a:tabLst/>
              <a:defRPr kumimoji="0" lang="de-DE" sz="16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1254125" marR="0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18" charset="2"/>
              <a:buChar char="-"/>
              <a:tabLst/>
              <a:defRPr kumimoji="0" lang="de-DE" sz="16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●"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Textmasterformate durch Klicken bearbeiten</a:t>
            </a:r>
          </a:p>
          <a:p>
            <a:pPr marL="627063" marR="0" lvl="1" indent="-26511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○"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Zweite Ebene</a:t>
            </a:r>
          </a:p>
          <a:p>
            <a:pPr marL="893763" marR="0" lvl="2" indent="-2667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Dritte Ebene</a:t>
            </a:r>
          </a:p>
          <a:p>
            <a:pPr marL="1073150" marR="0" lvl="3" indent="-1793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18" charset="2"/>
              <a:buChar char="-"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Vierte Ebene</a:t>
            </a:r>
          </a:p>
          <a:p>
            <a:pPr marL="1254125" marR="0" lvl="4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18" charset="2"/>
              <a:buChar char="-"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Fünfte Ebene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Inhaltsplatzhalter 3"/>
          <p:cNvSpPr>
            <a:spLocks noGrp="1"/>
          </p:cNvSpPr>
          <p:nvPr>
            <p:ph sz="half" idx="11" hasCustomPrompt="1"/>
          </p:nvPr>
        </p:nvSpPr>
        <p:spPr>
          <a:xfrm>
            <a:off x="5025008" y="2178748"/>
            <a:ext cx="4536505" cy="4310952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●"/>
              <a:tabLst/>
              <a:defRPr kumimoji="0" lang="de-DE" sz="20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627063" marR="0" indent="-26511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○"/>
              <a:tabLst/>
              <a:defRPr kumimoji="0" lang="de-DE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893763" marR="0" indent="-2667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–"/>
              <a:tabLst/>
              <a:defRPr kumimoji="0" lang="de-DE" sz="16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1073150" marR="0" indent="-1793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18" charset="2"/>
              <a:buChar char="-"/>
              <a:tabLst/>
              <a:defRPr kumimoji="0" lang="de-DE" sz="16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1254125" marR="0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18" charset="2"/>
              <a:buChar char="-"/>
              <a:tabLst/>
              <a:defRPr kumimoji="0" lang="de-DE" sz="16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●"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Textmasterformate durch Klicken bearbeiten</a:t>
            </a:r>
          </a:p>
          <a:p>
            <a:pPr marL="627063" marR="0" lvl="1" indent="-26511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○"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Zweite Ebene</a:t>
            </a:r>
          </a:p>
          <a:p>
            <a:pPr marL="893763" marR="0" lvl="2" indent="-2667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Dritte Ebene</a:t>
            </a:r>
          </a:p>
          <a:p>
            <a:pPr marL="1073150" marR="0" lvl="3" indent="-1793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18" charset="2"/>
              <a:buChar char="-"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Vierte Ebene</a:t>
            </a:r>
          </a:p>
          <a:p>
            <a:pPr marL="1254125" marR="0" lvl="4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18" charset="2"/>
              <a:buChar char="-"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Fünfte Ebene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5439" y="152400"/>
            <a:ext cx="7364412" cy="9683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de-DE" sz="2800" b="1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j-ea"/>
                <a:cs typeface="Times New Roman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325438" y="2944812"/>
            <a:ext cx="9236075" cy="968375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de-DE" sz="2800" b="1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j-ea"/>
                <a:cs typeface="Times New Roman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038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600" dirty="0" err="1" smtClean="0">
              <a:solidFill>
                <a:srgbClr val="000000"/>
              </a:solidFill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325438" y="2944812"/>
            <a:ext cx="9236075" cy="968375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de-DE" sz="2800" b="1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Times New Roman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de-DE" dirty="0"/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344488" y="6660267"/>
            <a:ext cx="9217025" cy="0"/>
          </a:xfrm>
          <a:prstGeom prst="line">
            <a:avLst/>
          </a:prstGeom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 userDrawn="1"/>
        </p:nvSpPr>
        <p:spPr>
          <a:xfrm>
            <a:off x="337300" y="6697083"/>
            <a:ext cx="2059416" cy="10477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 smtClean="0">
                <a:solidFill>
                  <a:schemeClr val="bg1"/>
                </a:solidFill>
              </a:rPr>
              <a:t>www.integratedconsulting.hu</a:t>
            </a:r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 userDrawn="1"/>
        </p:nvSpPr>
        <p:spPr bwMode="gray">
          <a:xfrm>
            <a:off x="8953500" y="6702576"/>
            <a:ext cx="608013" cy="110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762000">
              <a:lnSpc>
                <a:spcPct val="90000"/>
              </a:lnSpc>
              <a:defRPr/>
            </a:pPr>
            <a:fld id="{498A1F37-3282-4482-B586-EA03F2FF24A2}" type="slidenum">
              <a:rPr lang="de-DE" sz="800" b="0">
                <a:solidFill>
                  <a:schemeClr val="bg1"/>
                </a:solidFill>
              </a:rPr>
              <a:pPr algn="r" defTabSz="762000">
                <a:lnSpc>
                  <a:spcPct val="90000"/>
                </a:lnSpc>
                <a:defRPr/>
              </a:pPr>
              <a:t>‹#›</a:t>
            </a:fld>
            <a:endParaRPr lang="de-AT" sz="8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13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44487" y="919162"/>
            <a:ext cx="9217025" cy="5559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38224" y="5500702"/>
            <a:ext cx="7350442" cy="781052"/>
          </a:xfrm>
          <a:prstGeom prst="rect">
            <a:avLst/>
          </a:prstGeom>
          <a:solidFill>
            <a:schemeClr val="tx2"/>
          </a:solidFill>
          <a:ln w="19050">
            <a:solidFill>
              <a:schemeClr val="bg1"/>
            </a:solidFill>
          </a:ln>
        </p:spPr>
        <p:txBody>
          <a:bodyPr anchor="ctr">
            <a:noAutofit/>
          </a:bodyPr>
          <a:lstStyle>
            <a:lvl1pPr algn="ctr">
              <a:lnSpc>
                <a:spcPct val="90000"/>
              </a:lnSpc>
              <a:defRPr sz="2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hu-HU" smtClean="0"/>
              <a:t>Mintacím szerkesztése</a:t>
            </a:r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325438" y="147303"/>
            <a:ext cx="7364412" cy="9683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4C3"/>
                </a:solidFill>
                <a:effectLst/>
                <a:uLnTx/>
                <a:uFillTx/>
                <a:latin typeface="Arial"/>
                <a:ea typeface="+mj-ea"/>
                <a:cs typeface="Times New Roman" pitchFamily="18" charset="0"/>
              </a:rPr>
              <a:t>Titelmasterformat durch Klicken bearbeiten</a:t>
            </a:r>
            <a:endParaRPr lang="de-DE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idx="1"/>
          </p:nvPr>
        </p:nvSpPr>
        <p:spPr>
          <a:xfrm>
            <a:off x="325438" y="1412875"/>
            <a:ext cx="9231312" cy="504046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●"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Textmasterformate durch Klicken bearbeiten</a:t>
            </a:r>
          </a:p>
          <a:p>
            <a:pPr marL="627063" marR="0" lvl="1" indent="-26511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○"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Zweite Ebene</a:t>
            </a:r>
          </a:p>
          <a:p>
            <a:pPr marL="893763" marR="0" lvl="2" indent="-2667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Dritte Ebene</a:t>
            </a:r>
          </a:p>
          <a:p>
            <a:pPr marL="1073150" marR="0" lvl="3" indent="-1793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18" charset="2"/>
              <a:buChar char="-"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Vierte Ebene</a:t>
            </a:r>
          </a:p>
          <a:p>
            <a:pPr marL="1254125" marR="0" lvl="4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18" charset="2"/>
              <a:buChar char="-"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Fünfte Ebene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5" name="Gerade Verbindung 14"/>
          <p:cNvCxnSpPr/>
          <p:nvPr/>
        </p:nvCxnSpPr>
        <p:spPr>
          <a:xfrm>
            <a:off x="344488" y="6660267"/>
            <a:ext cx="9217025" cy="0"/>
          </a:xfrm>
          <a:prstGeom prst="line">
            <a:avLst/>
          </a:prstGeom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337300" y="6697083"/>
            <a:ext cx="2059416" cy="10477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 smtClean="0">
                <a:solidFill>
                  <a:schemeClr val="tx2"/>
                </a:solidFill>
              </a:rPr>
              <a:t>www.integratedconsulting.hu</a:t>
            </a:r>
            <a:endParaRPr lang="de-DE" sz="800" dirty="0">
              <a:solidFill>
                <a:schemeClr val="tx2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gray">
          <a:xfrm>
            <a:off x="8953500" y="6702576"/>
            <a:ext cx="608013" cy="110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762000">
              <a:lnSpc>
                <a:spcPct val="90000"/>
              </a:lnSpc>
              <a:defRPr/>
            </a:pPr>
            <a:fld id="{498A1F37-3282-4482-B586-EA03F2FF24A2}" type="slidenum">
              <a:rPr lang="de-DE" sz="800" b="0">
                <a:solidFill>
                  <a:schemeClr val="tx1"/>
                </a:solidFill>
              </a:rPr>
              <a:pPr algn="r" defTabSz="762000">
                <a:lnSpc>
                  <a:spcPct val="90000"/>
                </a:lnSpc>
                <a:defRPr/>
              </a:pPr>
              <a:t>‹#›</a:t>
            </a:fld>
            <a:endParaRPr lang="de-AT" sz="800" b="0" dirty="0">
              <a:solidFill>
                <a:schemeClr val="tx1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94" b="61141"/>
          <a:stretch/>
        </p:blipFill>
        <p:spPr>
          <a:xfrm>
            <a:off x="9165468" y="186768"/>
            <a:ext cx="411159" cy="4192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8" r:id="rId7"/>
    <p:sldLayoutId id="2147483659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2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ts val="1000"/>
        </a:spcBef>
        <a:spcAft>
          <a:spcPts val="0"/>
        </a:spcAft>
        <a:buClr>
          <a:prstClr val="black"/>
        </a:buClr>
        <a:buSzTx/>
        <a:buFont typeface="Arial" pitchFamily="34" charset="0"/>
        <a:buChar char="●"/>
        <a:tabLst/>
        <a:defRPr sz="2000" kern="1200">
          <a:solidFill>
            <a:srgbClr val="000000"/>
          </a:solidFill>
          <a:latin typeface="+mn-lt"/>
          <a:ea typeface="+mn-ea"/>
          <a:cs typeface="+mn-cs"/>
        </a:defRPr>
      </a:lvl1pPr>
      <a:lvl2pPr marL="627063" marR="0" indent="-265113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prstClr val="black"/>
        </a:buClr>
        <a:buSzTx/>
        <a:buFont typeface="Arial" pitchFamily="34" charset="0"/>
        <a:buChar char="○"/>
        <a:tabLst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893763" marR="0" indent="-266700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>
          <a:prstClr val="black"/>
        </a:buClr>
        <a:buSzTx/>
        <a:buFont typeface="Arial" pitchFamily="34" charset="0"/>
        <a:buChar char="–"/>
        <a:tabLst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073150" marR="0" indent="-179388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Symbol" pitchFamily="18" charset="2"/>
        <a:buChar char="-"/>
        <a:tabLst/>
        <a:defRPr sz="1600" kern="1200">
          <a:solidFill>
            <a:srgbClr val="000000"/>
          </a:solidFill>
          <a:latin typeface="+mn-lt"/>
          <a:ea typeface="+mn-ea"/>
          <a:cs typeface="+mn-cs"/>
        </a:defRPr>
      </a:lvl4pPr>
      <a:lvl5pPr marL="1254125" marR="0" indent="-180975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Symbol" pitchFamily="18" charset="2"/>
        <a:buChar char="-"/>
        <a:tabLst/>
        <a:defRPr sz="16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u-HU" sz="2400" dirty="0" err="1" smtClean="0"/>
              <a:t>Experiences</a:t>
            </a:r>
            <a:r>
              <a:rPr lang="hu-HU" sz="2400" dirty="0" smtClean="0"/>
              <a:t> and </a:t>
            </a:r>
            <a:r>
              <a:rPr lang="hu-HU" sz="2400" dirty="0" err="1" smtClean="0"/>
              <a:t>new</a:t>
            </a:r>
            <a:r>
              <a:rPr lang="hu-HU" sz="2400" dirty="0" smtClean="0"/>
              <a:t> </a:t>
            </a:r>
            <a:r>
              <a:rPr lang="hu-HU" sz="2400" dirty="0" err="1" smtClean="0"/>
              <a:t>opportunities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cross-border</a:t>
            </a:r>
            <a:r>
              <a:rPr lang="hu-HU" sz="2400" dirty="0" smtClean="0"/>
              <a:t> </a:t>
            </a:r>
            <a:r>
              <a:rPr lang="hu-HU" sz="2400" dirty="0" err="1" smtClean="0"/>
              <a:t>economic</a:t>
            </a:r>
            <a:r>
              <a:rPr lang="hu-HU" sz="2400" dirty="0" smtClean="0"/>
              <a:t> </a:t>
            </a:r>
            <a:r>
              <a:rPr lang="hu-HU" sz="2400" dirty="0" err="1" smtClean="0"/>
              <a:t>development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The HU-HR </a:t>
            </a:r>
            <a:r>
              <a:rPr lang="hu-HU" sz="2400" dirty="0" err="1" smtClean="0"/>
              <a:t>example</a:t>
            </a:r>
            <a:endParaRPr lang="hu-HU" sz="2400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Zoltán Barna-Lázár</a:t>
            </a:r>
          </a:p>
          <a:p>
            <a:r>
              <a:rPr lang="hu-HU" dirty="0" smtClean="0"/>
              <a:t>Budapest, 17 </a:t>
            </a:r>
            <a:r>
              <a:rPr lang="hu-HU" dirty="0" err="1" smtClean="0"/>
              <a:t>April</a:t>
            </a:r>
            <a:r>
              <a:rPr lang="hu-HU" dirty="0" smtClean="0"/>
              <a:t> 2015</a:t>
            </a:r>
            <a:endParaRPr lang="de-AT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62779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Overview</a:t>
            </a:r>
            <a:endParaRPr lang="hu-HU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88504" y="1196752"/>
          <a:ext cx="907300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49028" y="44624"/>
            <a:ext cx="7364412" cy="968375"/>
          </a:xfrm>
        </p:spPr>
        <p:txBody>
          <a:bodyPr/>
          <a:lstStyle/>
          <a:p>
            <a:r>
              <a:rPr lang="hu-HU" sz="2000" dirty="0" err="1" smtClean="0"/>
              <a:t>Cross-border</a:t>
            </a:r>
            <a:r>
              <a:rPr lang="hu-HU" sz="2000" dirty="0" smtClean="0"/>
              <a:t> </a:t>
            </a:r>
            <a:r>
              <a:rPr lang="hu-HU" sz="2000" dirty="0" err="1" smtClean="0"/>
              <a:t>cooperation</a:t>
            </a:r>
            <a:r>
              <a:rPr lang="hu-HU" sz="2000" dirty="0" smtClean="0"/>
              <a:t> </a:t>
            </a:r>
            <a:r>
              <a:rPr lang="hu-HU" sz="2000" dirty="0" err="1" smtClean="0"/>
              <a:t>between</a:t>
            </a:r>
            <a:r>
              <a:rPr lang="hu-HU" sz="2000" dirty="0" smtClean="0"/>
              <a:t> </a:t>
            </a:r>
            <a:r>
              <a:rPr lang="hu-HU" sz="2000" dirty="0" err="1" smtClean="0"/>
              <a:t>entreprises</a:t>
            </a:r>
            <a:r>
              <a:rPr lang="hu-HU" sz="2000" dirty="0" smtClean="0"/>
              <a:t> of Somogy and </a:t>
            </a:r>
            <a:r>
              <a:rPr lang="hu-HU" sz="2000" dirty="0" err="1" smtClean="0"/>
              <a:t>Virovitica-Podravina</a:t>
            </a:r>
            <a:r>
              <a:rPr lang="hu-HU" sz="2000" dirty="0" smtClean="0"/>
              <a:t> </a:t>
            </a:r>
            <a:r>
              <a:rPr lang="hu-HU" sz="2000" dirty="0" err="1" smtClean="0"/>
              <a:t>counties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SOVISEC project, 2012</a:t>
            </a:r>
            <a:endParaRPr lang="hu-H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0445" y="1"/>
            <a:ext cx="1639069" cy="496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1" name="Csoportba foglalás 10"/>
          <p:cNvGrpSpPr/>
          <p:nvPr/>
        </p:nvGrpSpPr>
        <p:grpSpPr>
          <a:xfrm>
            <a:off x="792088" y="3924345"/>
            <a:ext cx="4160912" cy="2745015"/>
            <a:chOff x="792088" y="3924345"/>
            <a:chExt cx="4160912" cy="2745015"/>
          </a:xfrm>
        </p:grpSpPr>
        <p:pic>
          <p:nvPicPr>
            <p:cNvPr id="1027" name="Chart 2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2088" y="4437112"/>
              <a:ext cx="4088904" cy="2232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églalap 5"/>
            <p:cNvSpPr/>
            <p:nvPr/>
          </p:nvSpPr>
          <p:spPr>
            <a:xfrm>
              <a:off x="848544" y="3924345"/>
              <a:ext cx="410445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GB" sz="1600" b="1" i="1" dirty="0" smtClean="0">
                  <a:latin typeface="Arial Narrow" pitchFamily="34" charset="0"/>
                </a:rPr>
                <a:t>Assessment of the cross border business cooperation after Croatia</a:t>
              </a:r>
              <a:r>
                <a:rPr lang="hu-HU" sz="1600" b="1" i="1" dirty="0" smtClean="0">
                  <a:latin typeface="Arial Narrow" pitchFamily="34" charset="0"/>
                </a:rPr>
                <a:t>’s </a:t>
              </a:r>
              <a:r>
                <a:rPr lang="en-GB" sz="1600" b="1" i="1" dirty="0" smtClean="0">
                  <a:latin typeface="Arial Narrow" pitchFamily="34" charset="0"/>
                </a:rPr>
                <a:t>EU </a:t>
              </a:r>
              <a:r>
                <a:rPr lang="hu-HU" sz="1600" b="1" i="1" dirty="0" err="1" smtClean="0">
                  <a:latin typeface="Arial Narrow" pitchFamily="34" charset="0"/>
                </a:rPr>
                <a:t>accession</a:t>
              </a:r>
              <a:endParaRPr lang="hu-HU" sz="1600" b="1" dirty="0">
                <a:latin typeface="Arial Narrow" pitchFamily="34" charset="0"/>
              </a:endParaRPr>
            </a:p>
          </p:txBody>
        </p:sp>
      </p:grpSp>
      <p:grpSp>
        <p:nvGrpSpPr>
          <p:cNvPr id="12" name="Csoportba foglalás 11"/>
          <p:cNvGrpSpPr/>
          <p:nvPr/>
        </p:nvGrpSpPr>
        <p:grpSpPr>
          <a:xfrm>
            <a:off x="5040564" y="714182"/>
            <a:ext cx="4865436" cy="3167355"/>
            <a:chOff x="5040564" y="714182"/>
            <a:chExt cx="4865436" cy="3167355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40564" y="980728"/>
              <a:ext cx="4865435" cy="29008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églalap 8"/>
            <p:cNvSpPr/>
            <p:nvPr/>
          </p:nvSpPr>
          <p:spPr>
            <a:xfrm>
              <a:off x="5967101" y="714182"/>
              <a:ext cx="393889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GB" sz="1600" b="1" i="1" dirty="0" smtClean="0">
                  <a:latin typeface="Arial Narrow" pitchFamily="34" charset="0"/>
                </a:rPr>
                <a:t>Most important obstacles to business conduct </a:t>
              </a:r>
              <a:endParaRPr lang="hu-HU" sz="1600" b="1" dirty="0">
                <a:latin typeface="Arial Narrow" pitchFamily="34" charset="0"/>
              </a:endParaRPr>
            </a:p>
          </p:txBody>
        </p:sp>
      </p:grpSp>
      <p:grpSp>
        <p:nvGrpSpPr>
          <p:cNvPr id="13" name="Csoportba foglalás 12"/>
          <p:cNvGrpSpPr/>
          <p:nvPr/>
        </p:nvGrpSpPr>
        <p:grpSpPr>
          <a:xfrm>
            <a:off x="4953000" y="3861048"/>
            <a:ext cx="4953000" cy="2808312"/>
            <a:chOff x="4953000" y="3861048"/>
            <a:chExt cx="4953000" cy="2808312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39095" y="4118942"/>
              <a:ext cx="4866905" cy="2550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églalap 9"/>
            <p:cNvSpPr/>
            <p:nvPr/>
          </p:nvSpPr>
          <p:spPr>
            <a:xfrm>
              <a:off x="4953000" y="3861048"/>
              <a:ext cx="4953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/>
              <a:r>
                <a:rPr lang="en-GB" sz="1600" b="1" i="1" dirty="0" smtClean="0">
                  <a:latin typeface="Arial Narrow" pitchFamily="34" charset="0"/>
                </a:rPr>
                <a:t>Most important obstacles to cross-border cooperation </a:t>
              </a:r>
              <a:endParaRPr lang="hu-HU" sz="1600" b="1" dirty="0">
                <a:latin typeface="Arial Narrow" pitchFamily="34" charset="0"/>
              </a:endParaRPr>
            </a:p>
          </p:txBody>
        </p:sp>
      </p:grpSp>
      <p:sp>
        <p:nvSpPr>
          <p:cNvPr id="14" name="Téglalap 13"/>
          <p:cNvSpPr/>
          <p:nvPr/>
        </p:nvSpPr>
        <p:spPr>
          <a:xfrm>
            <a:off x="1640632" y="1268760"/>
            <a:ext cx="3240360" cy="2088232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err="1" smtClean="0">
                <a:solidFill>
                  <a:schemeClr val="bg1"/>
                </a:solidFill>
              </a:rPr>
              <a:t>Low</a:t>
            </a:r>
            <a:r>
              <a:rPr lang="hu-HU" sz="2000" b="1" dirty="0" smtClean="0">
                <a:solidFill>
                  <a:schemeClr val="bg1"/>
                </a:solidFill>
              </a:rPr>
              <a:t> </a:t>
            </a:r>
            <a:r>
              <a:rPr lang="hu-HU" sz="2000" b="1" dirty="0" err="1" smtClean="0">
                <a:solidFill>
                  <a:schemeClr val="bg1"/>
                </a:solidFill>
              </a:rPr>
              <a:t>level</a:t>
            </a:r>
            <a:r>
              <a:rPr lang="hu-HU" sz="2000" b="1" dirty="0" smtClean="0">
                <a:solidFill>
                  <a:schemeClr val="bg1"/>
                </a:solidFill>
              </a:rPr>
              <a:t> of </a:t>
            </a:r>
            <a:r>
              <a:rPr lang="hu-HU" sz="2000" b="1" dirty="0" err="1" smtClean="0">
                <a:solidFill>
                  <a:schemeClr val="bg1"/>
                </a:solidFill>
              </a:rPr>
              <a:t>cross-border</a:t>
            </a:r>
            <a:r>
              <a:rPr lang="hu-HU" sz="2000" b="1" dirty="0" smtClean="0">
                <a:solidFill>
                  <a:schemeClr val="bg1"/>
                </a:solidFill>
              </a:rPr>
              <a:t> B2B </a:t>
            </a:r>
            <a:r>
              <a:rPr lang="hu-HU" sz="2000" b="1" dirty="0" err="1" smtClean="0">
                <a:solidFill>
                  <a:schemeClr val="bg1"/>
                </a:solidFill>
              </a:rPr>
              <a:t>cooperation</a:t>
            </a:r>
            <a:endParaRPr lang="hu-HU" sz="2000" b="1" dirty="0" smtClean="0">
              <a:solidFill>
                <a:schemeClr val="bg1"/>
              </a:solidFill>
            </a:endParaRPr>
          </a:p>
          <a:p>
            <a:pPr algn="ctr"/>
            <a:endParaRPr lang="hu-HU" sz="2000" b="1" dirty="0" smtClean="0">
              <a:solidFill>
                <a:schemeClr val="bg1"/>
              </a:solidFill>
            </a:endParaRPr>
          </a:p>
          <a:p>
            <a:pPr algn="ctr"/>
            <a:r>
              <a:rPr lang="hu-HU" sz="2000" b="1" dirty="0" err="1" smtClean="0">
                <a:solidFill>
                  <a:schemeClr val="bg1"/>
                </a:solidFill>
              </a:rPr>
              <a:t>Value</a:t>
            </a:r>
            <a:r>
              <a:rPr lang="hu-HU" sz="2000" b="1" dirty="0" smtClean="0">
                <a:solidFill>
                  <a:schemeClr val="bg1"/>
                </a:solidFill>
              </a:rPr>
              <a:t> </a:t>
            </a:r>
            <a:r>
              <a:rPr lang="hu-HU" sz="2000" b="1" dirty="0" err="1" smtClean="0">
                <a:solidFill>
                  <a:schemeClr val="bg1"/>
                </a:solidFill>
              </a:rPr>
              <a:t>chains</a:t>
            </a:r>
            <a:r>
              <a:rPr lang="hu-HU" sz="2000" b="1" dirty="0" smtClean="0">
                <a:solidFill>
                  <a:schemeClr val="bg1"/>
                </a:solidFill>
              </a:rPr>
              <a:t> </a:t>
            </a:r>
            <a:r>
              <a:rPr lang="hu-HU" sz="2000" b="1" dirty="0" err="1" smtClean="0">
                <a:solidFill>
                  <a:schemeClr val="bg1"/>
                </a:solidFill>
              </a:rPr>
              <a:t>are</a:t>
            </a:r>
            <a:r>
              <a:rPr lang="hu-HU" sz="2000" b="1" dirty="0" smtClean="0">
                <a:solidFill>
                  <a:schemeClr val="bg1"/>
                </a:solidFill>
              </a:rPr>
              <a:t> </a:t>
            </a:r>
            <a:r>
              <a:rPr lang="hu-HU" sz="2000" b="1" dirty="0" err="1" smtClean="0">
                <a:solidFill>
                  <a:schemeClr val="bg1"/>
                </a:solidFill>
              </a:rPr>
              <a:t>not</a:t>
            </a:r>
            <a:r>
              <a:rPr lang="hu-HU" sz="2000" b="1" dirty="0" smtClean="0">
                <a:solidFill>
                  <a:schemeClr val="bg1"/>
                </a:solidFill>
              </a:rPr>
              <a:t> </a:t>
            </a:r>
            <a:r>
              <a:rPr lang="hu-HU" sz="2000" b="1" dirty="0" err="1" smtClean="0">
                <a:solidFill>
                  <a:schemeClr val="bg1"/>
                </a:solidFill>
              </a:rPr>
              <a:t>integrated</a:t>
            </a:r>
            <a:endParaRPr lang="hu-HU" sz="2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5012" y="84361"/>
            <a:ext cx="7364412" cy="968375"/>
          </a:xfrm>
        </p:spPr>
        <p:txBody>
          <a:bodyPr/>
          <a:lstStyle/>
          <a:p>
            <a:r>
              <a:rPr lang="hu-HU" dirty="0" smtClean="0"/>
              <a:t>Key </a:t>
            </a:r>
            <a:r>
              <a:rPr lang="hu-HU" dirty="0" err="1" smtClean="0"/>
              <a:t>findings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ongoing</a:t>
            </a:r>
            <a:r>
              <a:rPr lang="hu-HU" dirty="0" smtClean="0"/>
              <a:t> </a:t>
            </a:r>
            <a:r>
              <a:rPr lang="hu-HU" dirty="0" err="1" smtClean="0"/>
              <a:t>evaluation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HU-HR CBC </a:t>
            </a:r>
            <a:r>
              <a:rPr lang="hu-HU" dirty="0" err="1" smtClean="0"/>
              <a:t>Programme</a:t>
            </a:r>
            <a:r>
              <a:rPr lang="hu-HU" dirty="0" smtClean="0"/>
              <a:t> 2007-2013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304928" y="1196752"/>
            <a:ext cx="5400600" cy="122403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 overall judgement of the programme is undoubtedly positive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B</a:t>
            </a:r>
            <a:r>
              <a:rPr lang="en-GB" dirty="0" err="1" smtClean="0"/>
              <a:t>uilding</a:t>
            </a:r>
            <a:r>
              <a:rPr lang="en-GB" dirty="0" smtClean="0"/>
              <a:t> a strong cooperation network</a:t>
            </a:r>
            <a:endParaRPr lang="hu-HU" dirty="0" smtClean="0"/>
          </a:p>
        </p:txBody>
      </p:sp>
      <p:sp>
        <p:nvSpPr>
          <p:cNvPr id="4" name="Téglalap 3"/>
          <p:cNvSpPr/>
          <p:nvPr/>
        </p:nvSpPr>
        <p:spPr>
          <a:xfrm>
            <a:off x="5112568" y="2332623"/>
            <a:ext cx="4953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Arial"/>
                <a:ea typeface="+mj-ea"/>
                <a:cs typeface="Times New Roman" pitchFamily="18" charset="0"/>
              </a:rPr>
              <a:t>cross-border cooperation has a clear added value to the development of the whole border region </a:t>
            </a:r>
            <a:endParaRPr lang="hu-HU" sz="2800" b="1" dirty="0">
              <a:solidFill>
                <a:schemeClr val="tx2"/>
              </a:solidFill>
              <a:latin typeface="Arial"/>
              <a:ea typeface="+mj-ea"/>
              <a:cs typeface="Times New Roman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1440160" y="2132856"/>
            <a:ext cx="4953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13800" b="1" dirty="0" smtClean="0">
                <a:solidFill>
                  <a:schemeClr val="tx2"/>
                </a:solidFill>
                <a:latin typeface="Arial"/>
                <a:ea typeface="+mj-ea"/>
                <a:cs typeface="Times New Roman" pitchFamily="18" charset="0"/>
              </a:rPr>
              <a:t>83%</a:t>
            </a:r>
            <a:endParaRPr lang="hu-HU" sz="13800" b="1" dirty="0">
              <a:solidFill>
                <a:schemeClr val="tx2"/>
              </a:solidFill>
              <a:latin typeface="Arial"/>
              <a:ea typeface="+mj-ea"/>
              <a:cs typeface="Times New Roman" pitchFamily="18" charset="0"/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1568624" y="1412776"/>
            <a:ext cx="5611862" cy="12240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●"/>
              <a:tabLst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27063" marR="0" indent="-26511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○"/>
              <a:tabLst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3763" marR="0" indent="-2667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–"/>
              <a:tabLst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73150" marR="0" indent="-1793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18" charset="2"/>
              <a:buChar char="-"/>
              <a:tabLst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254125" marR="0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18" charset="2"/>
              <a:buChar char="-"/>
              <a:tabLst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hu-HU" sz="4000" b="1" dirty="0" smtClean="0"/>
              <a:t>OVERALL</a:t>
            </a:r>
            <a:endParaRPr lang="hu-HU" sz="4000" b="1" dirty="0"/>
          </a:p>
        </p:txBody>
      </p:sp>
      <p:cxnSp>
        <p:nvCxnSpPr>
          <p:cNvPr id="7" name="Egyenes összekötő 6"/>
          <p:cNvCxnSpPr/>
          <p:nvPr/>
        </p:nvCxnSpPr>
        <p:spPr>
          <a:xfrm>
            <a:off x="344488" y="2348880"/>
            <a:ext cx="8928992" cy="0"/>
          </a:xfrm>
          <a:prstGeom prst="line">
            <a:avLst/>
          </a:prstGeom>
          <a:ln w="44450">
            <a:solidFill>
              <a:srgbClr val="2DA3B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Csoportba foglalás 12"/>
          <p:cNvGrpSpPr/>
          <p:nvPr/>
        </p:nvGrpSpPr>
        <p:grpSpPr>
          <a:xfrm>
            <a:off x="1" y="0"/>
            <a:ext cx="1424608" cy="4725144"/>
            <a:chOff x="1843175" y="0"/>
            <a:chExt cx="1710049" cy="5184576"/>
          </a:xfrm>
        </p:grpSpPr>
        <p:sp>
          <p:nvSpPr>
            <p:cNvPr id="14" name="Folyamatábra: Kézi művelet 13"/>
            <p:cNvSpPr/>
            <p:nvPr/>
          </p:nvSpPr>
          <p:spPr>
            <a:xfrm rot="16200000">
              <a:off x="105912" y="1737263"/>
              <a:ext cx="5184576" cy="1710049"/>
            </a:xfrm>
            <a:prstGeom prst="flowChartManualOperati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Folyamatábra: Kézi művelet 4"/>
            <p:cNvSpPr/>
            <p:nvPr/>
          </p:nvSpPr>
          <p:spPr>
            <a:xfrm rot="21600000">
              <a:off x="1843175" y="1036915"/>
              <a:ext cx="1710049" cy="31107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273050" tIns="0" rIns="276215" bIns="0" numCol="1" spcCol="1270" anchor="ctr" anchorCtr="0">
              <a:noAutofit/>
            </a:bodyPr>
            <a:lstStyle/>
            <a:p>
              <a:pPr lvl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4300" b="1" kern="1200" dirty="0" smtClean="0"/>
                <a:t>The </a:t>
              </a:r>
              <a:r>
                <a:rPr lang="hu-HU" sz="4300" b="1" kern="1200" dirty="0" err="1" smtClean="0"/>
                <a:t>basis</a:t>
              </a:r>
              <a:endParaRPr lang="hu-HU" sz="4300" b="1" kern="1200" dirty="0"/>
            </a:p>
          </p:txBody>
        </p:sp>
      </p:grpSp>
      <p:cxnSp>
        <p:nvCxnSpPr>
          <p:cNvPr id="16" name="Egyenes összekötő 15"/>
          <p:cNvCxnSpPr/>
          <p:nvPr/>
        </p:nvCxnSpPr>
        <p:spPr>
          <a:xfrm>
            <a:off x="648072" y="4149080"/>
            <a:ext cx="8928992" cy="0"/>
          </a:xfrm>
          <a:prstGeom prst="line">
            <a:avLst/>
          </a:prstGeom>
          <a:ln w="44450">
            <a:solidFill>
              <a:srgbClr val="2DA3B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églalap 16"/>
          <p:cNvSpPr/>
          <p:nvPr/>
        </p:nvSpPr>
        <p:spPr>
          <a:xfrm>
            <a:off x="792088" y="4293096"/>
            <a:ext cx="55446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/>
              <a:t>STILL A LOT OF PROBLEMS REMAINED UNSOLVED </a:t>
            </a:r>
            <a:endParaRPr lang="hu-HU" sz="2800" b="1" dirty="0" smtClean="0"/>
          </a:p>
        </p:txBody>
      </p:sp>
      <p:sp>
        <p:nvSpPr>
          <p:cNvPr id="18" name="Téglalap 17"/>
          <p:cNvSpPr/>
          <p:nvPr/>
        </p:nvSpPr>
        <p:spPr>
          <a:xfrm>
            <a:off x="6336704" y="3933056"/>
            <a:ext cx="4953000" cy="186204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11500" b="1" dirty="0" smtClean="0">
                <a:latin typeface="Arial"/>
                <a:ea typeface="+mj-ea"/>
                <a:cs typeface="Times New Roman" pitchFamily="18" charset="0"/>
              </a:rPr>
              <a:t>57%</a:t>
            </a:r>
            <a:endParaRPr lang="hu-HU" sz="11500" b="1" dirty="0">
              <a:latin typeface="Arial"/>
              <a:ea typeface="+mj-ea"/>
              <a:cs typeface="Times New Roman" pitchFamily="18" charset="0"/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632520" y="5192032"/>
            <a:ext cx="68407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dynamically decreasing and ageing population</a:t>
            </a:r>
            <a:endParaRPr lang="hu-HU" dirty="0"/>
          </a:p>
          <a:p>
            <a:r>
              <a:rPr lang="en-GB" dirty="0"/>
              <a:t>slowly recovering economy with increasing territorial disparities</a:t>
            </a:r>
            <a:endParaRPr lang="hu-HU" dirty="0"/>
          </a:p>
          <a:p>
            <a:r>
              <a:rPr lang="en-GB" dirty="0"/>
              <a:t>increasing unemployment</a:t>
            </a:r>
            <a:endParaRPr lang="hu-HU" dirty="0"/>
          </a:p>
          <a:p>
            <a:r>
              <a:rPr lang="en-GB" dirty="0"/>
              <a:t>remaining huge gap in tourist turnover</a:t>
            </a:r>
            <a:endParaRPr lang="hu-HU" dirty="0"/>
          </a:p>
          <a:p>
            <a:r>
              <a:rPr lang="en-GB" dirty="0"/>
              <a:t>problems in border crossing</a:t>
            </a:r>
            <a:endParaRPr lang="hu-HU" b="1" dirty="0">
              <a:solidFill>
                <a:schemeClr val="tx2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26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96616" y="908720"/>
            <a:ext cx="7776864" cy="525658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0996" y="152400"/>
            <a:ext cx="7148388" cy="968375"/>
          </a:xfrm>
        </p:spPr>
        <p:txBody>
          <a:bodyPr/>
          <a:lstStyle/>
          <a:p>
            <a:r>
              <a:rPr lang="hu-HU" sz="2400" dirty="0" smtClean="0"/>
              <a:t>Key </a:t>
            </a:r>
            <a:r>
              <a:rPr lang="hu-HU" sz="2400" dirty="0" err="1" smtClean="0"/>
              <a:t>findings</a:t>
            </a:r>
            <a:r>
              <a:rPr lang="hu-HU" sz="2400" dirty="0" smtClean="0"/>
              <a:t>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ongoing</a:t>
            </a:r>
            <a:r>
              <a:rPr lang="hu-HU" sz="2400" dirty="0" smtClean="0"/>
              <a:t> </a:t>
            </a:r>
            <a:r>
              <a:rPr lang="hu-HU" sz="2400" dirty="0" err="1" smtClean="0"/>
              <a:t>evaluation</a:t>
            </a:r>
            <a:r>
              <a:rPr lang="hu-HU" sz="2400" dirty="0" smtClean="0"/>
              <a:t> </a:t>
            </a:r>
            <a:r>
              <a:rPr lang="hu-HU" sz="2400" dirty="0" err="1" smtClean="0"/>
              <a:t>of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HU-HR CBC </a:t>
            </a:r>
            <a:r>
              <a:rPr lang="hu-HU" sz="2400" dirty="0" err="1" smtClean="0"/>
              <a:t>Programme</a:t>
            </a:r>
            <a:r>
              <a:rPr lang="hu-HU" sz="2400" dirty="0" smtClean="0"/>
              <a:t> 2007-2013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4488" y="5373216"/>
            <a:ext cx="3888432" cy="82845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  <a:latin typeface="Arial"/>
                <a:ea typeface="+mj-ea"/>
                <a:cs typeface="Times New Roman" pitchFamily="18" charset="0"/>
              </a:rPr>
              <a:t>Development </a:t>
            </a:r>
            <a:r>
              <a:rPr lang="en-GB" dirty="0">
                <a:solidFill>
                  <a:schemeClr val="tx2"/>
                </a:solidFill>
                <a:latin typeface="Arial"/>
                <a:ea typeface="+mj-ea"/>
                <a:cs typeface="Times New Roman" pitchFamily="18" charset="0"/>
              </a:rPr>
              <a:t>of natural and cultural resources, with an overarching goal of sustainable growth</a:t>
            </a:r>
            <a:endParaRPr lang="hu-HU" dirty="0">
              <a:solidFill>
                <a:schemeClr val="tx2"/>
              </a:solidFill>
              <a:latin typeface="Arial"/>
              <a:ea typeface="+mj-ea"/>
              <a:cs typeface="Times New Roman" pitchFamily="18" charset="0"/>
            </a:endParaRPr>
          </a:p>
        </p:txBody>
      </p:sp>
      <p:grpSp>
        <p:nvGrpSpPr>
          <p:cNvPr id="5" name="Csoportba foglalás 4"/>
          <p:cNvGrpSpPr/>
          <p:nvPr/>
        </p:nvGrpSpPr>
        <p:grpSpPr>
          <a:xfrm>
            <a:off x="1" y="0"/>
            <a:ext cx="1424608" cy="4725144"/>
            <a:chOff x="1843175" y="0"/>
            <a:chExt cx="1710049" cy="5184576"/>
          </a:xfrm>
        </p:grpSpPr>
        <p:sp>
          <p:nvSpPr>
            <p:cNvPr id="6" name="Folyamatábra: Kézi művelet 5"/>
            <p:cNvSpPr/>
            <p:nvPr/>
          </p:nvSpPr>
          <p:spPr>
            <a:xfrm rot="16200000">
              <a:off x="105912" y="1737263"/>
              <a:ext cx="5184576" cy="1710049"/>
            </a:xfrm>
            <a:prstGeom prst="flowChartManualOperati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Folyamatábra: Kézi művelet 4"/>
            <p:cNvSpPr/>
            <p:nvPr/>
          </p:nvSpPr>
          <p:spPr>
            <a:xfrm rot="21600000">
              <a:off x="1843175" y="1036915"/>
              <a:ext cx="1710049" cy="31107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273050" tIns="0" rIns="276215" bIns="0" numCol="1" spcCol="1270" anchor="ctr" anchorCtr="0">
              <a:noAutofit/>
            </a:bodyPr>
            <a:lstStyle/>
            <a:p>
              <a:pPr lvl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4300" b="1" kern="1200" dirty="0" smtClean="0"/>
                <a:t>The </a:t>
              </a:r>
              <a:r>
                <a:rPr lang="hu-HU" sz="4300" b="1" kern="1200" dirty="0" err="1" smtClean="0"/>
                <a:t>basis</a:t>
              </a:r>
              <a:endParaRPr lang="hu-HU" sz="4300" b="1" kern="1200" dirty="0"/>
            </a:p>
          </p:txBody>
        </p:sp>
      </p:grpSp>
      <p:sp>
        <p:nvSpPr>
          <p:cNvPr id="8" name="Téglalap 7"/>
          <p:cNvSpPr/>
          <p:nvPr/>
        </p:nvSpPr>
        <p:spPr>
          <a:xfrm>
            <a:off x="272480" y="4797152"/>
            <a:ext cx="3960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b="1" dirty="0" smtClean="0">
                <a:solidFill>
                  <a:schemeClr val="tx2"/>
                </a:solidFill>
                <a:cs typeface="Times New Roman" pitchFamily="18" charset="0"/>
              </a:rPr>
              <a:t>THEMATIC FOCUS</a:t>
            </a:r>
          </a:p>
        </p:txBody>
      </p:sp>
      <p:sp>
        <p:nvSpPr>
          <p:cNvPr id="9" name="Téglalap 8"/>
          <p:cNvSpPr/>
          <p:nvPr/>
        </p:nvSpPr>
        <p:spPr>
          <a:xfrm>
            <a:off x="6105128" y="5325015"/>
            <a:ext cx="34563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u-HU" sz="2400" b="1" dirty="0" smtClean="0">
                <a:cs typeface="Times New Roman" pitchFamily="18" charset="0"/>
              </a:rPr>
              <a:t>INDIRECT ATTENTION TO ECONOMIC COOPERATION</a:t>
            </a:r>
          </a:p>
        </p:txBody>
      </p:sp>
    </p:spTree>
    <p:extLst>
      <p:ext uri="{BB962C8B-B14F-4D97-AF65-F5344CB8AC3E}">
        <p14:creationId xmlns:p14="http://schemas.microsoft.com/office/powerpoint/2010/main" val="210398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584" y="980728"/>
            <a:ext cx="8856984" cy="561662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églalap 3"/>
          <p:cNvSpPr/>
          <p:nvPr/>
        </p:nvSpPr>
        <p:spPr>
          <a:xfrm>
            <a:off x="5961112" y="5373216"/>
            <a:ext cx="4953000" cy="1200329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>
            <a:spAutoFit/>
          </a:bodyPr>
          <a:lstStyle/>
          <a:p>
            <a:r>
              <a:rPr lang="hu-HU" sz="2400" b="1" dirty="0" smtClean="0">
                <a:solidFill>
                  <a:schemeClr val="tx2"/>
                </a:solidFill>
                <a:latin typeface="Arial"/>
                <a:ea typeface="+mj-ea"/>
                <a:cs typeface="Times New Roman" pitchFamily="18" charset="0"/>
              </a:rPr>
              <a:t>SINGLE INTERCONNECTED COOPERATION NETWORK</a:t>
            </a:r>
          </a:p>
          <a:p>
            <a:r>
              <a:rPr lang="hu-HU" sz="2400" b="1" dirty="0" smtClean="0">
                <a:latin typeface="Arial"/>
                <a:ea typeface="+mj-ea"/>
                <a:cs typeface="Times New Roman" pitchFamily="18" charset="0"/>
              </a:rPr>
              <a:t>COOPERATION HUBS</a:t>
            </a:r>
            <a:endParaRPr lang="hu-HU" sz="2400" b="1" dirty="0">
              <a:latin typeface="Arial"/>
              <a:ea typeface="+mj-ea"/>
              <a:cs typeface="Times New Roman" pitchFamily="18" charset="0"/>
            </a:endParaRPr>
          </a:p>
        </p:txBody>
      </p:sp>
      <p:grpSp>
        <p:nvGrpSpPr>
          <p:cNvPr id="5" name="Csoportba foglalás 4"/>
          <p:cNvGrpSpPr/>
          <p:nvPr/>
        </p:nvGrpSpPr>
        <p:grpSpPr>
          <a:xfrm>
            <a:off x="1" y="0"/>
            <a:ext cx="1424608" cy="4725144"/>
            <a:chOff x="1843175" y="0"/>
            <a:chExt cx="1710049" cy="5184576"/>
          </a:xfrm>
        </p:grpSpPr>
        <p:sp>
          <p:nvSpPr>
            <p:cNvPr id="6" name="Folyamatábra: Kézi művelet 5"/>
            <p:cNvSpPr/>
            <p:nvPr/>
          </p:nvSpPr>
          <p:spPr>
            <a:xfrm rot="16200000">
              <a:off x="105912" y="1737263"/>
              <a:ext cx="5184576" cy="1710049"/>
            </a:xfrm>
            <a:prstGeom prst="flowChartManualOperati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Folyamatábra: Kézi művelet 4"/>
            <p:cNvSpPr/>
            <p:nvPr/>
          </p:nvSpPr>
          <p:spPr>
            <a:xfrm rot="21600000">
              <a:off x="1843175" y="1036915"/>
              <a:ext cx="1710049" cy="31107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273050" tIns="0" rIns="276215" bIns="0" numCol="1" spcCol="1270" anchor="ctr" anchorCtr="0">
              <a:noAutofit/>
            </a:bodyPr>
            <a:lstStyle/>
            <a:p>
              <a:pPr lvl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4300" b="1" kern="1200" dirty="0" smtClean="0"/>
                <a:t>The </a:t>
              </a:r>
              <a:r>
                <a:rPr lang="hu-HU" sz="4300" b="1" kern="1200" dirty="0" err="1" smtClean="0"/>
                <a:t>basis</a:t>
              </a:r>
              <a:endParaRPr lang="hu-HU" sz="4300" b="1" kern="1200" dirty="0"/>
            </a:p>
          </p:txBody>
        </p:sp>
      </p:grp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1405012" y="116632"/>
            <a:ext cx="7148388" cy="968375"/>
          </a:xfrm>
        </p:spPr>
        <p:txBody>
          <a:bodyPr/>
          <a:lstStyle/>
          <a:p>
            <a:r>
              <a:rPr lang="hu-HU" sz="2400" dirty="0" smtClean="0"/>
              <a:t>Key </a:t>
            </a:r>
            <a:r>
              <a:rPr lang="hu-HU" sz="2400" dirty="0" err="1" smtClean="0"/>
              <a:t>findings</a:t>
            </a:r>
            <a:r>
              <a:rPr lang="hu-HU" sz="2400" dirty="0" smtClean="0"/>
              <a:t>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ongoing</a:t>
            </a:r>
            <a:r>
              <a:rPr lang="hu-HU" sz="2400" dirty="0" smtClean="0"/>
              <a:t> </a:t>
            </a:r>
            <a:r>
              <a:rPr lang="hu-HU" sz="2400" dirty="0" err="1" smtClean="0"/>
              <a:t>evaluation</a:t>
            </a:r>
            <a:r>
              <a:rPr lang="hu-HU" sz="2400" dirty="0" smtClean="0"/>
              <a:t> </a:t>
            </a:r>
            <a:r>
              <a:rPr lang="hu-HU" sz="2400" dirty="0" err="1" smtClean="0"/>
              <a:t>of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HU-HR CBC </a:t>
            </a:r>
            <a:r>
              <a:rPr lang="hu-HU" sz="2400" dirty="0" err="1" smtClean="0"/>
              <a:t>Programme</a:t>
            </a:r>
            <a:r>
              <a:rPr lang="hu-HU" sz="2400" dirty="0" smtClean="0"/>
              <a:t> 2007-2013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89596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928663" y="152400"/>
            <a:ext cx="7128793" cy="968375"/>
          </a:xfrm>
        </p:spPr>
        <p:txBody>
          <a:bodyPr/>
          <a:lstStyle/>
          <a:p>
            <a:r>
              <a:rPr lang="en-GB" dirty="0" smtClean="0"/>
              <a:t>Fostering value added business cooperation between SMEs operating on different sides of the border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1856656" y="1772816"/>
            <a:ext cx="7700094" cy="4716884"/>
          </a:xfrm>
        </p:spPr>
        <p:txBody>
          <a:bodyPr/>
          <a:lstStyle/>
          <a:p>
            <a:pPr marL="0" indent="0">
              <a:buNone/>
            </a:pPr>
            <a:r>
              <a:rPr lang="hu-HU" sz="2400" cap="small" dirty="0" smtClean="0"/>
              <a:t>Designing an SME </a:t>
            </a:r>
            <a:r>
              <a:rPr lang="hu-HU" sz="2400" cap="small" dirty="0" err="1" smtClean="0"/>
              <a:t>development</a:t>
            </a:r>
            <a:r>
              <a:rPr lang="hu-HU" sz="2400" cap="small" dirty="0" smtClean="0"/>
              <a:t> </a:t>
            </a:r>
            <a:r>
              <a:rPr lang="hu-HU" sz="2400" cap="small" dirty="0" err="1" smtClean="0"/>
              <a:t>scheme</a:t>
            </a:r>
            <a:endParaRPr lang="hu-HU" sz="2400" cap="small" dirty="0" smtClean="0"/>
          </a:p>
          <a:p>
            <a:pPr marL="360363" indent="-360363">
              <a:buFont typeface="Wingdings" pitchFamily="2" charset="2"/>
              <a:buChar char="§"/>
            </a:pPr>
            <a:r>
              <a:rPr lang="hu-HU" sz="2400" cap="small" dirty="0" err="1" smtClean="0"/>
              <a:t>that</a:t>
            </a:r>
            <a:r>
              <a:rPr lang="hu-HU" sz="2400" cap="small" dirty="0" smtClean="0"/>
              <a:t> </a:t>
            </a:r>
            <a:r>
              <a:rPr lang="hu-HU" sz="2400" cap="small" dirty="0" err="1" smtClean="0"/>
              <a:t>works</a:t>
            </a:r>
            <a:r>
              <a:rPr lang="hu-HU" sz="2400" cap="small" dirty="0" smtClean="0"/>
              <a:t> </a:t>
            </a:r>
            <a:r>
              <a:rPr lang="hu-HU" sz="2400" cap="small" dirty="0" err="1" smtClean="0"/>
              <a:t>as</a:t>
            </a:r>
            <a:r>
              <a:rPr lang="hu-HU" sz="2400" cap="small" dirty="0" smtClean="0"/>
              <a:t> a </a:t>
            </a:r>
            <a:r>
              <a:rPr lang="hu-HU" sz="2400" cap="small" dirty="0" err="1" smtClean="0"/>
              <a:t>financial</a:t>
            </a:r>
            <a:r>
              <a:rPr lang="hu-HU" sz="2400" cap="small" dirty="0" smtClean="0"/>
              <a:t> </a:t>
            </a:r>
            <a:r>
              <a:rPr lang="hu-HU" sz="2400" cap="small" dirty="0" err="1" smtClean="0"/>
              <a:t>incentive</a:t>
            </a:r>
            <a:r>
              <a:rPr lang="hu-HU" sz="2400" cap="small" dirty="0" smtClean="0"/>
              <a:t> </a:t>
            </a:r>
            <a:r>
              <a:rPr lang="hu-HU" sz="2400" cap="small" dirty="0" err="1" smtClean="0"/>
              <a:t>to</a:t>
            </a:r>
            <a:r>
              <a:rPr lang="hu-HU" sz="2400" cap="small" dirty="0" smtClean="0"/>
              <a:t> </a:t>
            </a:r>
            <a:r>
              <a:rPr lang="hu-HU" sz="2400" cap="small" dirty="0" err="1" smtClean="0"/>
              <a:t>foster</a:t>
            </a:r>
            <a:r>
              <a:rPr lang="hu-HU" sz="2400" cap="small" dirty="0" smtClean="0"/>
              <a:t> B2B </a:t>
            </a:r>
            <a:r>
              <a:rPr lang="hu-HU" sz="2400" cap="small" dirty="0" err="1" smtClean="0"/>
              <a:t>cooperations</a:t>
            </a:r>
            <a:endParaRPr lang="hu-HU" sz="2400" cap="small" dirty="0" smtClean="0"/>
          </a:p>
          <a:p>
            <a:pPr marL="360363" indent="-360363">
              <a:buFont typeface="Wingdings" pitchFamily="2" charset="2"/>
              <a:buChar char="§"/>
            </a:pPr>
            <a:r>
              <a:rPr lang="hu-HU" sz="2400" cap="small" dirty="0" err="1" smtClean="0"/>
              <a:t>offers</a:t>
            </a:r>
            <a:r>
              <a:rPr lang="hu-HU" sz="2400" cap="small" dirty="0" smtClean="0"/>
              <a:t> </a:t>
            </a:r>
            <a:r>
              <a:rPr lang="hu-HU" sz="2400" cap="small" dirty="0" err="1" smtClean="0"/>
              <a:t>direct</a:t>
            </a:r>
            <a:r>
              <a:rPr lang="hu-HU" sz="2400" cap="small" dirty="0" smtClean="0"/>
              <a:t> </a:t>
            </a:r>
            <a:r>
              <a:rPr lang="hu-HU" sz="2400" cap="small" dirty="0" err="1" smtClean="0"/>
              <a:t>support</a:t>
            </a:r>
            <a:r>
              <a:rPr lang="hu-HU" sz="2400" cap="small" dirty="0" smtClean="0"/>
              <a:t> </a:t>
            </a:r>
            <a:r>
              <a:rPr lang="hu-HU" sz="2400" cap="small" dirty="0" err="1" smtClean="0"/>
              <a:t>to</a:t>
            </a:r>
            <a:r>
              <a:rPr lang="hu-HU" sz="2400" cap="small" dirty="0" smtClean="0"/>
              <a:t> </a:t>
            </a:r>
            <a:r>
              <a:rPr lang="hu-HU" sz="2400" cap="small" dirty="0" err="1" smtClean="0"/>
              <a:t>entreprises</a:t>
            </a:r>
            <a:endParaRPr lang="hu-HU" sz="2400" cap="small" dirty="0" smtClean="0"/>
          </a:p>
          <a:p>
            <a:pPr marL="360363" indent="-360363">
              <a:buFont typeface="Wingdings" pitchFamily="2" charset="2"/>
              <a:buChar char="§"/>
            </a:pPr>
            <a:r>
              <a:rPr lang="hu-HU" sz="2400" cap="small" dirty="0" err="1" smtClean="0"/>
              <a:t>builds</a:t>
            </a:r>
            <a:r>
              <a:rPr lang="hu-HU" sz="2400" cap="small" dirty="0" smtClean="0"/>
              <a:t> </a:t>
            </a:r>
            <a:r>
              <a:rPr lang="hu-HU" sz="2400" cap="small" dirty="0" err="1" smtClean="0"/>
              <a:t>on</a:t>
            </a:r>
            <a:r>
              <a:rPr lang="hu-HU" sz="2400" cap="small" dirty="0" smtClean="0"/>
              <a:t> </a:t>
            </a:r>
            <a:r>
              <a:rPr lang="hu-HU" sz="2400" cap="small" dirty="0" err="1" smtClean="0"/>
              <a:t>the</a:t>
            </a:r>
            <a:r>
              <a:rPr lang="hu-HU" sz="2400" cap="small" dirty="0" smtClean="0"/>
              <a:t> </a:t>
            </a:r>
            <a:r>
              <a:rPr lang="hu-HU" sz="2400" cap="small" dirty="0" err="1" smtClean="0"/>
              <a:t>existing</a:t>
            </a:r>
            <a:r>
              <a:rPr lang="hu-HU" sz="2400" cap="small" dirty="0" smtClean="0"/>
              <a:t> </a:t>
            </a:r>
            <a:r>
              <a:rPr lang="hu-HU" sz="2400" cap="small" dirty="0" err="1" smtClean="0"/>
              <a:t>strengths</a:t>
            </a:r>
            <a:r>
              <a:rPr lang="hu-HU" sz="2400" cap="small" dirty="0" smtClean="0"/>
              <a:t> of </a:t>
            </a:r>
            <a:r>
              <a:rPr lang="hu-HU" sz="2400" cap="small" dirty="0" err="1" smtClean="0"/>
              <a:t>cross-border</a:t>
            </a:r>
            <a:r>
              <a:rPr lang="hu-HU" sz="2400" cap="small" dirty="0" smtClean="0"/>
              <a:t> </a:t>
            </a:r>
            <a:r>
              <a:rPr lang="hu-HU" sz="2400" cap="small" dirty="0" err="1" smtClean="0"/>
              <a:t>cooperation</a:t>
            </a:r>
            <a:r>
              <a:rPr lang="hu-HU" sz="2400" cap="small" dirty="0" smtClean="0"/>
              <a:t> – </a:t>
            </a:r>
            <a:r>
              <a:rPr lang="hu-HU" sz="2400" cap="small" dirty="0" err="1" smtClean="0"/>
              <a:t>especially</a:t>
            </a:r>
            <a:r>
              <a:rPr lang="hu-HU" sz="2400" cap="small" dirty="0" smtClean="0"/>
              <a:t> </a:t>
            </a:r>
            <a:r>
              <a:rPr lang="hu-HU" sz="2400" cap="small" dirty="0" err="1" smtClean="0"/>
              <a:t>the</a:t>
            </a:r>
            <a:r>
              <a:rPr lang="hu-HU" sz="2400" cap="small" dirty="0" smtClean="0"/>
              <a:t> </a:t>
            </a:r>
            <a:r>
              <a:rPr lang="hu-HU" sz="2400" cap="small" dirty="0" err="1" smtClean="0"/>
              <a:t>cooperation</a:t>
            </a:r>
            <a:r>
              <a:rPr lang="hu-HU" sz="2400" cap="small" dirty="0" smtClean="0"/>
              <a:t> </a:t>
            </a:r>
            <a:r>
              <a:rPr lang="hu-HU" sz="2400" cap="small" dirty="0" err="1" smtClean="0"/>
              <a:t>structure</a:t>
            </a:r>
            <a:r>
              <a:rPr lang="hu-HU" sz="2400" cap="small" dirty="0" smtClean="0"/>
              <a:t> </a:t>
            </a:r>
            <a:endParaRPr lang="hu-HU" sz="2400" cap="small" dirty="0"/>
          </a:p>
        </p:txBody>
      </p:sp>
      <p:grpSp>
        <p:nvGrpSpPr>
          <p:cNvPr id="3" name="Csoportba foglalás 2"/>
          <p:cNvGrpSpPr/>
          <p:nvPr/>
        </p:nvGrpSpPr>
        <p:grpSpPr>
          <a:xfrm>
            <a:off x="0" y="0"/>
            <a:ext cx="1710049" cy="5184576"/>
            <a:chOff x="3681479" y="0"/>
            <a:chExt cx="1710049" cy="5184576"/>
          </a:xfrm>
        </p:grpSpPr>
        <p:sp>
          <p:nvSpPr>
            <p:cNvPr id="4" name="Folyamatábra: Kézi művelet 3"/>
            <p:cNvSpPr/>
            <p:nvPr/>
          </p:nvSpPr>
          <p:spPr>
            <a:xfrm rot="16200000">
              <a:off x="1944216" y="1737263"/>
              <a:ext cx="5184576" cy="1710049"/>
            </a:xfrm>
            <a:prstGeom prst="flowChartManualOperati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Folyamatábra: Kézi művelet 4"/>
            <p:cNvSpPr/>
            <p:nvPr/>
          </p:nvSpPr>
          <p:spPr>
            <a:xfrm rot="21600000">
              <a:off x="3681479" y="1036915"/>
              <a:ext cx="1710049" cy="31107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273050" tIns="0" rIns="276215" bIns="0" numCol="1" spcCol="1270" anchor="ctr" anchorCtr="0">
              <a:noAutofit/>
            </a:bodyPr>
            <a:lstStyle/>
            <a:p>
              <a:pPr lvl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4300" b="1" kern="1200" dirty="0" smtClean="0"/>
                <a:t>The </a:t>
              </a:r>
              <a:r>
                <a:rPr lang="hu-HU" sz="4300" b="1" kern="1200" dirty="0" err="1" smtClean="0"/>
                <a:t>goals</a:t>
              </a:r>
              <a:endParaRPr lang="hu-HU" sz="4300" b="1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soportba foglalás 2"/>
          <p:cNvGrpSpPr/>
          <p:nvPr/>
        </p:nvGrpSpPr>
        <p:grpSpPr>
          <a:xfrm>
            <a:off x="0" y="0"/>
            <a:ext cx="1592057" cy="3915816"/>
            <a:chOff x="5519782" y="0"/>
            <a:chExt cx="1710049" cy="5184576"/>
          </a:xfrm>
        </p:grpSpPr>
        <p:sp>
          <p:nvSpPr>
            <p:cNvPr id="7" name="Folyamatábra: Kézi művelet 6"/>
            <p:cNvSpPr/>
            <p:nvPr/>
          </p:nvSpPr>
          <p:spPr>
            <a:xfrm rot="16200000">
              <a:off x="3782519" y="1737263"/>
              <a:ext cx="5184576" cy="1710049"/>
            </a:xfrm>
            <a:prstGeom prst="flowChartManualOperati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Folyamatábra: Kézi művelet 4"/>
            <p:cNvSpPr/>
            <p:nvPr/>
          </p:nvSpPr>
          <p:spPr>
            <a:xfrm rot="21600000">
              <a:off x="5519782" y="1036915"/>
              <a:ext cx="1710049" cy="31107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273050" tIns="0" rIns="276215" bIns="0" numCol="1" spcCol="1270" anchor="ctr" anchorCtr="0">
              <a:noAutofit/>
            </a:bodyPr>
            <a:lstStyle/>
            <a:p>
              <a:pPr lvl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4000" b="1" kern="1200" dirty="0" smtClean="0"/>
                <a:t>The </a:t>
              </a:r>
              <a:r>
                <a:rPr lang="hu-HU" sz="4000" b="1" kern="1200" dirty="0" err="1" smtClean="0"/>
                <a:t>fears</a:t>
              </a:r>
              <a:endParaRPr lang="hu-HU" sz="4000" b="1" kern="1200" dirty="0"/>
            </a:p>
          </p:txBody>
        </p:sp>
      </p:grpSp>
      <p:sp>
        <p:nvSpPr>
          <p:cNvPr id="10" name="Lekerekített téglalap 9"/>
          <p:cNvSpPr/>
          <p:nvPr/>
        </p:nvSpPr>
        <p:spPr>
          <a:xfrm>
            <a:off x="1712640" y="908720"/>
            <a:ext cx="1440160" cy="201622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err="1" smtClean="0">
                <a:solidFill>
                  <a:schemeClr val="bg1"/>
                </a:solidFill>
              </a:rPr>
              <a:t>SMEs</a:t>
            </a:r>
            <a:r>
              <a:rPr lang="hu-HU" sz="1600" dirty="0" smtClean="0">
                <a:solidFill>
                  <a:schemeClr val="bg1"/>
                </a:solidFill>
              </a:rPr>
              <a:t> </a:t>
            </a:r>
            <a:r>
              <a:rPr lang="hu-HU" sz="1600" dirty="0" err="1" smtClean="0">
                <a:solidFill>
                  <a:schemeClr val="bg1"/>
                </a:solidFill>
              </a:rPr>
              <a:t>have</a:t>
            </a:r>
            <a:r>
              <a:rPr lang="hu-HU" sz="1600" dirty="0" smtClean="0">
                <a:solidFill>
                  <a:schemeClr val="bg1"/>
                </a:solidFill>
              </a:rPr>
              <a:t> </a:t>
            </a:r>
            <a:r>
              <a:rPr lang="hu-HU" sz="1600" dirty="0" err="1" smtClean="0">
                <a:solidFill>
                  <a:schemeClr val="bg1"/>
                </a:solidFill>
              </a:rPr>
              <a:t>difficulties</a:t>
            </a:r>
            <a:r>
              <a:rPr lang="hu-HU" sz="1600" dirty="0" smtClean="0">
                <a:solidFill>
                  <a:schemeClr val="bg1"/>
                </a:solidFill>
              </a:rPr>
              <a:t> </a:t>
            </a:r>
            <a:r>
              <a:rPr lang="hu-HU" sz="1600" dirty="0" err="1" smtClean="0">
                <a:solidFill>
                  <a:schemeClr val="bg1"/>
                </a:solidFill>
              </a:rPr>
              <a:t>to</a:t>
            </a:r>
            <a:r>
              <a:rPr lang="hu-HU" sz="1600" dirty="0" smtClean="0">
                <a:solidFill>
                  <a:schemeClr val="bg1"/>
                </a:solidFill>
              </a:rPr>
              <a:t> </a:t>
            </a:r>
            <a:r>
              <a:rPr lang="hu-HU" sz="1600" dirty="0" err="1" smtClean="0">
                <a:solidFill>
                  <a:schemeClr val="bg1"/>
                </a:solidFill>
              </a:rPr>
              <a:t>find</a:t>
            </a:r>
            <a:r>
              <a:rPr lang="hu-HU" sz="1600" dirty="0" smtClean="0">
                <a:solidFill>
                  <a:schemeClr val="bg1"/>
                </a:solidFill>
              </a:rPr>
              <a:t> </a:t>
            </a:r>
            <a:r>
              <a:rPr lang="hu-HU" sz="1600" dirty="0" err="1" smtClean="0">
                <a:solidFill>
                  <a:schemeClr val="bg1"/>
                </a:solidFill>
              </a:rPr>
              <a:t>cross-border</a:t>
            </a:r>
            <a:r>
              <a:rPr lang="hu-HU" sz="1600" dirty="0" smtClean="0">
                <a:solidFill>
                  <a:schemeClr val="bg1"/>
                </a:solidFill>
              </a:rPr>
              <a:t> </a:t>
            </a:r>
            <a:r>
              <a:rPr lang="hu-HU" sz="1600" dirty="0" err="1" smtClean="0">
                <a:solidFill>
                  <a:schemeClr val="bg1"/>
                </a:solidFill>
              </a:rPr>
              <a:t>partners</a:t>
            </a:r>
            <a:endParaRPr lang="hu-HU" sz="1600" dirty="0" smtClean="0">
              <a:solidFill>
                <a:schemeClr val="bg1"/>
              </a:solidFill>
            </a:endParaRPr>
          </a:p>
        </p:txBody>
      </p:sp>
      <p:sp>
        <p:nvSpPr>
          <p:cNvPr id="11" name="Lekerekített téglalap 10"/>
          <p:cNvSpPr/>
          <p:nvPr/>
        </p:nvSpPr>
        <p:spPr>
          <a:xfrm>
            <a:off x="3224808" y="908720"/>
            <a:ext cx="1368152" cy="201622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err="1" smtClean="0">
                <a:solidFill>
                  <a:schemeClr val="bg1"/>
                </a:solidFill>
              </a:rPr>
              <a:t>Taking</a:t>
            </a:r>
            <a:r>
              <a:rPr lang="hu-HU" sz="1600" dirty="0" smtClean="0">
                <a:solidFill>
                  <a:schemeClr val="bg1"/>
                </a:solidFill>
              </a:rPr>
              <a:t> </a:t>
            </a:r>
            <a:r>
              <a:rPr lang="hu-HU" sz="1600" dirty="0" err="1" smtClean="0">
                <a:solidFill>
                  <a:schemeClr val="bg1"/>
                </a:solidFill>
              </a:rPr>
              <a:t>the</a:t>
            </a:r>
            <a:r>
              <a:rPr lang="hu-HU" sz="1600" dirty="0" smtClean="0">
                <a:solidFill>
                  <a:schemeClr val="bg1"/>
                </a:solidFill>
              </a:rPr>
              <a:t> </a:t>
            </a:r>
            <a:r>
              <a:rPr lang="hu-HU" sz="1600" dirty="0" err="1" smtClean="0">
                <a:solidFill>
                  <a:schemeClr val="bg1"/>
                </a:solidFill>
              </a:rPr>
              <a:t>responsi-bility</a:t>
            </a:r>
            <a:r>
              <a:rPr lang="hu-HU" sz="1600" dirty="0" smtClean="0">
                <a:solidFill>
                  <a:schemeClr val="bg1"/>
                </a:solidFill>
              </a:rPr>
              <a:t> of a Lead </a:t>
            </a:r>
            <a:r>
              <a:rPr lang="hu-HU" sz="1600" dirty="0" err="1" smtClean="0">
                <a:solidFill>
                  <a:schemeClr val="bg1"/>
                </a:solidFill>
              </a:rPr>
              <a:t>beneficiary</a:t>
            </a:r>
            <a:endParaRPr lang="hu-HU" sz="1600" dirty="0" smtClean="0">
              <a:solidFill>
                <a:schemeClr val="bg1"/>
              </a:solidFill>
            </a:endParaRPr>
          </a:p>
        </p:txBody>
      </p:sp>
      <p:sp>
        <p:nvSpPr>
          <p:cNvPr id="12" name="Lekerekített téglalap 11"/>
          <p:cNvSpPr/>
          <p:nvPr/>
        </p:nvSpPr>
        <p:spPr>
          <a:xfrm>
            <a:off x="4664968" y="908720"/>
            <a:ext cx="1512168" cy="201622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err="1" smtClean="0">
                <a:solidFill>
                  <a:schemeClr val="bg1"/>
                </a:solidFill>
              </a:rPr>
              <a:t>Complicated</a:t>
            </a:r>
            <a:r>
              <a:rPr lang="hu-HU" sz="1600" dirty="0" smtClean="0">
                <a:solidFill>
                  <a:schemeClr val="bg1"/>
                </a:solidFill>
              </a:rPr>
              <a:t> </a:t>
            </a:r>
            <a:r>
              <a:rPr lang="hu-HU" sz="1600" dirty="0" err="1" smtClean="0">
                <a:solidFill>
                  <a:schemeClr val="bg1"/>
                </a:solidFill>
              </a:rPr>
              <a:t>admin-istration</a:t>
            </a:r>
            <a:endParaRPr lang="hu-HU" sz="1600" dirty="0" smtClean="0">
              <a:solidFill>
                <a:schemeClr val="bg1"/>
              </a:solidFill>
            </a:endParaRPr>
          </a:p>
        </p:txBody>
      </p:sp>
      <p:sp>
        <p:nvSpPr>
          <p:cNvPr id="13" name="Lekerekített téglalap 12"/>
          <p:cNvSpPr/>
          <p:nvPr/>
        </p:nvSpPr>
        <p:spPr>
          <a:xfrm>
            <a:off x="6249144" y="908720"/>
            <a:ext cx="1944216" cy="201622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</a:rPr>
              <a:t>Financial </a:t>
            </a:r>
            <a:r>
              <a:rPr lang="hu-HU" sz="1600" dirty="0" err="1" smtClean="0">
                <a:solidFill>
                  <a:schemeClr val="bg1"/>
                </a:solidFill>
              </a:rPr>
              <a:t>aid</a:t>
            </a:r>
            <a:r>
              <a:rPr lang="hu-HU" sz="1600" dirty="0" smtClean="0">
                <a:solidFill>
                  <a:schemeClr val="bg1"/>
                </a:solidFill>
              </a:rPr>
              <a:t> is </a:t>
            </a:r>
            <a:r>
              <a:rPr lang="hu-HU" sz="1600" dirty="0" err="1" smtClean="0">
                <a:solidFill>
                  <a:schemeClr val="bg1"/>
                </a:solidFill>
              </a:rPr>
              <a:t>not</a:t>
            </a:r>
            <a:r>
              <a:rPr lang="hu-HU" sz="1600" dirty="0" smtClean="0">
                <a:solidFill>
                  <a:schemeClr val="bg1"/>
                </a:solidFill>
              </a:rPr>
              <a:t> </a:t>
            </a:r>
            <a:r>
              <a:rPr lang="hu-HU" sz="1600" dirty="0" err="1" smtClean="0">
                <a:solidFill>
                  <a:schemeClr val="bg1"/>
                </a:solidFill>
              </a:rPr>
              <a:t>attractive</a:t>
            </a:r>
            <a:r>
              <a:rPr lang="hu-HU" sz="1600" dirty="0" smtClean="0">
                <a:solidFill>
                  <a:schemeClr val="bg1"/>
                </a:solidFill>
              </a:rPr>
              <a:t> </a:t>
            </a:r>
            <a:r>
              <a:rPr lang="hu-HU" sz="1600" dirty="0" err="1" smtClean="0">
                <a:solidFill>
                  <a:schemeClr val="bg1"/>
                </a:solidFill>
              </a:rPr>
              <a:t>enough</a:t>
            </a:r>
            <a:r>
              <a:rPr lang="hu-HU" sz="1600" dirty="0" smtClean="0">
                <a:solidFill>
                  <a:schemeClr val="bg1"/>
                </a:solidFill>
              </a:rPr>
              <a:t> </a:t>
            </a:r>
            <a:r>
              <a:rPr lang="hu-HU" sz="1600" dirty="0" err="1" smtClean="0">
                <a:solidFill>
                  <a:schemeClr val="bg1"/>
                </a:solidFill>
              </a:rPr>
              <a:t>compared</a:t>
            </a:r>
            <a:r>
              <a:rPr lang="hu-HU" sz="1600" dirty="0" smtClean="0">
                <a:solidFill>
                  <a:schemeClr val="bg1"/>
                </a:solidFill>
              </a:rPr>
              <a:t> </a:t>
            </a:r>
            <a:r>
              <a:rPr lang="hu-HU" sz="1600" dirty="0" err="1" smtClean="0">
                <a:solidFill>
                  <a:schemeClr val="bg1"/>
                </a:solidFill>
              </a:rPr>
              <a:t>to</a:t>
            </a:r>
            <a:r>
              <a:rPr lang="hu-HU" sz="1600" dirty="0" smtClean="0">
                <a:solidFill>
                  <a:schemeClr val="bg1"/>
                </a:solidFill>
              </a:rPr>
              <a:t> </a:t>
            </a:r>
            <a:r>
              <a:rPr lang="hu-HU" sz="1600" dirty="0" err="1" smtClean="0">
                <a:solidFill>
                  <a:schemeClr val="bg1"/>
                </a:solidFill>
              </a:rPr>
              <a:t>national</a:t>
            </a:r>
            <a:r>
              <a:rPr lang="hu-HU" sz="1600" dirty="0" smtClean="0">
                <a:solidFill>
                  <a:schemeClr val="bg1"/>
                </a:solidFill>
              </a:rPr>
              <a:t> </a:t>
            </a:r>
            <a:r>
              <a:rPr lang="hu-HU" sz="1600" dirty="0" err="1" smtClean="0">
                <a:solidFill>
                  <a:schemeClr val="bg1"/>
                </a:solidFill>
              </a:rPr>
              <a:t>mainstream</a:t>
            </a:r>
            <a:r>
              <a:rPr lang="hu-HU" sz="1600" dirty="0" smtClean="0">
                <a:solidFill>
                  <a:schemeClr val="bg1"/>
                </a:solidFill>
              </a:rPr>
              <a:t> </a:t>
            </a:r>
            <a:r>
              <a:rPr lang="hu-HU" sz="1600" dirty="0" err="1" smtClean="0">
                <a:solidFill>
                  <a:schemeClr val="bg1"/>
                </a:solidFill>
              </a:rPr>
              <a:t>programmes</a:t>
            </a:r>
            <a:endParaRPr lang="hu-HU" sz="1600" dirty="0" smtClean="0">
              <a:solidFill>
                <a:schemeClr val="bg1"/>
              </a:solidFill>
            </a:endParaRPr>
          </a:p>
        </p:txBody>
      </p:sp>
      <p:sp>
        <p:nvSpPr>
          <p:cNvPr id="22" name="Lekerekített téglalap 21"/>
          <p:cNvSpPr/>
          <p:nvPr/>
        </p:nvSpPr>
        <p:spPr>
          <a:xfrm>
            <a:off x="8265368" y="908720"/>
            <a:ext cx="1584176" cy="201622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err="1" smtClean="0">
                <a:solidFill>
                  <a:schemeClr val="bg1"/>
                </a:solidFill>
              </a:rPr>
              <a:t>Projects</a:t>
            </a:r>
            <a:r>
              <a:rPr lang="hu-HU" sz="1600" dirty="0" smtClean="0">
                <a:solidFill>
                  <a:schemeClr val="bg1"/>
                </a:solidFill>
              </a:rPr>
              <a:t> </a:t>
            </a:r>
            <a:r>
              <a:rPr lang="hu-HU" sz="1600" dirty="0" err="1" smtClean="0">
                <a:solidFill>
                  <a:schemeClr val="bg1"/>
                </a:solidFill>
              </a:rPr>
              <a:t>with</a:t>
            </a:r>
            <a:r>
              <a:rPr lang="hu-HU" sz="1600" dirty="0" smtClean="0">
                <a:solidFill>
                  <a:schemeClr val="bg1"/>
                </a:solidFill>
              </a:rPr>
              <a:t> no </a:t>
            </a:r>
            <a:r>
              <a:rPr lang="hu-HU" sz="1600" dirty="0" err="1" smtClean="0">
                <a:solidFill>
                  <a:schemeClr val="bg1"/>
                </a:solidFill>
              </a:rPr>
              <a:t>additional</a:t>
            </a:r>
            <a:r>
              <a:rPr lang="hu-HU" sz="1600" dirty="0" smtClean="0">
                <a:solidFill>
                  <a:schemeClr val="bg1"/>
                </a:solidFill>
              </a:rPr>
              <a:t> B2B </a:t>
            </a:r>
            <a:r>
              <a:rPr lang="hu-HU" sz="1600" dirty="0" err="1" smtClean="0">
                <a:solidFill>
                  <a:schemeClr val="bg1"/>
                </a:solidFill>
              </a:rPr>
              <a:t>cooperation</a:t>
            </a:r>
            <a:endParaRPr lang="hu-HU" sz="1600" dirty="0" smtClean="0">
              <a:solidFill>
                <a:schemeClr val="bg1"/>
              </a:solidFill>
            </a:endParaRPr>
          </a:p>
        </p:txBody>
      </p:sp>
      <p:grpSp>
        <p:nvGrpSpPr>
          <p:cNvPr id="30" name="Csoportba foglalás 29"/>
          <p:cNvGrpSpPr/>
          <p:nvPr/>
        </p:nvGrpSpPr>
        <p:grpSpPr>
          <a:xfrm>
            <a:off x="0" y="2942184"/>
            <a:ext cx="9777536" cy="3915816"/>
            <a:chOff x="0" y="2942184"/>
            <a:chExt cx="9777536" cy="3915816"/>
          </a:xfrm>
        </p:grpSpPr>
        <p:grpSp>
          <p:nvGrpSpPr>
            <p:cNvPr id="4" name="Csoportba foglalás 3"/>
            <p:cNvGrpSpPr/>
            <p:nvPr/>
          </p:nvGrpSpPr>
          <p:grpSpPr>
            <a:xfrm>
              <a:off x="0" y="2942184"/>
              <a:ext cx="1592057" cy="3915816"/>
              <a:chOff x="7358085" y="0"/>
              <a:chExt cx="1710049" cy="5184576"/>
            </a:xfrm>
          </p:grpSpPr>
          <p:sp>
            <p:nvSpPr>
              <p:cNvPr id="5" name="Folyamatábra: Kézi művelet 4"/>
              <p:cNvSpPr/>
              <p:nvPr/>
            </p:nvSpPr>
            <p:spPr>
              <a:xfrm rot="16200000">
                <a:off x="5620822" y="1737263"/>
                <a:ext cx="5184576" cy="1710049"/>
              </a:xfrm>
              <a:prstGeom prst="flowChartManualOperation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6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6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" name="Folyamatábra: Kézi művelet 6"/>
              <p:cNvSpPr/>
              <p:nvPr/>
            </p:nvSpPr>
            <p:spPr>
              <a:xfrm rot="21600000">
                <a:off x="7358085" y="1036915"/>
                <a:ext cx="1710049" cy="311074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vert270" wrap="square" lIns="273050" tIns="0" rIns="276215" bIns="0" numCol="1" spcCol="1270" anchor="ctr" anchorCtr="0">
                <a:noAutofit/>
              </a:bodyPr>
              <a:lstStyle/>
              <a:p>
                <a:pPr lvl="0" algn="ctr" defTabSz="1911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hu-HU" sz="4000" b="1" kern="1200" dirty="0" smtClean="0"/>
                  <a:t>The </a:t>
                </a:r>
                <a:r>
                  <a:rPr lang="hu-HU" sz="4000" b="1" kern="1200" dirty="0" err="1" smtClean="0"/>
                  <a:t>solutions</a:t>
                </a:r>
                <a:endParaRPr lang="hu-HU" sz="4000" b="1" kern="1200" dirty="0"/>
              </a:p>
            </p:txBody>
          </p:sp>
        </p:grpSp>
        <p:sp>
          <p:nvSpPr>
            <p:cNvPr id="14" name="Lekerekített téglalap 13"/>
            <p:cNvSpPr/>
            <p:nvPr/>
          </p:nvSpPr>
          <p:spPr>
            <a:xfrm>
              <a:off x="1784648" y="4365104"/>
              <a:ext cx="4392488" cy="1728192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600" dirty="0" smtClean="0">
                  <a:solidFill>
                    <a:schemeClr val="bg1"/>
                  </a:solidFill>
                </a:rPr>
                <a:t>Lead partner and </a:t>
              </a:r>
              <a:r>
                <a:rPr lang="hu-HU" sz="1600" dirty="0" err="1" smtClean="0">
                  <a:solidFill>
                    <a:schemeClr val="bg1"/>
                  </a:solidFill>
                </a:rPr>
                <a:t>core</a:t>
              </a:r>
              <a:r>
                <a:rPr lang="hu-HU" sz="1600" dirty="0" smtClean="0">
                  <a:solidFill>
                    <a:schemeClr val="bg1"/>
                  </a:solidFill>
                </a:rPr>
                <a:t> </a:t>
              </a:r>
              <a:r>
                <a:rPr lang="hu-HU" sz="1600" dirty="0" err="1" smtClean="0">
                  <a:solidFill>
                    <a:schemeClr val="bg1"/>
                  </a:solidFill>
                </a:rPr>
                <a:t>partners</a:t>
              </a:r>
              <a:r>
                <a:rPr lang="hu-HU" sz="1600" dirty="0" smtClean="0">
                  <a:solidFill>
                    <a:schemeClr val="bg1"/>
                  </a:solidFill>
                </a:rPr>
                <a:t> </a:t>
              </a:r>
              <a:r>
                <a:rPr lang="hu-HU" sz="1600" dirty="0" err="1" smtClean="0">
                  <a:solidFill>
                    <a:schemeClr val="bg1"/>
                  </a:solidFill>
                </a:rPr>
                <a:t>offering</a:t>
              </a:r>
              <a:r>
                <a:rPr lang="hu-HU" sz="1600" dirty="0" smtClean="0">
                  <a:solidFill>
                    <a:schemeClr val="bg1"/>
                  </a:solidFill>
                </a:rPr>
                <a:t> project </a:t>
              </a:r>
              <a:r>
                <a:rPr lang="hu-HU" sz="1600" dirty="0" err="1" smtClean="0">
                  <a:solidFill>
                    <a:schemeClr val="bg1"/>
                  </a:solidFill>
                </a:rPr>
                <a:t>development</a:t>
              </a:r>
              <a:r>
                <a:rPr lang="hu-HU" sz="1600" dirty="0" smtClean="0">
                  <a:solidFill>
                    <a:schemeClr val="bg1"/>
                  </a:solidFill>
                </a:rPr>
                <a:t> </a:t>
              </a:r>
              <a:r>
                <a:rPr lang="hu-HU" sz="1600" dirty="0" err="1" smtClean="0">
                  <a:solidFill>
                    <a:schemeClr val="bg1"/>
                  </a:solidFill>
                </a:rPr>
                <a:t>services</a:t>
              </a:r>
              <a:r>
                <a:rPr lang="hu-HU" sz="1600" dirty="0" smtClean="0">
                  <a:solidFill>
                    <a:schemeClr val="bg1"/>
                  </a:solidFill>
                </a:rPr>
                <a:t>, </a:t>
              </a:r>
              <a:r>
                <a:rPr lang="hu-HU" sz="1600" dirty="0" err="1" smtClean="0">
                  <a:solidFill>
                    <a:schemeClr val="bg1"/>
                  </a:solidFill>
                </a:rPr>
                <a:t>administrative</a:t>
              </a:r>
              <a:r>
                <a:rPr lang="hu-HU" sz="1600" dirty="0" smtClean="0">
                  <a:solidFill>
                    <a:schemeClr val="bg1"/>
                  </a:solidFill>
                </a:rPr>
                <a:t> </a:t>
              </a:r>
              <a:r>
                <a:rPr lang="hu-HU" sz="1600" dirty="0" err="1" smtClean="0">
                  <a:solidFill>
                    <a:schemeClr val="bg1"/>
                  </a:solidFill>
                </a:rPr>
                <a:t>backstopping</a:t>
              </a:r>
              <a:r>
                <a:rPr lang="hu-HU" sz="1600" dirty="0" smtClean="0">
                  <a:solidFill>
                    <a:schemeClr val="bg1"/>
                  </a:solidFill>
                </a:rPr>
                <a:t> and </a:t>
              </a:r>
              <a:r>
                <a:rPr lang="hu-HU" sz="1600" dirty="0" err="1" smtClean="0">
                  <a:solidFill>
                    <a:schemeClr val="bg1"/>
                  </a:solidFill>
                </a:rPr>
                <a:t>taking</a:t>
              </a:r>
              <a:r>
                <a:rPr lang="hu-HU" sz="1600" dirty="0" smtClean="0">
                  <a:solidFill>
                    <a:schemeClr val="bg1"/>
                  </a:solidFill>
                </a:rPr>
                <a:t> </a:t>
              </a:r>
              <a:r>
                <a:rPr lang="hu-HU" sz="1600" dirty="0" err="1" smtClean="0">
                  <a:solidFill>
                    <a:schemeClr val="bg1"/>
                  </a:solidFill>
                </a:rPr>
                <a:t>the</a:t>
              </a:r>
              <a:r>
                <a:rPr lang="hu-HU" sz="1600" dirty="0" smtClean="0">
                  <a:solidFill>
                    <a:schemeClr val="bg1"/>
                  </a:solidFill>
                </a:rPr>
                <a:t> LB </a:t>
              </a:r>
              <a:r>
                <a:rPr lang="hu-HU" sz="1600" dirty="0" err="1" smtClean="0">
                  <a:solidFill>
                    <a:schemeClr val="bg1"/>
                  </a:solidFill>
                </a:rPr>
                <a:t>responsibility</a:t>
              </a:r>
              <a:endParaRPr lang="hu-HU" sz="16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7" name="Lekerekített téglalap 16"/>
            <p:cNvSpPr/>
            <p:nvPr/>
          </p:nvSpPr>
          <p:spPr>
            <a:xfrm>
              <a:off x="6249144" y="4365104"/>
              <a:ext cx="1944216" cy="1728192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600" dirty="0" err="1" smtClean="0">
                  <a:solidFill>
                    <a:schemeClr val="bg1"/>
                  </a:solidFill>
                </a:rPr>
                <a:t>High</a:t>
              </a:r>
              <a:r>
                <a:rPr lang="hu-HU" sz="1600" dirty="0" smtClean="0">
                  <a:solidFill>
                    <a:schemeClr val="bg1"/>
                  </a:solidFill>
                </a:rPr>
                <a:t> </a:t>
              </a:r>
              <a:r>
                <a:rPr lang="hu-HU" sz="1600" dirty="0" err="1" smtClean="0">
                  <a:solidFill>
                    <a:schemeClr val="bg1"/>
                  </a:solidFill>
                </a:rPr>
                <a:t>aid</a:t>
              </a:r>
              <a:r>
                <a:rPr lang="hu-HU" sz="1600" dirty="0" smtClean="0">
                  <a:solidFill>
                    <a:schemeClr val="bg1"/>
                  </a:solidFill>
                </a:rPr>
                <a:t> </a:t>
              </a:r>
              <a:r>
                <a:rPr lang="hu-HU" sz="1600" dirty="0" err="1" smtClean="0">
                  <a:solidFill>
                    <a:schemeClr val="bg1"/>
                  </a:solidFill>
                </a:rPr>
                <a:t>intensity</a:t>
              </a:r>
              <a:r>
                <a:rPr lang="hu-HU" sz="1600" dirty="0" smtClean="0">
                  <a:solidFill>
                    <a:schemeClr val="bg1"/>
                  </a:solidFill>
                </a:rPr>
                <a:t> </a:t>
              </a:r>
              <a:r>
                <a:rPr lang="hu-HU" sz="1600" dirty="0" err="1" smtClean="0">
                  <a:solidFill>
                    <a:schemeClr val="bg1"/>
                  </a:solidFill>
                </a:rPr>
                <a:t>using</a:t>
              </a:r>
              <a:r>
                <a:rPr lang="hu-HU" sz="1600" dirty="0" smtClean="0">
                  <a:solidFill>
                    <a:schemeClr val="bg1"/>
                  </a:solidFill>
                </a:rPr>
                <a:t> </a:t>
              </a:r>
              <a:r>
                <a:rPr lang="hu-HU" sz="1600" dirty="0" err="1" smtClean="0">
                  <a:solidFill>
                    <a:schemeClr val="bg1"/>
                  </a:solidFill>
                </a:rPr>
                <a:t>the</a:t>
              </a:r>
              <a:r>
                <a:rPr lang="hu-HU" sz="1600" dirty="0" smtClean="0">
                  <a:solidFill>
                    <a:schemeClr val="bg1"/>
                  </a:solidFill>
                </a:rPr>
                <a:t> ‘de </a:t>
              </a:r>
              <a:r>
                <a:rPr lang="hu-HU" sz="1600" dirty="0" err="1" smtClean="0">
                  <a:solidFill>
                    <a:schemeClr val="bg1"/>
                  </a:solidFill>
                </a:rPr>
                <a:t>minimis</a:t>
              </a:r>
              <a:r>
                <a:rPr lang="hu-HU" sz="1600" dirty="0" smtClean="0">
                  <a:solidFill>
                    <a:schemeClr val="bg1"/>
                  </a:solidFill>
                </a:rPr>
                <a:t>’ </a:t>
              </a:r>
              <a:r>
                <a:rPr lang="hu-HU" sz="1600" dirty="0" err="1" smtClean="0">
                  <a:solidFill>
                    <a:schemeClr val="bg1"/>
                  </a:solidFill>
                </a:rPr>
                <a:t>rule</a:t>
              </a:r>
              <a:endParaRPr lang="hu-HU" sz="16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3" name="Lekerekített téglalap 22"/>
            <p:cNvSpPr/>
            <p:nvPr/>
          </p:nvSpPr>
          <p:spPr>
            <a:xfrm>
              <a:off x="8337376" y="4365104"/>
              <a:ext cx="1440160" cy="1728192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600" dirty="0" err="1" smtClean="0">
                  <a:solidFill>
                    <a:schemeClr val="bg1"/>
                  </a:solidFill>
                </a:rPr>
                <a:t>Clear</a:t>
              </a:r>
              <a:r>
                <a:rPr lang="hu-HU" sz="1600" dirty="0" smtClean="0">
                  <a:solidFill>
                    <a:schemeClr val="bg1"/>
                  </a:solidFill>
                </a:rPr>
                <a:t> </a:t>
              </a:r>
              <a:r>
                <a:rPr lang="hu-HU" sz="1600" dirty="0" err="1" smtClean="0">
                  <a:solidFill>
                    <a:schemeClr val="bg1"/>
                  </a:solidFill>
                </a:rPr>
                <a:t>criteria</a:t>
              </a:r>
              <a:r>
                <a:rPr lang="hu-HU" sz="1600" dirty="0" smtClean="0">
                  <a:solidFill>
                    <a:schemeClr val="bg1"/>
                  </a:solidFill>
                </a:rPr>
                <a:t> </a:t>
              </a:r>
              <a:r>
                <a:rPr lang="hu-HU" sz="1600" dirty="0" err="1" smtClean="0">
                  <a:solidFill>
                    <a:schemeClr val="bg1"/>
                  </a:solidFill>
                </a:rPr>
                <a:t>on</a:t>
              </a:r>
              <a:r>
                <a:rPr lang="hu-HU" sz="1600" dirty="0" smtClean="0">
                  <a:solidFill>
                    <a:schemeClr val="bg1"/>
                  </a:solidFill>
                </a:rPr>
                <a:t> </a:t>
              </a:r>
              <a:r>
                <a:rPr lang="hu-HU" sz="1600" dirty="0" err="1" smtClean="0">
                  <a:solidFill>
                    <a:schemeClr val="bg1"/>
                  </a:solidFill>
                </a:rPr>
                <a:t>the</a:t>
              </a:r>
              <a:r>
                <a:rPr lang="hu-HU" sz="1600" dirty="0" smtClean="0">
                  <a:solidFill>
                    <a:schemeClr val="bg1"/>
                  </a:solidFill>
                </a:rPr>
                <a:t> </a:t>
              </a:r>
              <a:r>
                <a:rPr lang="hu-HU" sz="1600" dirty="0" err="1" smtClean="0">
                  <a:solidFill>
                    <a:schemeClr val="bg1"/>
                  </a:solidFill>
                </a:rPr>
                <a:t>level</a:t>
              </a:r>
              <a:r>
                <a:rPr lang="hu-HU" sz="1600" dirty="0" smtClean="0">
                  <a:solidFill>
                    <a:schemeClr val="bg1"/>
                  </a:solidFill>
                </a:rPr>
                <a:t> of </a:t>
              </a:r>
              <a:r>
                <a:rPr lang="hu-HU" sz="1600" dirty="0" err="1" smtClean="0">
                  <a:solidFill>
                    <a:schemeClr val="bg1"/>
                  </a:solidFill>
                </a:rPr>
                <a:t>indicators</a:t>
              </a:r>
              <a:endParaRPr lang="hu-HU" sz="16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4" name="Lefelé nyíl 23"/>
            <p:cNvSpPr/>
            <p:nvPr/>
          </p:nvSpPr>
          <p:spPr>
            <a:xfrm>
              <a:off x="2072680" y="3068960"/>
              <a:ext cx="648072" cy="1224136"/>
            </a:xfrm>
            <a:prstGeom prst="downArrow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 sz="1600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5" name="Lefelé nyíl 24"/>
            <p:cNvSpPr/>
            <p:nvPr/>
          </p:nvSpPr>
          <p:spPr>
            <a:xfrm>
              <a:off x="3512840" y="3068960"/>
              <a:ext cx="648072" cy="1224136"/>
            </a:xfrm>
            <a:prstGeom prst="downArrow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 sz="1600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6" name="Lefelé nyíl 25"/>
            <p:cNvSpPr/>
            <p:nvPr/>
          </p:nvSpPr>
          <p:spPr>
            <a:xfrm>
              <a:off x="5097016" y="3068960"/>
              <a:ext cx="648072" cy="1224136"/>
            </a:xfrm>
            <a:prstGeom prst="downArrow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 sz="1600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7" name="Lefelé nyíl 26"/>
            <p:cNvSpPr/>
            <p:nvPr/>
          </p:nvSpPr>
          <p:spPr>
            <a:xfrm>
              <a:off x="6897216" y="3068960"/>
              <a:ext cx="648072" cy="1224136"/>
            </a:xfrm>
            <a:prstGeom prst="downArrow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 sz="1600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8" name="Lefelé nyíl 27"/>
            <p:cNvSpPr/>
            <p:nvPr/>
          </p:nvSpPr>
          <p:spPr>
            <a:xfrm>
              <a:off x="8769424" y="3068960"/>
              <a:ext cx="648072" cy="1224136"/>
            </a:xfrm>
            <a:prstGeom prst="downArrow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 sz="1600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9" name="Téglalap 28"/>
            <p:cNvSpPr/>
            <p:nvPr/>
          </p:nvSpPr>
          <p:spPr>
            <a:xfrm>
              <a:off x="1784648" y="3356992"/>
              <a:ext cx="7848872" cy="432048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400" b="1" dirty="0" err="1" smtClean="0">
                  <a:solidFill>
                    <a:srgbClr val="2DA3BB"/>
                  </a:solidFill>
                </a:rPr>
                <a:t>Establishing</a:t>
              </a:r>
              <a:r>
                <a:rPr lang="hu-HU" sz="2400" b="1" dirty="0" smtClean="0">
                  <a:solidFill>
                    <a:srgbClr val="2DA3BB"/>
                  </a:solidFill>
                </a:rPr>
                <a:t> a ‘PP </a:t>
              </a:r>
              <a:r>
                <a:rPr lang="hu-HU" sz="2400" b="1" dirty="0" err="1" smtClean="0">
                  <a:solidFill>
                    <a:srgbClr val="2DA3BB"/>
                  </a:solidFill>
                </a:rPr>
                <a:t>light</a:t>
              </a:r>
              <a:r>
                <a:rPr lang="hu-HU" sz="2400" b="1" dirty="0" smtClean="0">
                  <a:solidFill>
                    <a:srgbClr val="2DA3BB"/>
                  </a:solidFill>
                </a:rPr>
                <a:t>’ </a:t>
              </a:r>
              <a:r>
                <a:rPr lang="hu-HU" sz="2400" b="1" dirty="0" err="1" smtClean="0">
                  <a:solidFill>
                    <a:srgbClr val="2DA3BB"/>
                  </a:solidFill>
                </a:rPr>
                <a:t>support</a:t>
              </a:r>
              <a:r>
                <a:rPr lang="hu-HU" sz="2400" b="1" dirty="0" smtClean="0">
                  <a:solidFill>
                    <a:srgbClr val="2DA3BB"/>
                  </a:solidFill>
                </a:rPr>
                <a:t> </a:t>
              </a:r>
              <a:r>
                <a:rPr lang="hu-HU" sz="2400" b="1" dirty="0" err="1" smtClean="0">
                  <a:solidFill>
                    <a:srgbClr val="2DA3BB"/>
                  </a:solidFill>
                </a:rPr>
                <a:t>scheme</a:t>
              </a:r>
              <a:r>
                <a:rPr lang="hu-HU" sz="2400" b="1" dirty="0" smtClean="0">
                  <a:solidFill>
                    <a:srgbClr val="2DA3BB"/>
                  </a:solidFill>
                </a:rPr>
                <a:t> </a:t>
              </a:r>
              <a:r>
                <a:rPr lang="hu-HU" sz="2400" b="1" dirty="0" err="1" smtClean="0">
                  <a:solidFill>
                    <a:srgbClr val="2DA3BB"/>
                  </a:solidFill>
                </a:rPr>
                <a:t>for</a:t>
              </a:r>
              <a:r>
                <a:rPr lang="hu-HU" sz="2400" b="1" dirty="0" smtClean="0">
                  <a:solidFill>
                    <a:srgbClr val="2DA3BB"/>
                  </a:solidFill>
                </a:rPr>
                <a:t> </a:t>
              </a:r>
              <a:r>
                <a:rPr lang="hu-HU" sz="2400" b="1" dirty="0" err="1" smtClean="0">
                  <a:solidFill>
                    <a:srgbClr val="2DA3BB"/>
                  </a:solidFill>
                </a:rPr>
                <a:t>SMEs</a:t>
              </a:r>
              <a:endParaRPr lang="hu-HU" sz="2400" b="1" dirty="0" smtClean="0">
                <a:solidFill>
                  <a:srgbClr val="2DA3BB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CG Ex Ante_prezentáció_2011">
  <a:themeElements>
    <a:clrScheme name="ICG-neuesCD-Mai2011">
      <a:dk1>
        <a:sysClr val="windowText" lastClr="000000"/>
      </a:dk1>
      <a:lt1>
        <a:sysClr val="window" lastClr="FFFFFF"/>
      </a:lt1>
      <a:dk2>
        <a:srgbClr val="00B4BF"/>
      </a:dk2>
      <a:lt2>
        <a:srgbClr val="EB6941"/>
      </a:lt2>
      <a:accent1>
        <a:srgbClr val="785AA0"/>
      </a:accent1>
      <a:accent2>
        <a:srgbClr val="96C369"/>
      </a:accent2>
      <a:accent3>
        <a:srgbClr val="A5AACD"/>
      </a:accent3>
      <a:accent4>
        <a:srgbClr val="FFCD00"/>
      </a:accent4>
      <a:accent5>
        <a:srgbClr val="A08250"/>
      </a:accent5>
      <a:accent6>
        <a:srgbClr val="FF0000"/>
      </a:accent6>
      <a:hlink>
        <a:srgbClr val="00B4C3"/>
      </a:hlink>
      <a:folHlink>
        <a:srgbClr val="785AA0"/>
      </a:folHlink>
    </a:clrScheme>
    <a:fontScheme name="ICG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12700">
          <a:noFill/>
        </a:ln>
      </a:spPr>
      <a:bodyPr rtlCol="0" anchor="ctr"/>
      <a:lstStyle>
        <a:defPPr algn="ctr">
          <a:defRPr sz="16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>
            <a:solidFill>
              <a:srgbClr val="00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ICG Ex Ante_prezentáció_2011</Template>
  <TotalTime>4519</TotalTime>
  <Words>335</Words>
  <Application>Microsoft Office PowerPoint</Application>
  <PresentationFormat>A4 (210x297 mm)</PresentationFormat>
  <Paragraphs>56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ICG Ex Ante_prezentáció_2011</vt:lpstr>
      <vt:lpstr>Experiences and new opportunities for cross-border economic development The HU-HR example</vt:lpstr>
      <vt:lpstr>Overview</vt:lpstr>
      <vt:lpstr>Cross-border cooperation between entreprises of Somogy and Virovitica-Podravina counties SOVISEC project, 2012</vt:lpstr>
      <vt:lpstr>Key findings of the ongoing evaluation of the HU-HR CBC Programme 2007-2013</vt:lpstr>
      <vt:lpstr>Key findings of the ongoing evaluation of the HU-HR CBC Programme 2007-2013</vt:lpstr>
      <vt:lpstr>Key findings of the ongoing evaluation of the HU-HR CBC Programme 2007-2013</vt:lpstr>
      <vt:lpstr>Fostering value added business cooperation between SMEs operating on different sides of the border </vt:lpstr>
      <vt:lpstr>PowerPoint bemutató</vt:lpstr>
    </vt:vector>
  </TitlesOfParts>
  <Company>ICG Ex Ante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Barna-Lázár Zoltán</dc:creator>
  <cp:lastModifiedBy>Váradi Ildikó</cp:lastModifiedBy>
  <cp:revision>29</cp:revision>
  <cp:lastPrinted>2013-11-21T09:46:16Z</cp:lastPrinted>
  <dcterms:created xsi:type="dcterms:W3CDTF">2013-11-21T08:56:35Z</dcterms:created>
  <dcterms:modified xsi:type="dcterms:W3CDTF">2015-04-13T06:36:52Z</dcterms:modified>
</cp:coreProperties>
</file>