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1" r:id="rId2"/>
    <p:sldId id="304" r:id="rId3"/>
    <p:sldId id="302" r:id="rId4"/>
    <p:sldId id="303" r:id="rId5"/>
    <p:sldId id="306" r:id="rId6"/>
    <p:sldId id="308" r:id="rId7"/>
    <p:sldId id="318" r:id="rId8"/>
    <p:sldId id="319" r:id="rId9"/>
    <p:sldId id="309" r:id="rId10"/>
    <p:sldId id="314" r:id="rId11"/>
    <p:sldId id="316" r:id="rId12"/>
    <p:sldId id="317" r:id="rId13"/>
    <p:sldId id="313" r:id="rId14"/>
    <p:sldId id="312" r:id="rId15"/>
    <p:sldId id="296" r:id="rId16"/>
    <p:sldId id="28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4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5193-8541-4185-8981-12D0F748038D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FEC1-74E8-4847-8A4E-C7F042A7B56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15921" y="3448317"/>
            <a:ext cx="8534400" cy="207671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ETT Műhely, Hollókő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 descr="191112  MKTSZ Logo Color CMY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16" y="0"/>
            <a:ext cx="2507157" cy="24469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5938" y="6001555"/>
            <a:ext cx="5267460" cy="604013"/>
          </a:xfrm>
        </p:spPr>
        <p:txBody>
          <a:bodyPr/>
          <a:lstStyle/>
          <a:p>
            <a:r>
              <a:rPr lang="hu-HU" dirty="0" smtClean="0"/>
              <a:t>MAGYAR KERÉKPÁROS TURISZTIKAI SZÖVETSÉG - MAKETUSZ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 descr="191112  Maketusz Logo Color Gradi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46623" y="5357611"/>
            <a:ext cx="2032092" cy="1294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6A0D-CED1-4E8E-92D6-0DD85092FDE3}" type="datetimeFigureOut">
              <a:rPr lang="hu-HU" smtClean="0"/>
              <a:pPr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EE4E-DFF1-426E-ADAA-3C8441FD5B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6308035" y="0"/>
            <a:ext cx="2302565" cy="115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kerékpáros turizmus fenntarthatósága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Pénzes Erzsébet</a:t>
            </a:r>
          </a:p>
          <a:p>
            <a:r>
              <a:rPr lang="hu-HU" dirty="0" smtClean="0"/>
              <a:t>Kerékpáros vándortábori projektkoordinátor</a:t>
            </a:r>
          </a:p>
          <a:p>
            <a:r>
              <a:rPr lang="hu-HU" dirty="0" smtClean="0"/>
              <a:t>Magyar Kerékpáros Turisztikai Szövetség - MAKETUSZ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5027" y="6008914"/>
            <a:ext cx="406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ETT Műhely, Hollókő, 2019. 11.28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Fenntartható kerékpáros turizmus </a:t>
            </a:r>
            <a:r>
              <a:rPr lang="hu-HU" dirty="0" smtClean="0"/>
              <a:t>– gazdaság és társadalom (turisták)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turisták ÉLMÉNYT akarnak.</a:t>
            </a:r>
          </a:p>
          <a:p>
            <a:r>
              <a:rPr lang="hu-HU" dirty="0" smtClean="0"/>
              <a:t>Élmény= tapasztalat a helyszínen – előzetes várakozások</a:t>
            </a:r>
          </a:p>
          <a:p>
            <a:pPr>
              <a:lnSpc>
                <a:spcPct val="90000"/>
              </a:lnSpc>
              <a:buNone/>
            </a:pPr>
            <a:r>
              <a:rPr lang="hu-HU" dirty="0" smtClean="0"/>
              <a:t>Az előzetes várakozások ettől függnek: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előzetes tapasztalatok – mit látott addig?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általános </a:t>
            </a:r>
            <a:r>
              <a:rPr lang="hu-HU" dirty="0" err="1" smtClean="0"/>
              <a:t>termékimázs</a:t>
            </a:r>
            <a:r>
              <a:rPr lang="hu-HU" dirty="0" smtClean="0"/>
              <a:t> – mit mondanak róla, mit hall róla, mit képzel el a nevéből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a vendégek kulturális háttere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marketingüzenetek – mit és hogyan </a:t>
            </a:r>
            <a:r>
              <a:rPr lang="hu-HU" b="1" dirty="0" smtClean="0"/>
              <a:t>kommunikálunk?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kerékpáros turisták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Rendszeres</a:t>
            </a:r>
            <a:r>
              <a:rPr lang="hu-HU" dirty="0" smtClean="0"/>
              <a:t> kerékpározók: gyakorlott, a kerékpárt minden nap használók. Tapasztaltak, fizikailag jó kondícióban vannak, rugalmasak. Új élményeket keresnek. „Elmegy bárhol.”</a:t>
            </a:r>
          </a:p>
          <a:p>
            <a:r>
              <a:rPr lang="hu-HU" b="1" dirty="0" smtClean="0"/>
              <a:t>Alkalmi</a:t>
            </a:r>
            <a:r>
              <a:rPr lang="hu-HU" dirty="0" smtClean="0"/>
              <a:t> kerékpárosok: alapvető kerékpáros ismeretekkel rendelkeznek, átlagos fizikai kondícióban, biztonságos és kényelmes utakat szeretik, sok információt. A motiváció a rekreáció, az önkifejezés, valami más csinálása.</a:t>
            </a:r>
          </a:p>
          <a:p>
            <a:r>
              <a:rPr lang="hu-HU" b="1" dirty="0" smtClean="0"/>
              <a:t>Igényes</a:t>
            </a:r>
            <a:r>
              <a:rPr lang="hu-HU" dirty="0" smtClean="0"/>
              <a:t> (nagy igényeket támasztó) kerékpárosok: kifejezetten csak a biztonságos és jól járható utakat keresik. Családok, utánfutóval közlekedők, </a:t>
            </a:r>
            <a:r>
              <a:rPr lang="hu-HU" dirty="0" err="1" smtClean="0"/>
              <a:t>handbike-osok</a:t>
            </a:r>
            <a:r>
              <a:rPr lang="hu-HU" dirty="0" smtClean="0"/>
              <a:t>, fekvőbiciklisek stb.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36074" y="0"/>
            <a:ext cx="8631382" cy="6386945"/>
            <a:chOff x="1605" y="2010"/>
            <a:chExt cx="8325" cy="585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605" y="2010"/>
              <a:ext cx="8325" cy="585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2880" y="6135"/>
              <a:ext cx="57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4200" y="4275"/>
              <a:ext cx="31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455" y="3255"/>
              <a:ext cx="2655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Rendszeres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455" y="5130"/>
              <a:ext cx="2655" cy="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Alkalmi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200" y="6750"/>
              <a:ext cx="3210" cy="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Igényes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Fenntartható kerékpáros turizmus – gazdaság és társadalom</a:t>
            </a:r>
            <a:endParaRPr lang="hu-HU" dirty="0"/>
          </a:p>
        </p:txBody>
      </p:sp>
      <p:pic>
        <p:nvPicPr>
          <p:cNvPr id="4" name="Picture 2" descr="elégedettség_ábra_szi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436" y="1410750"/>
            <a:ext cx="7445258" cy="47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Fenntartható kerékpáros turizmus – társadalom - helyi </a:t>
            </a:r>
            <a:r>
              <a:rPr lang="hu-HU" dirty="0" smtClean="0"/>
              <a:t>közösség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Önkormányzat – karbantartás, szolgáltatók felé kommunikáció, kerékpáros infrastruktúra építése (pihenőhely, támaszok, információs pontok és táblák), lobbi</a:t>
            </a:r>
          </a:p>
          <a:p>
            <a:r>
              <a:rPr lang="hu-HU" dirty="0" smtClean="0"/>
              <a:t>Szolgáltatók – </a:t>
            </a:r>
            <a:r>
              <a:rPr lang="hu-HU" dirty="0" err="1" smtClean="0"/>
              <a:t>kerékpárosbaráttá</a:t>
            </a:r>
            <a:r>
              <a:rPr lang="hu-HU" dirty="0" smtClean="0"/>
              <a:t> válás</a:t>
            </a:r>
          </a:p>
          <a:p>
            <a:r>
              <a:rPr lang="hu-HU" dirty="0" smtClean="0"/>
              <a:t>Civil szervezetek – karbantartás, közösségi rendezvények szervezése, programszervezés, utánpótlás-nevelés, lobbi (</a:t>
            </a:r>
            <a:r>
              <a:rPr lang="hu-HU" b="1" dirty="0" smtClean="0"/>
              <a:t>tervek készítése, javaslattétel, alátámasztva adatokkal és felmérésekkel, számításokkal</a:t>
            </a:r>
            <a:r>
              <a:rPr lang="hu-HU" dirty="0" smtClean="0"/>
              <a:t>)</a:t>
            </a:r>
          </a:p>
          <a:p>
            <a:r>
              <a:rPr lang="hu-HU" dirty="0" smtClean="0"/>
              <a:t>Helyi lakossággal való elfogadtatás – gazdái lehetnek a projektnek.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 példák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6291" y="1454727"/>
            <a:ext cx="8340437" cy="473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4"/>
          <p:cNvSpPr txBox="1">
            <a:spLocks/>
          </p:cNvSpPr>
          <p:nvPr/>
        </p:nvSpPr>
        <p:spPr>
          <a:xfrm>
            <a:off x="4003964" y="3886203"/>
            <a:ext cx="5666509" cy="21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Burgenland (AUT)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Nové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Mésto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pod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Smrkem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(CZE)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Alsó-Ausztria, bike parkok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 descr="IMG_3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685" y="1094509"/>
            <a:ext cx="6757459" cy="5068094"/>
          </a:xfrm>
        </p:spPr>
      </p:pic>
      <p:sp>
        <p:nvSpPr>
          <p:cNvPr id="7" name="Szövegdoboz 6"/>
          <p:cNvSpPr txBox="1"/>
          <p:nvPr/>
        </p:nvSpPr>
        <p:spPr>
          <a:xfrm>
            <a:off x="8007927" y="3228109"/>
            <a:ext cx="404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penzes.erzsebet</a:t>
            </a:r>
            <a:r>
              <a:rPr lang="hu-HU" sz="2400" dirty="0" smtClean="0"/>
              <a:t>@</a:t>
            </a:r>
            <a:r>
              <a:rPr lang="hu-HU" sz="2400" dirty="0" err="1" smtClean="0"/>
              <a:t>maketusz.hu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Fenntarthatóság</a:t>
            </a:r>
            <a:endParaRPr lang="hu-HU" dirty="0"/>
          </a:p>
        </p:txBody>
      </p:sp>
      <p:pic>
        <p:nvPicPr>
          <p:cNvPr id="4" name="Picture 2" descr="http://www.zastavki.com/pictures/2560x1600/2012/People_Children_Funny_boy_03388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745" y="1616667"/>
            <a:ext cx="7190509" cy="4493029"/>
          </a:xfrm>
          <a:prstGeom prst="rect">
            <a:avLst/>
          </a:prstGeom>
          <a:noFill/>
        </p:spPr>
      </p:pic>
      <p:pic>
        <p:nvPicPr>
          <p:cNvPr id="5" name="Picture 4" descr="earth-in-our-hand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065" y="1368842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Fenntarthatóság</a:t>
            </a:r>
            <a:endParaRPr lang="hu-HU" dirty="0"/>
          </a:p>
        </p:txBody>
      </p:sp>
      <p:pic>
        <p:nvPicPr>
          <p:cNvPr id="8" name="Tartalom helye 7" descr="fennta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652" y="1158685"/>
            <a:ext cx="5812971" cy="49451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 turizmus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A </a:t>
            </a:r>
            <a:r>
              <a:rPr lang="hu-HU" dirty="0" smtClean="0"/>
              <a:t>fenntartható közösségi turizmusnak hosszú távú gazdasági kapcsolatot kell biztosítania </a:t>
            </a:r>
            <a:r>
              <a:rPr lang="hu-HU" b="1" dirty="0" smtClean="0"/>
              <a:t>a </a:t>
            </a:r>
            <a:r>
              <a:rPr lang="hu-HU" b="1" dirty="0" err="1" smtClean="0"/>
              <a:t>desztináció</a:t>
            </a:r>
            <a:r>
              <a:rPr lang="hu-HU" b="1" dirty="0" smtClean="0"/>
              <a:t> közösségei és a vállalkozások</a:t>
            </a:r>
            <a:r>
              <a:rPr lang="hu-HU" dirty="0" smtClean="0"/>
              <a:t> között</a:t>
            </a:r>
            <a:r>
              <a:rPr lang="en-US" dirty="0" smtClean="0"/>
              <a:t>. </a:t>
            </a:r>
            <a:r>
              <a:rPr lang="hu-HU" dirty="0" smtClean="0"/>
              <a:t>Célja a negatív környezeti hatások minimalizálása, valamint a társadalmi-kulturális </a:t>
            </a:r>
            <a:r>
              <a:rPr lang="hu-HU" b="1" dirty="0" smtClean="0"/>
              <a:t>jólét javítása</a:t>
            </a:r>
            <a:r>
              <a:rPr lang="hu-HU" dirty="0" smtClean="0"/>
              <a:t> a közösségek számára.</a:t>
            </a:r>
            <a:r>
              <a:rPr lang="en-US" dirty="0" smtClean="0"/>
              <a:t> </a:t>
            </a: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A közösség érintett és érdekelt szereplőinek tisztában kell lenniük az etikai felelősségükkel és a kívánatos viselkedési normákkal</a:t>
            </a:r>
          </a:p>
          <a:p>
            <a:pPr>
              <a:lnSpc>
                <a:spcPct val="90000"/>
              </a:lnSpc>
            </a:pPr>
            <a:r>
              <a:rPr lang="hu-HU" dirty="0" smtClean="0">
                <a:sym typeface="Wingdings" pitchFamily="2" charset="2"/>
              </a:rPr>
              <a:t> gazdasági fenntarthatóság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társadalmi 2 oldalú: helyi közösség és a látogatók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turizmus irányítóinak feladata és felelőssége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Környezet – hatóságok, jogszabályok, engedélyek</a:t>
            </a:r>
          </a:p>
          <a:p>
            <a:endParaRPr lang="hu-HU" dirty="0" smtClean="0"/>
          </a:p>
          <a:p>
            <a:pPr lvl="0"/>
            <a:r>
              <a:rPr lang="hu-HU" dirty="0" smtClean="0"/>
              <a:t>Társadalom és gazdaság: megfelelő infrastrukturális, </a:t>
            </a:r>
            <a:r>
              <a:rPr lang="hu-HU" b="1" dirty="0" smtClean="0"/>
              <a:t>közgazdasági és jogi környezet </a:t>
            </a:r>
            <a:r>
              <a:rPr lang="hu-HU" dirty="0" smtClean="0"/>
              <a:t>megteremtése és biztosítása a fejlesztéshez</a:t>
            </a:r>
          </a:p>
          <a:p>
            <a:pPr lvl="0"/>
            <a:r>
              <a:rPr lang="hu-HU" dirty="0" smtClean="0"/>
              <a:t>Korlátozza a turizmus versenyképességét gátló tényezőket</a:t>
            </a:r>
          </a:p>
          <a:p>
            <a:pPr lvl="0"/>
            <a:r>
              <a:rPr lang="hu-HU" dirty="0" smtClean="0"/>
              <a:t>A pályázati kiírásokban hangsúlyozza a fenntarthatóságot</a:t>
            </a:r>
          </a:p>
          <a:p>
            <a:endParaRPr lang="hu-H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 kerékpáros turizmus - Környezet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6582" y="1641767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A kerékpározás környezetbarát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Az odautazás környezetterhelése</a:t>
            </a:r>
          </a:p>
          <a:p>
            <a:pPr>
              <a:buNone/>
            </a:pPr>
            <a:r>
              <a:rPr lang="hu-HU" dirty="0" smtClean="0"/>
              <a:t>E-bike</a:t>
            </a:r>
          </a:p>
          <a:p>
            <a:r>
              <a:rPr lang="hu-HU" dirty="0" smtClean="0"/>
              <a:t>Piaci trendek</a:t>
            </a:r>
          </a:p>
          <a:p>
            <a:r>
              <a:rPr lang="hu-HU" dirty="0" smtClean="0"/>
              <a:t>Előnyök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Megoldások: egyéb közlekedés és kommunikáció</a:t>
            </a:r>
          </a:p>
          <a:p>
            <a:pPr>
              <a:buNone/>
            </a:pPr>
            <a:r>
              <a:rPr lang="hu-HU" dirty="0" smtClean="0"/>
              <a:t>szemléletformálás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eau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05" y="1277942"/>
            <a:ext cx="3645087" cy="511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</a:t>
            </a:r>
            <a:r>
              <a:rPr lang="hu-HU" dirty="0" smtClean="0"/>
              <a:t>van a gyakorlatban?</a:t>
            </a:r>
            <a:endParaRPr lang="hu-HU" dirty="0"/>
          </a:p>
        </p:txBody>
      </p:sp>
      <p:pic>
        <p:nvPicPr>
          <p:cNvPr id="4" name="Tartalom helye 3" descr="amit_frey_kristof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370" y="1600200"/>
            <a:ext cx="657325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(kerékpáros) turisztikai projektek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268" y="1319349"/>
            <a:ext cx="10903131" cy="48068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Pályázatok</a:t>
            </a:r>
          </a:p>
          <a:p>
            <a:pPr>
              <a:buFontTx/>
              <a:buChar char="-"/>
            </a:pPr>
            <a:r>
              <a:rPr lang="hu-HU" dirty="0" smtClean="0"/>
              <a:t>Rendezvények, képzések, </a:t>
            </a:r>
            <a:r>
              <a:rPr lang="hu-HU" b="1" dirty="0" smtClean="0"/>
              <a:t>infrastruktúra</a:t>
            </a:r>
            <a:r>
              <a:rPr lang="hu-HU" dirty="0" smtClean="0"/>
              <a:t>, eszközök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Fenntarthatósági kérdések? A fenntartási időszakon kívül?</a:t>
            </a:r>
          </a:p>
          <a:p>
            <a:r>
              <a:rPr lang="hu-HU" dirty="0" smtClean="0"/>
              <a:t>Ki fogja nyírni a füvet?</a:t>
            </a:r>
          </a:p>
          <a:p>
            <a:r>
              <a:rPr lang="hu-HU" dirty="0" smtClean="0"/>
              <a:t>Az elhasználódott táblákat ki pótolja?</a:t>
            </a:r>
          </a:p>
          <a:p>
            <a:r>
              <a:rPr lang="hu-HU" dirty="0" smtClean="0"/>
              <a:t>Ki fog takarítani?</a:t>
            </a:r>
          </a:p>
          <a:p>
            <a:r>
              <a:rPr lang="hu-HU" dirty="0" smtClean="0"/>
              <a:t>Ki fogja újrafesteni a padokat?</a:t>
            </a:r>
          </a:p>
          <a:p>
            <a:r>
              <a:rPr lang="hu-HU" dirty="0" smtClean="0"/>
              <a:t>Ki fogja pótolni az elhasználódott eszközöket?</a:t>
            </a:r>
          </a:p>
          <a:p>
            <a:r>
              <a:rPr lang="hu-HU" dirty="0" smtClean="0"/>
              <a:t>Miből tartjuk fenn a létesítményt?</a:t>
            </a:r>
          </a:p>
          <a:p>
            <a:r>
              <a:rPr lang="hu-HU" dirty="0" smtClean="0"/>
              <a:t>Ki fogja a kerékpárokat javítani?</a:t>
            </a:r>
          </a:p>
          <a:p>
            <a:r>
              <a:rPr lang="hu-HU" dirty="0" smtClean="0"/>
              <a:t>Honnan lesz alkatrészpótlás?</a:t>
            </a:r>
          </a:p>
          <a:p>
            <a:r>
              <a:rPr lang="hu-HU" dirty="0" smtClean="0"/>
              <a:t>A kerékpármosás vízszámlája?</a:t>
            </a:r>
          </a:p>
          <a:p>
            <a:pPr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 kerékpáros turizmus - gazdaság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Szolgáltató (pl. kerékpáros centrum): </a:t>
            </a:r>
            <a:r>
              <a:rPr lang="hu-HU" b="1" dirty="0" smtClean="0"/>
              <a:t>reális</a:t>
            </a:r>
            <a:r>
              <a:rPr lang="hu-HU" dirty="0" smtClean="0"/>
              <a:t> üzleti terv készítése</a:t>
            </a:r>
          </a:p>
          <a:p>
            <a:r>
              <a:rPr lang="hu-HU" dirty="0" smtClean="0"/>
              <a:t>Bevételek, forrástérkép:</a:t>
            </a:r>
          </a:p>
          <a:p>
            <a:pPr lvl="1"/>
            <a:r>
              <a:rPr lang="hu-HU" dirty="0" smtClean="0"/>
              <a:t>Vendéglátóhely, ajándékbolt, szálláslehetőség, túrakíséret-túravezető, kerékpárbérlés</a:t>
            </a:r>
          </a:p>
          <a:p>
            <a:r>
              <a:rPr lang="hu-HU" dirty="0" smtClean="0"/>
              <a:t>Sok esetben külső forrás nélkül nem működik: önkormányzat, TDM egyesület, szponzorok (!), önkéntes munka, </a:t>
            </a:r>
          </a:p>
          <a:p>
            <a:r>
              <a:rPr lang="hu-HU" smtClean="0"/>
              <a:t>Hazai és külföldi </a:t>
            </a:r>
            <a:r>
              <a:rPr lang="hu-HU" dirty="0" smtClean="0"/>
              <a:t>példák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535</Words>
  <Application>Microsoft Office PowerPoint</Application>
  <PresentationFormat>Egyéni</PresentationFormat>
  <Paragraphs>75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kerékpáros turizmus fenntarthatósága</vt:lpstr>
      <vt:lpstr>Fenntarthatóság</vt:lpstr>
      <vt:lpstr>Fenntarthatóság</vt:lpstr>
      <vt:lpstr>Fenntartható turizmus</vt:lpstr>
      <vt:lpstr>A turizmus irányítóinak feladata és felelőssége</vt:lpstr>
      <vt:lpstr>Fenntartható kerékpáros turizmus - Környezet</vt:lpstr>
      <vt:lpstr>Mi van a gyakorlatban?</vt:lpstr>
      <vt:lpstr>(kerékpáros) turisztikai projektek</vt:lpstr>
      <vt:lpstr>Fenntartható kerékpáros turizmus - gazdaság</vt:lpstr>
      <vt:lpstr>Fenntartható kerékpáros turizmus – gazdaság és társadalom (turisták)</vt:lpstr>
      <vt:lpstr>A kerékpáros turisták</vt:lpstr>
      <vt:lpstr>12. dia</vt:lpstr>
      <vt:lpstr>Fenntartható kerékpáros turizmus – gazdaság és társadalom</vt:lpstr>
      <vt:lpstr>Fenntartható kerékpáros turizmus – társadalom - helyi közösség szerepe</vt:lpstr>
      <vt:lpstr>Jó példák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címe:</dc:title>
  <dc:creator>user</dc:creator>
  <cp:lastModifiedBy>U330p</cp:lastModifiedBy>
  <cp:revision>36</cp:revision>
  <dcterms:created xsi:type="dcterms:W3CDTF">2017-05-08T13:41:30Z</dcterms:created>
  <dcterms:modified xsi:type="dcterms:W3CDTF">2019-11-28T12:17:23Z</dcterms:modified>
</cp:coreProperties>
</file>