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64" r:id="rId3"/>
    <p:sldId id="261" r:id="rId4"/>
    <p:sldId id="271" r:id="rId5"/>
    <p:sldId id="272" r:id="rId6"/>
    <p:sldId id="268" r:id="rId7"/>
    <p:sldId id="273" r:id="rId8"/>
    <p:sldId id="270" r:id="rId9"/>
    <p:sldId id="274" r:id="rId10"/>
    <p:sldId id="275" r:id="rId11"/>
    <p:sldId id="276" r:id="rId12"/>
    <p:sldId id="277" r:id="rId13"/>
  </p:sldIdLst>
  <p:sldSz cx="9144000" cy="6858000" type="screen4x3"/>
  <p:notesSz cx="6797675" cy="9982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83160"/>
    <a:srgbClr val="FD3D1D"/>
    <a:srgbClr val="F68D24"/>
    <a:srgbClr val="6613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3" autoAdjust="0"/>
    <p:restoredTop sz="91554" autoAdjust="0"/>
  </p:normalViewPr>
  <p:slideViewPr>
    <p:cSldViewPr>
      <p:cViewPr>
        <p:scale>
          <a:sx n="96" d="100"/>
          <a:sy n="96" d="100"/>
        </p:scale>
        <p:origin x="-108" y="25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54" y="-90"/>
      </p:cViewPr>
      <p:guideLst>
        <p:guide orient="horz" pos="3144"/>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95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cs typeface="+mn-cs"/>
              </a:defRPr>
            </a:lvl1pPr>
          </a:lstStyle>
          <a:p>
            <a:pPr>
              <a:defRPr/>
            </a:pPr>
            <a:endParaRPr lang="en-US"/>
          </a:p>
        </p:txBody>
      </p:sp>
      <p:sp>
        <p:nvSpPr>
          <p:cNvPr id="5123" name="Rectangle 3"/>
          <p:cNvSpPr>
            <a:spLocks noGrp="1" noChangeArrowheads="1"/>
          </p:cNvSpPr>
          <p:nvPr>
            <p:ph type="dt" sz="quarter" idx="1"/>
          </p:nvPr>
        </p:nvSpPr>
        <p:spPr bwMode="auto">
          <a:xfrm>
            <a:off x="3851275" y="0"/>
            <a:ext cx="2946400" cy="4995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cs typeface="+mn-cs"/>
              </a:defRPr>
            </a:lvl1pPr>
          </a:lstStyle>
          <a:p>
            <a:pPr>
              <a:defRPr/>
            </a:pPr>
            <a:endParaRPr lang="en-US"/>
          </a:p>
        </p:txBody>
      </p:sp>
      <p:sp>
        <p:nvSpPr>
          <p:cNvPr id="5124" name="Rectangle 4"/>
          <p:cNvSpPr>
            <a:spLocks noGrp="1" noChangeArrowheads="1"/>
          </p:cNvSpPr>
          <p:nvPr>
            <p:ph type="ftr" sz="quarter" idx="2"/>
          </p:nvPr>
        </p:nvSpPr>
        <p:spPr bwMode="auto">
          <a:xfrm>
            <a:off x="0" y="9482612"/>
            <a:ext cx="2946400" cy="4995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cs typeface="+mn-cs"/>
              </a:defRPr>
            </a:lvl1pPr>
          </a:lstStyle>
          <a:p>
            <a:pPr>
              <a:defRPr/>
            </a:pPr>
            <a:endParaRPr lang="en-US"/>
          </a:p>
        </p:txBody>
      </p:sp>
      <p:sp>
        <p:nvSpPr>
          <p:cNvPr id="5125" name="Rectangle 5"/>
          <p:cNvSpPr>
            <a:spLocks noGrp="1" noChangeArrowheads="1"/>
          </p:cNvSpPr>
          <p:nvPr>
            <p:ph type="sldNum" sz="quarter" idx="3"/>
          </p:nvPr>
        </p:nvSpPr>
        <p:spPr bwMode="auto">
          <a:xfrm>
            <a:off x="3851275" y="9482612"/>
            <a:ext cx="2946400" cy="4995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cs typeface="+mn-cs"/>
              </a:defRPr>
            </a:lvl1pPr>
          </a:lstStyle>
          <a:p>
            <a:pPr>
              <a:defRPr/>
            </a:pPr>
            <a:fld id="{FC5ADE4B-A9F0-4280-B10B-0EE5CF6DD48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600200"/>
            <a:ext cx="1943100" cy="4495800"/>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685800" y="2057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2057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title"/>
          </p:nvPr>
        </p:nvSpPr>
        <p:spPr bwMode="auto">
          <a:xfrm>
            <a:off x="685800" y="1600200"/>
            <a:ext cx="7772400" cy="304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TITLU</a:t>
            </a:r>
          </a:p>
        </p:txBody>
      </p:sp>
      <p:sp>
        <p:nvSpPr>
          <p:cNvPr id="1027" name="Rectangle 11"/>
          <p:cNvSpPr>
            <a:spLocks noGrp="1" noChangeArrowheads="1"/>
          </p:cNvSpPr>
          <p:nvPr>
            <p:ph type="body" idx="1"/>
          </p:nvPr>
        </p:nvSpPr>
        <p:spPr bwMode="auto">
          <a:xfrm>
            <a:off x="685800" y="2057400"/>
            <a:ext cx="7772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1600">
          <a:solidFill>
            <a:srgbClr val="083160"/>
          </a:solidFill>
          <a:latin typeface="+mj-lt"/>
          <a:ea typeface="+mj-ea"/>
          <a:cs typeface="+mj-cs"/>
        </a:defRPr>
      </a:lvl1pPr>
      <a:lvl2pPr algn="l" rtl="0" eaLnBrk="0" fontAlgn="base" hangingPunct="0">
        <a:spcBef>
          <a:spcPct val="0"/>
        </a:spcBef>
        <a:spcAft>
          <a:spcPct val="0"/>
        </a:spcAft>
        <a:defRPr sz="1600">
          <a:solidFill>
            <a:srgbClr val="083160"/>
          </a:solidFill>
          <a:latin typeface="Trebuchet MS" pitchFamily="34" charset="0"/>
        </a:defRPr>
      </a:lvl2pPr>
      <a:lvl3pPr algn="l" rtl="0" eaLnBrk="0" fontAlgn="base" hangingPunct="0">
        <a:spcBef>
          <a:spcPct val="0"/>
        </a:spcBef>
        <a:spcAft>
          <a:spcPct val="0"/>
        </a:spcAft>
        <a:defRPr sz="1600">
          <a:solidFill>
            <a:srgbClr val="083160"/>
          </a:solidFill>
          <a:latin typeface="Trebuchet MS" pitchFamily="34" charset="0"/>
        </a:defRPr>
      </a:lvl3pPr>
      <a:lvl4pPr algn="l" rtl="0" eaLnBrk="0" fontAlgn="base" hangingPunct="0">
        <a:spcBef>
          <a:spcPct val="0"/>
        </a:spcBef>
        <a:spcAft>
          <a:spcPct val="0"/>
        </a:spcAft>
        <a:defRPr sz="1600">
          <a:solidFill>
            <a:srgbClr val="083160"/>
          </a:solidFill>
          <a:latin typeface="Trebuchet MS" pitchFamily="34" charset="0"/>
        </a:defRPr>
      </a:lvl4pPr>
      <a:lvl5pPr algn="l" rtl="0" eaLnBrk="0" fontAlgn="base" hangingPunct="0">
        <a:spcBef>
          <a:spcPct val="0"/>
        </a:spcBef>
        <a:spcAft>
          <a:spcPct val="0"/>
        </a:spcAft>
        <a:defRPr sz="1600">
          <a:solidFill>
            <a:srgbClr val="083160"/>
          </a:solidFill>
          <a:latin typeface="Trebuchet MS" pitchFamily="34" charset="0"/>
        </a:defRPr>
      </a:lvl5pPr>
      <a:lvl6pPr marL="457200" algn="l" rtl="0" fontAlgn="base">
        <a:spcBef>
          <a:spcPct val="0"/>
        </a:spcBef>
        <a:spcAft>
          <a:spcPct val="0"/>
        </a:spcAft>
        <a:defRPr sz="1600">
          <a:solidFill>
            <a:srgbClr val="083160"/>
          </a:solidFill>
          <a:latin typeface="Trebuchet MS" pitchFamily="34" charset="0"/>
        </a:defRPr>
      </a:lvl6pPr>
      <a:lvl7pPr marL="914400" algn="l" rtl="0" fontAlgn="base">
        <a:spcBef>
          <a:spcPct val="0"/>
        </a:spcBef>
        <a:spcAft>
          <a:spcPct val="0"/>
        </a:spcAft>
        <a:defRPr sz="1600">
          <a:solidFill>
            <a:srgbClr val="083160"/>
          </a:solidFill>
          <a:latin typeface="Trebuchet MS" pitchFamily="34" charset="0"/>
        </a:defRPr>
      </a:lvl7pPr>
      <a:lvl8pPr marL="1371600" algn="l" rtl="0" fontAlgn="base">
        <a:spcBef>
          <a:spcPct val="0"/>
        </a:spcBef>
        <a:spcAft>
          <a:spcPct val="0"/>
        </a:spcAft>
        <a:defRPr sz="1600">
          <a:solidFill>
            <a:srgbClr val="083160"/>
          </a:solidFill>
          <a:latin typeface="Trebuchet MS" pitchFamily="34" charset="0"/>
        </a:defRPr>
      </a:lvl8pPr>
      <a:lvl9pPr marL="1828800" algn="l" rtl="0" fontAlgn="base">
        <a:spcBef>
          <a:spcPct val="0"/>
        </a:spcBef>
        <a:spcAft>
          <a:spcPct val="0"/>
        </a:spcAft>
        <a:defRPr sz="1600">
          <a:solidFill>
            <a:srgbClr val="083160"/>
          </a:solidFill>
          <a:latin typeface="Trebuchet MS" pitchFamily="34" charset="0"/>
        </a:defRPr>
      </a:lvl9pPr>
    </p:titleStyle>
    <p:bodyStyle>
      <a:lvl1pPr marL="342900" indent="-342900" algn="l" rtl="0" eaLnBrk="0" fontAlgn="base" hangingPunct="0">
        <a:spcBef>
          <a:spcPct val="20000"/>
        </a:spcBef>
        <a:spcAft>
          <a:spcPct val="0"/>
        </a:spcAft>
        <a:buChar char="•"/>
        <a:defRPr sz="1000">
          <a:solidFill>
            <a:srgbClr val="083160"/>
          </a:solidFill>
          <a:latin typeface="+mn-lt"/>
          <a:ea typeface="+mn-ea"/>
          <a:cs typeface="+mn-cs"/>
        </a:defRPr>
      </a:lvl1pPr>
      <a:lvl2pPr marL="742950" indent="-285750" algn="l" rtl="0" eaLnBrk="0" fontAlgn="base" hangingPunct="0">
        <a:spcBef>
          <a:spcPct val="20000"/>
        </a:spcBef>
        <a:spcAft>
          <a:spcPct val="0"/>
        </a:spcAft>
        <a:buChar char="–"/>
        <a:defRPr sz="1000">
          <a:solidFill>
            <a:srgbClr val="083160"/>
          </a:solidFill>
          <a:latin typeface="+mn-lt"/>
        </a:defRPr>
      </a:lvl2pPr>
      <a:lvl3pPr marL="1143000" indent="-228600" algn="l" rtl="0" eaLnBrk="0" fontAlgn="base" hangingPunct="0">
        <a:spcBef>
          <a:spcPct val="20000"/>
        </a:spcBef>
        <a:spcAft>
          <a:spcPct val="0"/>
        </a:spcAft>
        <a:buChar char="•"/>
        <a:defRPr sz="1000">
          <a:solidFill>
            <a:srgbClr val="083160"/>
          </a:solidFill>
          <a:latin typeface="+mn-lt"/>
        </a:defRPr>
      </a:lvl3pPr>
      <a:lvl4pPr marL="1600200" indent="-228600" algn="l" rtl="0" eaLnBrk="0" fontAlgn="base" hangingPunct="0">
        <a:spcBef>
          <a:spcPct val="20000"/>
        </a:spcBef>
        <a:spcAft>
          <a:spcPct val="0"/>
        </a:spcAft>
        <a:buChar char="–"/>
        <a:defRPr sz="1000">
          <a:solidFill>
            <a:srgbClr val="083160"/>
          </a:solidFill>
          <a:latin typeface="+mn-lt"/>
        </a:defRPr>
      </a:lvl4pPr>
      <a:lvl5pPr marL="2057400" indent="-228600" algn="l" rtl="0" eaLnBrk="0" fontAlgn="base" hangingPunct="0">
        <a:spcBef>
          <a:spcPct val="20000"/>
        </a:spcBef>
        <a:spcAft>
          <a:spcPct val="0"/>
        </a:spcAft>
        <a:buChar char="»"/>
        <a:defRPr sz="1000">
          <a:solidFill>
            <a:srgbClr val="083160"/>
          </a:solidFill>
          <a:latin typeface="+mn-lt"/>
        </a:defRPr>
      </a:lvl5pPr>
      <a:lvl6pPr marL="2514600" indent="-228600" algn="l" rtl="0" fontAlgn="base">
        <a:spcBef>
          <a:spcPct val="20000"/>
        </a:spcBef>
        <a:spcAft>
          <a:spcPct val="0"/>
        </a:spcAft>
        <a:buChar char="»"/>
        <a:defRPr sz="1000">
          <a:solidFill>
            <a:srgbClr val="083160"/>
          </a:solidFill>
          <a:latin typeface="+mn-lt"/>
        </a:defRPr>
      </a:lvl6pPr>
      <a:lvl7pPr marL="2971800" indent="-228600" algn="l" rtl="0" fontAlgn="base">
        <a:spcBef>
          <a:spcPct val="20000"/>
        </a:spcBef>
        <a:spcAft>
          <a:spcPct val="0"/>
        </a:spcAft>
        <a:buChar char="»"/>
        <a:defRPr sz="1000">
          <a:solidFill>
            <a:srgbClr val="083160"/>
          </a:solidFill>
          <a:latin typeface="+mn-lt"/>
        </a:defRPr>
      </a:lvl7pPr>
      <a:lvl8pPr marL="3429000" indent="-228600" algn="l" rtl="0" fontAlgn="base">
        <a:spcBef>
          <a:spcPct val="20000"/>
        </a:spcBef>
        <a:spcAft>
          <a:spcPct val="0"/>
        </a:spcAft>
        <a:buChar char="»"/>
        <a:defRPr sz="1000">
          <a:solidFill>
            <a:srgbClr val="083160"/>
          </a:solidFill>
          <a:latin typeface="+mn-lt"/>
        </a:defRPr>
      </a:lvl8pPr>
      <a:lvl9pPr marL="3886200" indent="-228600" algn="l" rtl="0" fontAlgn="base">
        <a:spcBef>
          <a:spcPct val="20000"/>
        </a:spcBef>
        <a:spcAft>
          <a:spcPct val="0"/>
        </a:spcAft>
        <a:buChar char="»"/>
        <a:defRPr sz="1000">
          <a:solidFill>
            <a:srgbClr val="083160"/>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ChangeArrowheads="1"/>
          </p:cNvSpPr>
          <p:nvPr/>
        </p:nvSpPr>
        <p:spPr bwMode="auto">
          <a:xfrm>
            <a:off x="152400" y="14478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r>
              <a:rPr lang="en-US" sz="800" b="1" dirty="0">
                <a:solidFill>
                  <a:srgbClr val="083160"/>
                </a:solidFill>
                <a:cs typeface="Times New Roman" pitchFamily="18" charset="0"/>
              </a:rPr>
              <a:t> </a:t>
            </a:r>
            <a:endParaRPr lang="en-US" sz="1000" dirty="0">
              <a:solidFill>
                <a:srgbClr val="083160"/>
              </a:solidFill>
              <a:effectLst>
                <a:outerShdw blurRad="38100" dist="38100" dir="2700000" algn="tl">
                  <a:srgbClr val="C0C0C0"/>
                </a:outerShdw>
              </a:effectLst>
              <a:cs typeface="Times New Roman" pitchFamily="18" charset="0"/>
            </a:endParaRPr>
          </a:p>
        </p:txBody>
      </p:sp>
      <p:sp>
        <p:nvSpPr>
          <p:cNvPr id="2" name="Rectangle 3"/>
          <p:cNvSpPr>
            <a:spLocks noChangeArrowheads="1"/>
          </p:cNvSpPr>
          <p:nvPr/>
        </p:nvSpPr>
        <p:spPr bwMode="auto">
          <a:xfrm>
            <a:off x="0" y="1000108"/>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endParaRPr lang="ro-RO" sz="1000" dirty="0">
              <a:solidFill>
                <a:srgbClr val="083160"/>
              </a:solidFill>
              <a:effectLst>
                <a:outerShdw blurRad="38100" dist="38100" dir="2700000" algn="tl">
                  <a:srgbClr val="C0C0C0"/>
                </a:outerShdw>
              </a:effectLst>
              <a:cs typeface="Times New Roman" pitchFamily="18" charset="0"/>
            </a:endParaRPr>
          </a:p>
        </p:txBody>
      </p:sp>
      <p:sp>
        <p:nvSpPr>
          <p:cNvPr id="2050" name="Rectangle 2"/>
          <p:cNvSpPr>
            <a:spLocks noGrp="1" noChangeArrowheads="1"/>
          </p:cNvSpPr>
          <p:nvPr>
            <p:ph type="ctrTitle"/>
          </p:nvPr>
        </p:nvSpPr>
        <p:spPr>
          <a:xfrm>
            <a:off x="457200" y="1214422"/>
            <a:ext cx="7924800" cy="1143008"/>
          </a:xfrm>
        </p:spPr>
        <p:txBody>
          <a:bodyPr/>
          <a:lstStyle/>
          <a:p>
            <a:pPr algn="ctr" eaLnBrk="1" hangingPunct="1">
              <a:defRPr/>
            </a:pPr>
            <a:r>
              <a:rPr lang="en-US" sz="2000" b="1" dirty="0" smtClean="0"/>
              <a:t/>
            </a:r>
            <a:br>
              <a:rPr lang="en-US" sz="2000" b="1" dirty="0" smtClean="0"/>
            </a:br>
            <a:r>
              <a:rPr lang="en-US" sz="2000" b="1" cap="small" dirty="0" smtClean="0"/>
              <a:t>APPROVAL AUTHORITY IN ROMANIA </a:t>
            </a:r>
            <a:r>
              <a:rPr lang="en-US" sz="2000" cap="small" dirty="0" smtClean="0"/>
              <a:t>-  </a:t>
            </a:r>
            <a:r>
              <a:rPr lang="en-US" sz="2000" b="1" cap="small" dirty="0" smtClean="0"/>
              <a:t>MINISTRY OF REGIONAL DEVELOPMENT AND TOURISM – MRDT</a:t>
            </a:r>
            <a:br>
              <a:rPr lang="en-US" sz="2000" b="1" cap="small" dirty="0" smtClean="0"/>
            </a:br>
            <a:endParaRPr lang="en-US" sz="2000" b="1" cap="small" dirty="0">
              <a:effectLst>
                <a:outerShdw blurRad="38100" dist="38100" dir="2700000" algn="tl">
                  <a:srgbClr val="C0C0C0"/>
                </a:outerShdw>
              </a:effectLst>
              <a:latin typeface="Times New Roman" pitchFamily="18" charset="0"/>
              <a:cs typeface="Times New Roman" pitchFamily="18" charset="0"/>
            </a:endParaRPr>
          </a:p>
        </p:txBody>
      </p:sp>
      <p:sp>
        <p:nvSpPr>
          <p:cNvPr id="2053" name="Rectangle 3"/>
          <p:cNvSpPr>
            <a:spLocks noChangeArrowheads="1"/>
          </p:cNvSpPr>
          <p:nvPr/>
        </p:nvSpPr>
        <p:spPr bwMode="auto">
          <a:xfrm>
            <a:off x="304800" y="1714500"/>
            <a:ext cx="8696325" cy="4786313"/>
          </a:xfrm>
          <a:prstGeom prst="rect">
            <a:avLst/>
          </a:prstGeom>
          <a:noFill/>
          <a:ln w="9525">
            <a:noFill/>
            <a:miter lim="800000"/>
            <a:headEnd/>
            <a:tailEnd/>
          </a:ln>
        </p:spPr>
        <p:txBody>
          <a:bodyPr/>
          <a:lstStyle/>
          <a:p>
            <a:pPr algn="just">
              <a:spcBef>
                <a:spcPct val="20000"/>
              </a:spcBef>
            </a:pPr>
            <a:r>
              <a:rPr lang="en-US" sz="1800" b="1" dirty="0" smtClean="0">
                <a:solidFill>
                  <a:srgbClr val="083160"/>
                </a:solidFill>
                <a:cs typeface="Times New Roman" pitchFamily="18" charset="0"/>
              </a:rPr>
              <a:t> </a:t>
            </a:r>
            <a:r>
              <a:rPr lang="ro-RO" sz="1800" b="1" dirty="0" smtClean="0">
                <a:solidFill>
                  <a:srgbClr val="083160"/>
                </a:solidFill>
                <a:cs typeface="Times New Roman" pitchFamily="18" charset="0"/>
              </a:rPr>
              <a:t>   </a:t>
            </a:r>
            <a:r>
              <a:rPr lang="en-US" sz="1800" b="1" dirty="0" smtClean="0">
                <a:solidFill>
                  <a:srgbClr val="083160"/>
                </a:solidFill>
                <a:cs typeface="Times New Roman" pitchFamily="18" charset="0"/>
              </a:rPr>
              <a:t> </a:t>
            </a:r>
            <a:endParaRPr lang="en-US" sz="1800" b="1" dirty="0">
              <a:solidFill>
                <a:srgbClr val="083160"/>
              </a:solidFill>
              <a:cs typeface="Times New Roman" pitchFamily="18" charset="0"/>
            </a:endParaRPr>
          </a:p>
        </p:txBody>
      </p:sp>
      <p:sp>
        <p:nvSpPr>
          <p:cNvPr id="2054" name="Rectangle 6"/>
          <p:cNvSpPr>
            <a:spLocks noChangeArrowheads="1"/>
          </p:cNvSpPr>
          <p:nvPr/>
        </p:nvSpPr>
        <p:spPr bwMode="auto">
          <a:xfrm>
            <a:off x="0" y="6543675"/>
            <a:ext cx="9144000" cy="314325"/>
          </a:xfrm>
          <a:prstGeom prst="rect">
            <a:avLst/>
          </a:prstGeom>
          <a:solidFill>
            <a:srgbClr val="003366"/>
          </a:solidFill>
          <a:ln w="9525">
            <a:solidFill>
              <a:srgbClr val="003366"/>
            </a:solidFill>
            <a:miter lim="800000"/>
            <a:headEnd/>
            <a:tailEnd/>
          </a:ln>
        </p:spPr>
        <p:txBody>
          <a:bodyPr>
            <a:spAutoFit/>
          </a:bodyPr>
          <a:lstStyle/>
          <a:p>
            <a:pPr algn="ctr"/>
            <a:r>
              <a:rPr lang="en-GB" sz="1400" b="1">
                <a:solidFill>
                  <a:srgbClr val="083160"/>
                </a:solidFill>
                <a:cs typeface="Times New Roman" pitchFamily="18" charset="0"/>
              </a:rPr>
              <a:t>www.mdrt.ro</a:t>
            </a:r>
          </a:p>
        </p:txBody>
      </p:sp>
      <p:pic>
        <p:nvPicPr>
          <p:cNvPr id="2055"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8" name="Rectangle 7"/>
          <p:cNvSpPr/>
          <p:nvPr/>
        </p:nvSpPr>
        <p:spPr>
          <a:xfrm>
            <a:off x="714348" y="2786058"/>
            <a:ext cx="7715304" cy="2677656"/>
          </a:xfrm>
          <a:prstGeom prst="rect">
            <a:avLst/>
          </a:prstGeom>
        </p:spPr>
        <p:txBody>
          <a:bodyPr wrap="square">
            <a:spAutoFit/>
          </a:bodyPr>
          <a:lstStyle/>
          <a:p>
            <a:pPr algn="ctr"/>
            <a:endParaRPr lang="en-US" b="1" dirty="0" smtClean="0"/>
          </a:p>
          <a:p>
            <a:pPr algn="just"/>
            <a:r>
              <a:rPr lang="en-US" b="1" u="sng" dirty="0" smtClean="0"/>
              <a:t>LEGAL FRAMEWORK</a:t>
            </a:r>
            <a:r>
              <a:rPr lang="en-US" b="1" dirty="0" smtClean="0"/>
              <a:t>: </a:t>
            </a:r>
          </a:p>
          <a:p>
            <a:pPr marL="457200" indent="-457200" algn="just">
              <a:buAutoNum type="alphaUcParenR"/>
            </a:pPr>
            <a:r>
              <a:rPr lang="en-US" b="1" dirty="0" smtClean="0"/>
              <a:t>ROMANIAN GOVERNMENT ORDINANCE NO. 127/2007, </a:t>
            </a:r>
          </a:p>
          <a:p>
            <a:pPr marL="457200" indent="-457200" algn="just">
              <a:buAutoNum type="alphaUcParenR"/>
            </a:pPr>
            <a:r>
              <a:rPr lang="en-US" b="1" dirty="0" smtClean="0"/>
              <a:t>EC REGULATION NO. 1082/2006 (Romania has been among the first countries that adopted the national legislation addressing EGTC)</a:t>
            </a:r>
            <a:endParaRPr lang="ro-RO"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4" name="Rectangle 3"/>
          <p:cNvSpPr/>
          <p:nvPr/>
        </p:nvSpPr>
        <p:spPr>
          <a:xfrm>
            <a:off x="571472" y="1214423"/>
            <a:ext cx="8072494" cy="9356408"/>
          </a:xfrm>
          <a:prstGeom prst="rect">
            <a:avLst/>
          </a:prstGeom>
        </p:spPr>
        <p:txBody>
          <a:bodyPr wrap="square">
            <a:spAutoFit/>
          </a:bodyPr>
          <a:lstStyle/>
          <a:p>
            <a:pPr marL="0" indent="0" algn="ctr">
              <a:buFontTx/>
              <a:buNone/>
              <a:defRPr/>
            </a:pPr>
            <a:r>
              <a:rPr lang="en-US" sz="1600" b="1" i="1" u="sng" dirty="0" smtClean="0">
                <a:solidFill>
                  <a:srgbClr val="0070C0"/>
                </a:solidFill>
                <a:cs typeface="Times New Roman" pitchFamily="18" charset="0"/>
              </a:rPr>
              <a:t>EGTC UNG – TISZA – TUR</a:t>
            </a:r>
          </a:p>
          <a:p>
            <a:pPr marL="0" indent="0" algn="ctr">
              <a:buFontTx/>
              <a:buNone/>
              <a:defRPr/>
            </a:pPr>
            <a:endParaRPr lang="en-US" sz="1600" b="1" i="1" u="sng" dirty="0">
              <a:solidFill>
                <a:srgbClr val="0070C0"/>
              </a:solidFill>
              <a:cs typeface="Times New Roman" pitchFamily="18" charset="0"/>
            </a:endParaRPr>
          </a:p>
          <a:p>
            <a:pPr marL="0" indent="0" algn="just">
              <a:buFontTx/>
              <a:buNone/>
              <a:defRPr/>
            </a:pPr>
            <a:r>
              <a:rPr lang="en-US" sz="1400" i="1" u="sng" dirty="0" smtClean="0">
                <a:solidFill>
                  <a:srgbClr val="0070C0"/>
                </a:solidFill>
                <a:cs typeface="Times New Roman" pitchFamily="18" charset="0"/>
              </a:rPr>
              <a:t>Objective: </a:t>
            </a:r>
            <a:r>
              <a:rPr lang="en-US" sz="1400" dirty="0" smtClean="0">
                <a:solidFill>
                  <a:srgbClr val="0070C0"/>
                </a:solidFill>
                <a:cs typeface="Times New Roman" pitchFamily="18" charset="0"/>
              </a:rPr>
              <a:t>To support the harmonized development of the EGTC territory by strengthening economic, social and territorial cohesion by means of cross border cooperation, through identifying joint </a:t>
            </a:r>
            <a:r>
              <a:rPr lang="en-US" sz="1400" dirty="0" err="1" smtClean="0">
                <a:solidFill>
                  <a:srgbClr val="0070C0"/>
                </a:solidFill>
                <a:cs typeface="Times New Roman" pitchFamily="18" charset="0"/>
              </a:rPr>
              <a:t>programmes</a:t>
            </a:r>
            <a:r>
              <a:rPr lang="en-US" sz="1400" dirty="0" smtClean="0">
                <a:solidFill>
                  <a:srgbClr val="0070C0"/>
                </a:solidFill>
                <a:cs typeface="Times New Roman" pitchFamily="18" charset="0"/>
              </a:rPr>
              <a:t>, projects and actions in the following fields: transport, economy, tourism, energy, human resources, public institution cooperation, culture, health, environment protection. </a:t>
            </a:r>
          </a:p>
          <a:p>
            <a:pPr marL="0" indent="0" algn="just">
              <a:buFontTx/>
              <a:buNone/>
              <a:defRPr/>
            </a:pPr>
            <a:r>
              <a:rPr lang="en-US" sz="1400" i="1" u="sng" dirty="0" smtClean="0">
                <a:solidFill>
                  <a:srgbClr val="0070C0"/>
                </a:solidFill>
                <a:cs typeface="Times New Roman" pitchFamily="18" charset="0"/>
              </a:rPr>
              <a:t>Members: </a:t>
            </a:r>
            <a:r>
              <a:rPr lang="en-US" sz="1400" dirty="0" smtClean="0">
                <a:solidFill>
                  <a:srgbClr val="0070C0"/>
                </a:solidFill>
                <a:cs typeface="Times New Roman" pitchFamily="18" charset="0"/>
              </a:rPr>
              <a:t>2 city halls from Hungary, 2 city halls from Slovakia, 1 city hall from Ukraine and 3 city halls from Romania.</a:t>
            </a:r>
          </a:p>
          <a:p>
            <a:pPr marL="0" indent="0" algn="just">
              <a:buFontTx/>
              <a:buNone/>
              <a:defRPr/>
            </a:pPr>
            <a:r>
              <a:rPr lang="en-US" sz="1400" i="1" u="sng" dirty="0" smtClean="0">
                <a:solidFill>
                  <a:srgbClr val="0070C0"/>
                </a:solidFill>
                <a:cs typeface="Times New Roman" pitchFamily="18" charset="0"/>
              </a:rPr>
              <a:t>Headquarter: </a:t>
            </a:r>
            <a:r>
              <a:rPr lang="en-US" sz="1400" dirty="0" err="1" smtClean="0">
                <a:solidFill>
                  <a:srgbClr val="0070C0"/>
                </a:solidFill>
                <a:cs typeface="Times New Roman" pitchFamily="18" charset="0"/>
              </a:rPr>
              <a:t>Turistvandi</a:t>
            </a:r>
            <a:r>
              <a:rPr lang="en-US" sz="1400" dirty="0" smtClean="0">
                <a:solidFill>
                  <a:srgbClr val="0070C0"/>
                </a:solidFill>
                <a:cs typeface="Times New Roman" pitchFamily="18" charset="0"/>
              </a:rPr>
              <a:t>, Szabolcs county, Hungary.</a:t>
            </a:r>
          </a:p>
          <a:p>
            <a:pPr marL="0" indent="0" algn="just">
              <a:buFontTx/>
              <a:buNone/>
              <a:defRPr/>
            </a:pPr>
            <a:r>
              <a:rPr lang="en-US" sz="1400" b="1" dirty="0" smtClean="0">
                <a:solidFill>
                  <a:srgbClr val="0070C0"/>
                </a:solidFill>
                <a:cs typeface="Times New Roman" pitchFamily="18" charset="0"/>
              </a:rPr>
              <a:t>Approval stage: All consents were received and sent by MDRT to EGTC members for compliance, revised convention and statute to be received. Also, additional information was requested as to the specific legal provisions in Ukraine as third country in relation to EGTC.</a:t>
            </a:r>
          </a:p>
          <a:p>
            <a:pPr marL="0" indent="0" algn="just">
              <a:buFontTx/>
              <a:buNone/>
              <a:defRPr/>
            </a:pPr>
            <a:endParaRPr lang="en-US" sz="1400" b="1" dirty="0">
              <a:solidFill>
                <a:srgbClr val="0070C0"/>
              </a:solidFill>
              <a:cs typeface="Times New Roman" pitchFamily="18" charset="0"/>
            </a:endParaRPr>
          </a:p>
          <a:p>
            <a:pPr marL="0" indent="0" algn="ctr">
              <a:buFontTx/>
              <a:buNone/>
              <a:defRPr/>
            </a:pPr>
            <a:r>
              <a:rPr lang="en-US" sz="1600" b="1" i="1" u="sng" dirty="0" smtClean="0">
                <a:solidFill>
                  <a:srgbClr val="0070C0"/>
                </a:solidFill>
                <a:cs typeface="Times New Roman" pitchFamily="18" charset="0"/>
              </a:rPr>
              <a:t>EGTC “</a:t>
            </a:r>
            <a:r>
              <a:rPr lang="en-US" sz="1600" b="1" i="1" u="sng" dirty="0" err="1" smtClean="0">
                <a:solidFill>
                  <a:srgbClr val="0070C0"/>
                </a:solidFill>
                <a:cs typeface="Times New Roman" pitchFamily="18" charset="0"/>
              </a:rPr>
              <a:t>Orasele</a:t>
            </a:r>
            <a:r>
              <a:rPr lang="en-US" sz="1600" b="1" i="1" u="sng" dirty="0" smtClean="0">
                <a:solidFill>
                  <a:srgbClr val="0070C0"/>
                </a:solidFill>
                <a:cs typeface="Times New Roman" pitchFamily="18" charset="0"/>
              </a:rPr>
              <a:t> </a:t>
            </a:r>
            <a:r>
              <a:rPr lang="en-US" sz="1600" b="1" i="1" u="sng" dirty="0" err="1" smtClean="0">
                <a:solidFill>
                  <a:srgbClr val="0070C0"/>
                </a:solidFill>
                <a:cs typeface="Times New Roman" pitchFamily="18" charset="0"/>
              </a:rPr>
              <a:t>Ceramicii</a:t>
            </a:r>
            <a:r>
              <a:rPr lang="en-US" sz="1600" b="1" i="1" u="sng" dirty="0" smtClean="0">
                <a:solidFill>
                  <a:srgbClr val="0070C0"/>
                </a:solidFill>
                <a:cs typeface="Times New Roman" pitchFamily="18" charset="0"/>
              </a:rPr>
              <a:t>” (Ceramic Cities)</a:t>
            </a:r>
          </a:p>
          <a:p>
            <a:pPr marL="0" indent="0" algn="ctr">
              <a:buFontTx/>
              <a:buNone/>
              <a:defRPr/>
            </a:pPr>
            <a:endParaRPr lang="en-US" sz="1600" b="1" i="1" u="sng" dirty="0">
              <a:solidFill>
                <a:srgbClr val="0070C0"/>
              </a:solidFill>
              <a:cs typeface="Times New Roman" pitchFamily="18" charset="0"/>
            </a:endParaRPr>
          </a:p>
          <a:p>
            <a:pPr marL="0" indent="0" algn="just">
              <a:buFontTx/>
              <a:buNone/>
              <a:defRPr/>
            </a:pPr>
            <a:r>
              <a:rPr lang="en-US" sz="1400" i="1" u="sng" dirty="0" smtClean="0">
                <a:solidFill>
                  <a:srgbClr val="0070C0"/>
                </a:solidFill>
                <a:cs typeface="Times New Roman" pitchFamily="18" charset="0"/>
              </a:rPr>
              <a:t>Objective: </a:t>
            </a:r>
            <a:r>
              <a:rPr lang="en-US" sz="1400" dirty="0" smtClean="0">
                <a:solidFill>
                  <a:srgbClr val="0070C0"/>
                </a:solidFill>
                <a:cs typeface="Times New Roman" pitchFamily="18" charset="0"/>
              </a:rPr>
              <a:t>To promote and support cross border cooperation, within ceramic producing cities, for developing and consolidating EGTC territories from an economic and social viewpoint, by means of joint ETC funded projects, preservation of artistic patrimony, tourist and cultural development of territories.</a:t>
            </a:r>
          </a:p>
          <a:p>
            <a:pPr marL="0" indent="0" algn="just">
              <a:buFontTx/>
              <a:buNone/>
              <a:defRPr/>
            </a:pPr>
            <a:r>
              <a:rPr lang="en-US" sz="1400" i="1" u="sng" dirty="0" smtClean="0">
                <a:solidFill>
                  <a:srgbClr val="0070C0"/>
                </a:solidFill>
                <a:cs typeface="Times New Roman" pitchFamily="18" charset="0"/>
              </a:rPr>
              <a:t>Members: </a:t>
            </a:r>
            <a:r>
              <a:rPr lang="en-US" sz="1400" dirty="0" smtClean="0">
                <a:solidFill>
                  <a:srgbClr val="0070C0"/>
                </a:solidFill>
                <a:cs typeface="Times New Roman" pitchFamily="18" charset="0"/>
              </a:rPr>
              <a:t>Spanish Association of Ceramic Cities, French Association of Ceramic Cities, Italian Association of Ceramic Cities and Romanian Association of Ceramic Cities.</a:t>
            </a:r>
            <a:endParaRPr lang="en-US" sz="1400" i="1" u="sng" dirty="0">
              <a:solidFill>
                <a:srgbClr val="0070C0"/>
              </a:solidFill>
              <a:cs typeface="Times New Roman" pitchFamily="18" charset="0"/>
            </a:endParaRPr>
          </a:p>
          <a:p>
            <a:pPr marL="0" indent="0" algn="just">
              <a:buFontTx/>
              <a:buNone/>
              <a:defRPr/>
            </a:pPr>
            <a:r>
              <a:rPr lang="en-US" sz="1400" i="1" u="sng" dirty="0" smtClean="0">
                <a:solidFill>
                  <a:srgbClr val="0070C0"/>
                </a:solidFill>
                <a:cs typeface="Times New Roman" pitchFamily="18" charset="0"/>
              </a:rPr>
              <a:t>Headquarter: </a:t>
            </a:r>
            <a:r>
              <a:rPr lang="en-US" sz="1400" dirty="0" smtClean="0">
                <a:solidFill>
                  <a:srgbClr val="0070C0"/>
                </a:solidFill>
                <a:cs typeface="Times New Roman" pitchFamily="18" charset="0"/>
              </a:rPr>
              <a:t>Talavera de la Reina, Toledo, Spain.</a:t>
            </a:r>
          </a:p>
          <a:p>
            <a:pPr marL="0" indent="0" algn="just">
              <a:buFontTx/>
              <a:buNone/>
              <a:defRPr/>
            </a:pPr>
            <a:r>
              <a:rPr lang="en-US" sz="1400" b="1" dirty="0" smtClean="0">
                <a:solidFill>
                  <a:srgbClr val="0070C0"/>
                </a:solidFill>
                <a:cs typeface="Times New Roman" pitchFamily="18" charset="0"/>
              </a:rPr>
              <a:t>Approval stage: All consents were sent by MRDT to EGTC members for compliance. Revised statute and convention are expected. </a:t>
            </a:r>
          </a:p>
          <a:p>
            <a:pPr marL="0" indent="0" algn="ctr">
              <a:buFontTx/>
              <a:buNone/>
              <a:defRPr/>
            </a:pPr>
            <a:endParaRPr lang="en-US" sz="1600" b="1" i="1" u="sng" dirty="0">
              <a:solidFill>
                <a:srgbClr val="0070C0"/>
              </a:solidFill>
              <a:cs typeface="Times New Roman" pitchFamily="18" charset="0"/>
            </a:endParaRPr>
          </a:p>
          <a:p>
            <a:pPr marL="0" indent="0" algn="ctr">
              <a:buFontTx/>
              <a:buNone/>
              <a:defRPr/>
            </a:pPr>
            <a:endParaRPr lang="en-US" sz="1600" b="1" i="1" u="sng" dirty="0" smtClean="0">
              <a:solidFill>
                <a:srgbClr val="0070C0"/>
              </a:solidFill>
              <a:cs typeface="Times New Roman" pitchFamily="18" charset="0"/>
            </a:endParaRPr>
          </a:p>
          <a:p>
            <a:pPr marL="0" indent="0" algn="ctr">
              <a:buFontTx/>
              <a:buNone/>
              <a:defRPr/>
            </a:pPr>
            <a:endParaRPr lang="en-US" sz="1600" b="1" i="1" u="sng" dirty="0">
              <a:solidFill>
                <a:srgbClr val="0070C0"/>
              </a:solidFill>
              <a:cs typeface="Times New Roman" pitchFamily="18" charset="0"/>
            </a:endParaRPr>
          </a:p>
          <a:p>
            <a:pPr marL="0" indent="0" algn="ctr">
              <a:buFontTx/>
              <a:buNone/>
              <a:defRPr/>
            </a:pPr>
            <a:endParaRPr lang="en-US" sz="1600" b="1" i="1" u="sng" dirty="0" smtClean="0">
              <a:solidFill>
                <a:srgbClr val="0070C0"/>
              </a:solidFill>
              <a:cs typeface="Times New Roman" pitchFamily="18" charset="0"/>
            </a:endParaRPr>
          </a:p>
          <a:p>
            <a:pPr marL="0" indent="0" algn="ctr">
              <a:buFontTx/>
              <a:buNone/>
              <a:defRPr/>
            </a:pPr>
            <a:endParaRPr lang="en-US" sz="1600" b="1" i="1" u="sng" dirty="0">
              <a:solidFill>
                <a:srgbClr val="0070C0"/>
              </a:solidFill>
              <a:cs typeface="Times New Roman" pitchFamily="18" charset="0"/>
            </a:endParaRPr>
          </a:p>
          <a:p>
            <a:pPr marL="0" indent="0" algn="ctr">
              <a:buFontTx/>
              <a:buNone/>
              <a:defRPr/>
            </a:pPr>
            <a:endParaRPr lang="en-US" sz="1600" b="1" i="1" u="sng" dirty="0" smtClean="0">
              <a:solidFill>
                <a:srgbClr val="0070C0"/>
              </a:solidFill>
              <a:cs typeface="Times New Roman" pitchFamily="18" charset="0"/>
            </a:endParaRPr>
          </a:p>
          <a:p>
            <a:pPr marL="0" indent="0" algn="ctr">
              <a:buFontTx/>
              <a:buNone/>
              <a:defRPr/>
            </a:pPr>
            <a:endParaRPr lang="en-US" sz="1600" b="1" i="1" u="sng" dirty="0">
              <a:solidFill>
                <a:srgbClr val="0070C0"/>
              </a:solidFill>
              <a:cs typeface="Times New Roman" pitchFamily="18" charset="0"/>
            </a:endParaRPr>
          </a:p>
          <a:p>
            <a:pPr marL="0" indent="0" algn="ctr">
              <a:buFontTx/>
              <a:buNone/>
              <a:defRPr/>
            </a:pPr>
            <a:endParaRPr lang="en-US" sz="1600" b="1" i="1" u="sng" dirty="0" smtClean="0">
              <a:solidFill>
                <a:srgbClr val="0070C0"/>
              </a:solidFill>
              <a:cs typeface="Times New Roman" pitchFamily="18" charset="0"/>
            </a:endParaRPr>
          </a:p>
          <a:p>
            <a:pPr marL="0" indent="0" algn="ctr">
              <a:buFontTx/>
              <a:buNone/>
              <a:defRPr/>
            </a:pPr>
            <a:endParaRPr lang="en-US" sz="1600" b="1" i="1" u="sng" dirty="0">
              <a:solidFill>
                <a:srgbClr val="0070C0"/>
              </a:solidFill>
              <a:cs typeface="Times New Roman" pitchFamily="18" charset="0"/>
            </a:endParaRPr>
          </a:p>
          <a:p>
            <a:pPr marL="0" indent="0" algn="ctr">
              <a:buFontTx/>
              <a:buNone/>
              <a:defRPr/>
            </a:pPr>
            <a:endParaRPr lang="en-US" sz="1600" b="1" i="1" u="sng" dirty="0" smtClean="0">
              <a:solidFill>
                <a:srgbClr val="0070C0"/>
              </a:solidFill>
              <a:cs typeface="Times New Roman" pitchFamily="18" charset="0"/>
            </a:endParaRPr>
          </a:p>
          <a:p>
            <a:pPr marL="0" indent="0" algn="ctr">
              <a:buFontTx/>
              <a:buNone/>
              <a:defRPr/>
            </a:pPr>
            <a:endParaRPr lang="en-US" sz="1600" b="1" i="1" u="sng" dirty="0">
              <a:solidFill>
                <a:srgbClr val="0070C0"/>
              </a:solidFill>
              <a:cs typeface="Times New Roman" pitchFamily="18" charset="0"/>
            </a:endParaRPr>
          </a:p>
          <a:p>
            <a:pPr marL="0" indent="0" algn="ctr">
              <a:buFontTx/>
              <a:buNone/>
              <a:defRPr/>
            </a:pPr>
            <a:endParaRPr lang="en-US" sz="1600" b="1" i="1" u="sng" dirty="0" smtClean="0">
              <a:solidFill>
                <a:srgbClr val="0070C0"/>
              </a:solidFill>
              <a:cs typeface="Times New Roman" pitchFamily="18" charset="0"/>
            </a:endParaRPr>
          </a:p>
          <a:p>
            <a:pPr marL="0" indent="0" algn="ctr">
              <a:buFontTx/>
              <a:buNone/>
              <a:defRPr/>
            </a:pPr>
            <a:endParaRPr lang="en-US" sz="1600" b="1" i="1" u="sng" dirty="0">
              <a:solidFill>
                <a:srgbClr val="0070C0"/>
              </a:solidFill>
              <a:cs typeface="Times New Roman" pitchFamily="18" charset="0"/>
            </a:endParaRPr>
          </a:p>
          <a:p>
            <a:pPr marL="0" indent="0" algn="ctr">
              <a:buFontTx/>
              <a:buNone/>
              <a:defRPr/>
            </a:pPr>
            <a:endParaRPr lang="en-US" sz="1600" b="1" i="1" u="sng" dirty="0" smtClean="0">
              <a:solidFill>
                <a:srgbClr val="0070C0"/>
              </a:solidFill>
              <a:cs typeface="Times New Roman" pitchFamily="18" charset="0"/>
            </a:endParaRPr>
          </a:p>
          <a:p>
            <a:pPr marL="0" indent="0" algn="ctr">
              <a:buFontTx/>
              <a:buNone/>
              <a:defRPr/>
            </a:pPr>
            <a:endParaRPr lang="en-US" sz="1600" b="1" i="1" u="sng" dirty="0">
              <a:solidFill>
                <a:srgbClr val="0070C0"/>
              </a:solidFill>
              <a:cs typeface="Times New Roman" pitchFamily="18" charset="0"/>
            </a:endParaRPr>
          </a:p>
          <a:p>
            <a:pPr marL="0" indent="0" algn="ctr">
              <a:buFontTx/>
              <a:buNone/>
              <a:defRPr/>
            </a:pPr>
            <a:r>
              <a:rPr lang="en-US" sz="1600" b="1" i="1" u="sng" dirty="0" smtClean="0">
                <a:solidFill>
                  <a:srgbClr val="0070C0"/>
                </a:solidFill>
                <a:cs typeface="Times New Roman" pitchFamily="18" charset="0"/>
              </a:rPr>
              <a:t> </a:t>
            </a:r>
          </a:p>
          <a:p>
            <a:pPr marL="0" indent="0" algn="ctr">
              <a:buFontTx/>
              <a:buNone/>
              <a:defRPr/>
            </a:pPr>
            <a:endParaRPr lang="en-US" sz="1600" b="1" i="1" u="sng" dirty="0">
              <a:solidFill>
                <a:srgbClr val="0070C0"/>
              </a:solidFill>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5" name="Rectangle 4"/>
          <p:cNvSpPr/>
          <p:nvPr/>
        </p:nvSpPr>
        <p:spPr>
          <a:xfrm>
            <a:off x="214282" y="1142984"/>
            <a:ext cx="8572560" cy="5509200"/>
          </a:xfrm>
          <a:prstGeom prst="rect">
            <a:avLst/>
          </a:prstGeom>
        </p:spPr>
        <p:txBody>
          <a:bodyPr wrap="square">
            <a:spAutoFit/>
          </a:bodyPr>
          <a:lstStyle/>
          <a:p>
            <a:pPr algn="ctr"/>
            <a:r>
              <a:rPr lang="en-US" sz="1600" b="1" i="1" u="sng" dirty="0" smtClean="0">
                <a:solidFill>
                  <a:srgbClr val="0070C0"/>
                </a:solidFill>
                <a:cs typeface="Times New Roman" pitchFamily="18" charset="0"/>
              </a:rPr>
              <a:t>Suggestions for future from MRDT perspective</a:t>
            </a: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en-US" sz="1600" b="1" i="1" u="sng" dirty="0">
              <a:solidFill>
                <a:srgbClr val="0070C0"/>
              </a:solidFill>
              <a:cs typeface="Times New Roman" pitchFamily="18" charset="0"/>
            </a:endParaRPr>
          </a:p>
          <a:p>
            <a:pPr algn="ctr"/>
            <a:endParaRPr lang="en-US" sz="1600" b="1" i="1" u="sng" dirty="0" smtClean="0">
              <a:solidFill>
                <a:srgbClr val="0070C0"/>
              </a:solidFill>
              <a:cs typeface="Times New Roman" pitchFamily="18" charset="0"/>
            </a:endParaRPr>
          </a:p>
          <a:p>
            <a:pPr algn="ctr"/>
            <a:endParaRPr lang="ro-RO" sz="1600" dirty="0"/>
          </a:p>
        </p:txBody>
      </p:sp>
      <p:sp>
        <p:nvSpPr>
          <p:cNvPr id="7" name="Rectangle 6"/>
          <p:cNvSpPr/>
          <p:nvPr/>
        </p:nvSpPr>
        <p:spPr>
          <a:xfrm>
            <a:off x="428596" y="1643051"/>
            <a:ext cx="8358246" cy="5909310"/>
          </a:xfrm>
          <a:prstGeom prst="rect">
            <a:avLst/>
          </a:prstGeom>
        </p:spPr>
        <p:txBody>
          <a:bodyPr wrap="square">
            <a:spAutoFit/>
          </a:bodyPr>
          <a:lstStyle/>
          <a:p>
            <a:pPr algn="just"/>
            <a:endParaRPr lang="en-US" sz="1400" dirty="0" smtClean="0"/>
          </a:p>
          <a:p>
            <a:pPr algn="just"/>
            <a:endParaRPr lang="en-US" sz="1400" dirty="0"/>
          </a:p>
          <a:p>
            <a:pPr algn="just"/>
            <a:endParaRPr lang="en-US" sz="1400" dirty="0" smtClean="0"/>
          </a:p>
          <a:p>
            <a:pPr algn="just">
              <a:lnSpc>
                <a:spcPct val="150000"/>
              </a:lnSpc>
            </a:pPr>
            <a:r>
              <a:rPr lang="en-US" sz="1400" dirty="0" smtClean="0"/>
              <a:t>Since </a:t>
            </a:r>
            <a:r>
              <a:rPr lang="en-US" sz="1400" dirty="0"/>
              <a:t>the EGTC process could be enhanced by increasing the consistency in approach and through a more wider consultation, Romania would like to outline the following proposals addressing the cooperation between National Approval Authorities</a:t>
            </a:r>
            <a:r>
              <a:rPr lang="en-US" sz="1400" dirty="0" smtClean="0"/>
              <a:t>:</a:t>
            </a:r>
          </a:p>
          <a:p>
            <a:pPr algn="just"/>
            <a:endParaRPr lang="en-US" sz="1400" dirty="0"/>
          </a:p>
          <a:p>
            <a:pPr lvl="1" algn="just">
              <a:lnSpc>
                <a:spcPct val="150000"/>
              </a:lnSpc>
              <a:buFont typeface="Arial" pitchFamily="34" charset="0"/>
              <a:buChar char="•"/>
            </a:pPr>
            <a:r>
              <a:rPr lang="en-US" sz="1400" dirty="0"/>
              <a:t>Analysis of a possible reduction of the notification process,</a:t>
            </a:r>
            <a:endParaRPr lang="ro-RO" sz="1400" dirty="0"/>
          </a:p>
          <a:p>
            <a:pPr lvl="1" algn="just">
              <a:lnSpc>
                <a:spcPct val="150000"/>
              </a:lnSpc>
              <a:buFont typeface="Arial" pitchFamily="34" charset="0"/>
              <a:buChar char="•"/>
            </a:pPr>
            <a:r>
              <a:rPr lang="en-US" sz="1400" dirty="0"/>
              <a:t>Establishment of a network of National Approval Authorities that would enable the exchange of best </a:t>
            </a:r>
            <a:r>
              <a:rPr lang="en-US" sz="1400" dirty="0" smtClean="0"/>
              <a:t> </a:t>
            </a:r>
          </a:p>
          <a:p>
            <a:pPr lvl="1" algn="just">
              <a:lnSpc>
                <a:spcPct val="150000"/>
              </a:lnSpc>
            </a:pPr>
            <a:r>
              <a:rPr lang="en-US" sz="1400" dirty="0" smtClean="0"/>
              <a:t>  practices </a:t>
            </a:r>
            <a:r>
              <a:rPr lang="en-US" sz="1400" dirty="0"/>
              <a:t>and would contribute to the smooth cooperation in case of EGTCs from the respective countries,</a:t>
            </a:r>
            <a:endParaRPr lang="ro-RO" sz="1400" dirty="0"/>
          </a:p>
          <a:p>
            <a:pPr lvl="1" algn="just">
              <a:lnSpc>
                <a:spcPct val="150000"/>
              </a:lnSpc>
              <a:buFont typeface="Arial" pitchFamily="34" charset="0"/>
              <a:buChar char="•"/>
            </a:pPr>
            <a:r>
              <a:rPr lang="en-US" sz="1400" dirty="0" smtClean="0"/>
              <a:t> Elaboration </a:t>
            </a:r>
            <a:r>
              <a:rPr lang="en-US" sz="1400" dirty="0"/>
              <a:t>of a handbook collecting the best practices of the National Approval Authorities in relation to </a:t>
            </a:r>
            <a:r>
              <a:rPr lang="en-US" sz="1400" dirty="0" smtClean="0"/>
              <a:t>  </a:t>
            </a:r>
          </a:p>
          <a:p>
            <a:pPr lvl="1" algn="just">
              <a:lnSpc>
                <a:spcPct val="150000"/>
              </a:lnSpc>
            </a:pPr>
            <a:r>
              <a:rPr lang="en-US" sz="1400" dirty="0" smtClean="0"/>
              <a:t>  EGTCs </a:t>
            </a:r>
            <a:r>
              <a:rPr lang="en-US" sz="1400" dirty="0"/>
              <a:t>procedure.</a:t>
            </a:r>
            <a:endParaRPr lang="ro-RO" sz="1400" dirty="0"/>
          </a:p>
          <a:p>
            <a:pPr algn="just"/>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ro-RO"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3" name="Rectangle 2"/>
          <p:cNvSpPr/>
          <p:nvPr/>
        </p:nvSpPr>
        <p:spPr>
          <a:xfrm>
            <a:off x="357158" y="1428736"/>
            <a:ext cx="8358246" cy="5570756"/>
          </a:xfrm>
          <a:prstGeom prst="rect">
            <a:avLst/>
          </a:prstGeom>
        </p:spPr>
        <p:txBody>
          <a:bodyPr wrap="square">
            <a:spAutoFit/>
          </a:bodyPr>
          <a:lstStyle/>
          <a:p>
            <a:pPr algn="ctr"/>
            <a:endParaRPr lang="en-US" b="1" i="1" u="sng" dirty="0" smtClean="0">
              <a:solidFill>
                <a:srgbClr val="0070C0"/>
              </a:solidFill>
              <a:cs typeface="Times New Roman" pitchFamily="18" charset="0"/>
            </a:endParaRPr>
          </a:p>
          <a:p>
            <a:pPr algn="ctr"/>
            <a:r>
              <a:rPr lang="en-US" sz="3200" b="1" i="1" dirty="0" smtClean="0">
                <a:solidFill>
                  <a:srgbClr val="0070C0"/>
                </a:solidFill>
                <a:cs typeface="Times New Roman" pitchFamily="18" charset="0"/>
              </a:rPr>
              <a:t>Thank you for your attention</a:t>
            </a:r>
          </a:p>
          <a:p>
            <a:pPr algn="ctr"/>
            <a:endParaRPr lang="en-US" b="1" i="1" u="sng" dirty="0">
              <a:solidFill>
                <a:srgbClr val="0070C0"/>
              </a:solidFill>
              <a:cs typeface="Times New Roman" pitchFamily="18" charset="0"/>
            </a:endParaRPr>
          </a:p>
          <a:p>
            <a:pPr algn="ctr"/>
            <a:endParaRPr lang="en-US" b="1" i="1" u="sng" dirty="0" smtClean="0">
              <a:solidFill>
                <a:srgbClr val="0070C0"/>
              </a:solidFill>
              <a:cs typeface="Times New Roman" pitchFamily="18" charset="0"/>
            </a:endParaRPr>
          </a:p>
          <a:p>
            <a:pPr algn="ctr"/>
            <a:endParaRPr lang="en-US" b="1" i="1" u="sng" dirty="0">
              <a:solidFill>
                <a:srgbClr val="0070C0"/>
              </a:solidFill>
              <a:cs typeface="Times New Roman" pitchFamily="18" charset="0"/>
            </a:endParaRPr>
          </a:p>
          <a:p>
            <a:pPr algn="ctr"/>
            <a:r>
              <a:rPr lang="en-US" b="1" i="1" u="sng" dirty="0" smtClean="0">
                <a:solidFill>
                  <a:srgbClr val="0070C0"/>
                </a:solidFill>
                <a:cs typeface="Times New Roman" pitchFamily="18" charset="0"/>
              </a:rPr>
              <a:t>General Directorate for European Territorial Cooperation</a:t>
            </a:r>
          </a:p>
          <a:p>
            <a:pPr algn="ctr"/>
            <a:endParaRPr lang="en-US" b="1" i="1" u="sng" dirty="0" smtClean="0">
              <a:solidFill>
                <a:srgbClr val="0070C0"/>
              </a:solidFill>
              <a:cs typeface="Times New Roman" pitchFamily="18" charset="0"/>
            </a:endParaRPr>
          </a:p>
          <a:p>
            <a:pPr algn="ctr"/>
            <a:r>
              <a:rPr lang="en-US" b="1" i="1" u="sng" dirty="0" smtClean="0">
                <a:solidFill>
                  <a:srgbClr val="0070C0"/>
                </a:solidFill>
                <a:cs typeface="Times New Roman" pitchFamily="18" charset="0"/>
              </a:rPr>
              <a:t>General Legal Directorate</a:t>
            </a:r>
            <a:endParaRPr lang="en-US" b="1" i="1" u="sng" dirty="0">
              <a:solidFill>
                <a:srgbClr val="0070C0"/>
              </a:solidFill>
              <a:cs typeface="Times New Roman" pitchFamily="18" charset="0"/>
            </a:endParaRPr>
          </a:p>
          <a:p>
            <a:pPr algn="ctr"/>
            <a:endParaRPr lang="en-US" b="1" i="1" u="sng" dirty="0" smtClean="0">
              <a:solidFill>
                <a:srgbClr val="0070C0"/>
              </a:solidFill>
              <a:cs typeface="Times New Roman" pitchFamily="18" charset="0"/>
            </a:endParaRPr>
          </a:p>
          <a:p>
            <a:pPr algn="ctr"/>
            <a:r>
              <a:rPr lang="en-US" sz="2800" b="1" i="1" dirty="0" smtClean="0">
                <a:solidFill>
                  <a:srgbClr val="0070C0"/>
                </a:solidFill>
                <a:cs typeface="Times New Roman" pitchFamily="18" charset="0"/>
              </a:rPr>
              <a:t>Hungary</a:t>
            </a:r>
          </a:p>
          <a:p>
            <a:pPr algn="ctr"/>
            <a:endParaRPr lang="en-US" sz="2800" b="1" i="1" dirty="0">
              <a:solidFill>
                <a:srgbClr val="0070C0"/>
              </a:solidFill>
              <a:cs typeface="Times New Roman" pitchFamily="18" charset="0"/>
            </a:endParaRPr>
          </a:p>
          <a:p>
            <a:pPr algn="ctr"/>
            <a:r>
              <a:rPr lang="en-US" sz="2800" b="1" i="1" dirty="0" smtClean="0">
                <a:solidFill>
                  <a:srgbClr val="0070C0"/>
                </a:solidFill>
                <a:cs typeface="Times New Roman" pitchFamily="18" charset="0"/>
              </a:rPr>
              <a:t>February 2012</a:t>
            </a:r>
          </a:p>
          <a:p>
            <a:pPr algn="ctr"/>
            <a:endParaRPr lang="en-US" b="1" i="1" u="sng" dirty="0">
              <a:solidFill>
                <a:srgbClr val="0070C0"/>
              </a:solidFill>
              <a:cs typeface="Times New Roman" pitchFamily="18" charset="0"/>
            </a:endParaRPr>
          </a:p>
          <a:p>
            <a:pPr algn="ctr"/>
            <a:endParaRPr lang="en-US" b="1" i="1" u="sng" dirty="0" smtClean="0">
              <a:solidFill>
                <a:srgbClr val="0070C0"/>
              </a:solidFill>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28600"/>
            <a:ext cx="7772400" cy="990600"/>
          </a:xfrm>
        </p:spPr>
        <p:txBody>
          <a:bodyPr/>
          <a:lstStyle/>
          <a:p>
            <a:pPr algn="ctr" eaLnBrk="1" hangingPunct="1">
              <a:defRPr/>
            </a:pPr>
            <a:r>
              <a:rPr lang="en-US" sz="2400" b="1">
                <a:effectLst>
                  <a:outerShdw blurRad="38100" dist="38100" dir="2700000" algn="tl">
                    <a:srgbClr val="C0C0C0"/>
                  </a:outerShdw>
                </a:effectLst>
                <a:latin typeface="Times New Roman" pitchFamily="18" charset="0"/>
                <a:cs typeface="Times New Roman" pitchFamily="18" charset="0"/>
              </a:rPr>
              <a:t/>
            </a:r>
            <a:br>
              <a:rPr lang="en-US" sz="2400" b="1">
                <a:effectLst>
                  <a:outerShdw blurRad="38100" dist="38100" dir="2700000" algn="tl">
                    <a:srgbClr val="C0C0C0"/>
                  </a:outerShdw>
                </a:effectLst>
                <a:latin typeface="Times New Roman" pitchFamily="18" charset="0"/>
                <a:cs typeface="Times New Roman" pitchFamily="18" charset="0"/>
              </a:rPr>
            </a:br>
            <a:r>
              <a:rPr lang="en-US" sz="2400" b="1">
                <a:effectLst>
                  <a:outerShdw blurRad="38100" dist="38100" dir="2700000" algn="tl">
                    <a:srgbClr val="C0C0C0"/>
                  </a:outerShdw>
                </a:effectLst>
                <a:latin typeface="Times New Roman" pitchFamily="18" charset="0"/>
                <a:cs typeface="Times New Roman" pitchFamily="18" charset="0"/>
              </a:rPr>
              <a:t/>
            </a:r>
            <a:br>
              <a:rPr lang="en-US" sz="2400" b="1">
                <a:effectLst>
                  <a:outerShdw blurRad="38100" dist="38100" dir="2700000" algn="tl">
                    <a:srgbClr val="C0C0C0"/>
                  </a:outerShdw>
                </a:effectLst>
                <a:latin typeface="Times New Roman" pitchFamily="18" charset="0"/>
                <a:cs typeface="Times New Roman" pitchFamily="18" charset="0"/>
              </a:rPr>
            </a:br>
            <a:r>
              <a:rPr lang="en-US" sz="2400" b="1">
                <a:effectLst>
                  <a:outerShdw blurRad="38100" dist="38100" dir="2700000" algn="tl">
                    <a:srgbClr val="C0C0C0"/>
                  </a:outerShdw>
                </a:effectLst>
                <a:latin typeface="Times New Roman" pitchFamily="18" charset="0"/>
                <a:cs typeface="Times New Roman" pitchFamily="18" charset="0"/>
              </a:rPr>
              <a:t/>
            </a:r>
            <a:br>
              <a:rPr lang="en-US" sz="2400" b="1">
                <a:effectLst>
                  <a:outerShdw blurRad="38100" dist="38100" dir="2700000" algn="tl">
                    <a:srgbClr val="C0C0C0"/>
                  </a:outerShdw>
                </a:effectLst>
                <a:latin typeface="Times New Roman" pitchFamily="18" charset="0"/>
                <a:cs typeface="Times New Roman" pitchFamily="18" charset="0"/>
              </a:rPr>
            </a:br>
            <a:endParaRPr lang="en-US" sz="2400" b="1">
              <a:effectLst>
                <a:outerShdw blurRad="38100" dist="38100" dir="2700000" algn="tl">
                  <a:srgbClr val="C0C0C0"/>
                </a:outerShdw>
              </a:effectLst>
              <a:latin typeface="Times New Roman" pitchFamily="18" charset="0"/>
              <a:cs typeface="Times New Roman" pitchFamily="18" charset="0"/>
            </a:endParaRPr>
          </a:p>
        </p:txBody>
      </p:sp>
      <p:sp>
        <p:nvSpPr>
          <p:cNvPr id="15363" name="Rectangle 3"/>
          <p:cNvSpPr>
            <a:spLocks noGrp="1" noChangeArrowheads="1"/>
          </p:cNvSpPr>
          <p:nvPr>
            <p:ph type="subTitle" idx="1"/>
          </p:nvPr>
        </p:nvSpPr>
        <p:spPr>
          <a:xfrm>
            <a:off x="379412" y="1196974"/>
            <a:ext cx="8478867" cy="5089546"/>
          </a:xfrm>
        </p:spPr>
        <p:txBody>
          <a:bodyPr/>
          <a:lstStyle/>
          <a:p>
            <a:pPr eaLnBrk="1" hangingPunct="1">
              <a:defRPr/>
            </a:pPr>
            <a:r>
              <a:rPr lang="en-US" sz="2000" u="sng" dirty="0" smtClean="0"/>
              <a:t>THE MAIN TASKS OF MRDT REGARDING EGTC </a:t>
            </a:r>
            <a:r>
              <a:rPr lang="en-US" sz="2000" dirty="0" smtClean="0"/>
              <a:t>:</a:t>
            </a:r>
          </a:p>
          <a:p>
            <a:pPr eaLnBrk="1" hangingPunct="1">
              <a:defRPr/>
            </a:pPr>
            <a:endParaRPr lang="en-US" sz="2000" dirty="0" smtClean="0"/>
          </a:p>
          <a:p>
            <a:pPr algn="just">
              <a:lnSpc>
                <a:spcPct val="150000"/>
              </a:lnSpc>
              <a:buFont typeface="Arial" pitchFamily="34" charset="0"/>
              <a:buChar char="•"/>
            </a:pPr>
            <a:r>
              <a:rPr lang="en-US" sz="1400" cap="small" dirty="0" smtClean="0"/>
              <a:t>RECEIVES AND ANALYZES THE CONVENTION  AND STATUTE DRAFTS OF EGTC,</a:t>
            </a:r>
          </a:p>
          <a:p>
            <a:pPr algn="just">
              <a:lnSpc>
                <a:spcPct val="150000"/>
              </a:lnSpc>
              <a:buFont typeface="Arial" pitchFamily="34" charset="0"/>
              <a:buChar char="•"/>
            </a:pPr>
            <a:r>
              <a:rPr lang="en-US" sz="1400" cap="small" dirty="0" smtClean="0"/>
              <a:t>ISSUES THE OPERATING PERMIT OR REFUSE OF AN EGTC THAT WOULD BE LOCATED IN ROMANIA,</a:t>
            </a:r>
          </a:p>
          <a:p>
            <a:pPr algn="just">
              <a:lnSpc>
                <a:spcPct val="150000"/>
              </a:lnSpc>
              <a:buFont typeface="Arial" pitchFamily="34" charset="0"/>
              <a:buChar char="•"/>
            </a:pPr>
            <a:r>
              <a:rPr lang="en-US" sz="1400" cap="small" dirty="0" smtClean="0"/>
              <a:t>ISSUES THE APPROVAL REGARDING THE PERMITION OR REJECTION TO THE ASSOCIATION OF A ROMANIAN ENTITY AT THE ESTABLISHMENT OF AN EGTC THAT WOULD BE LOCATED IN ANOTHER STATE,</a:t>
            </a:r>
          </a:p>
          <a:p>
            <a:pPr algn="just">
              <a:lnSpc>
                <a:spcPct val="150000"/>
              </a:lnSpc>
              <a:buFont typeface="Arial" pitchFamily="34" charset="0"/>
              <a:buChar char="•"/>
            </a:pPr>
            <a:r>
              <a:rPr lang="en-US" sz="1400" cap="small" dirty="0" smtClean="0"/>
              <a:t> STORES AT THE HEADQUARTERS  RECORDS OF THE </a:t>
            </a:r>
            <a:r>
              <a:rPr lang="ro-RO" sz="1400" cap="small" dirty="0" smtClean="0"/>
              <a:t>AUTHORIZATION</a:t>
            </a:r>
            <a:r>
              <a:rPr lang="en-US" sz="1400" cap="small" dirty="0" smtClean="0"/>
              <a:t> OR REJECTION DECISIONS OF EGTCs OPERATION IN ROMANIA,</a:t>
            </a:r>
          </a:p>
          <a:p>
            <a:pPr algn="just">
              <a:lnSpc>
                <a:spcPct val="150000"/>
              </a:lnSpc>
              <a:buFont typeface="Arial" pitchFamily="34" charset="0"/>
              <a:buChar char="•"/>
            </a:pPr>
            <a:r>
              <a:rPr lang="en-US" sz="1400" cap="small" dirty="0" smtClean="0"/>
              <a:t>STORES AT THE HEADQUARTERS  RECORDS OF THE PERMITIONS ISSUED REGARDING THE ASSOCIATION OF ROMANIAN ENTITIES, </a:t>
            </a:r>
          </a:p>
          <a:p>
            <a:pPr algn="just">
              <a:lnSpc>
                <a:spcPct val="150000"/>
              </a:lnSpc>
              <a:buFont typeface="Arial" pitchFamily="34" charset="0"/>
              <a:buChar char="•"/>
            </a:pPr>
            <a:r>
              <a:rPr lang="en-US" sz="1400" cap="small" dirty="0" smtClean="0"/>
              <a:t>INFORMS THE COMMITTEE OF REGIONS REGARDING THE REGISTRATION OF EGTC AND ALSO REGARDING THE SUBSEQUENT CHANGES OF THE CONSTITUENT DOCUMENTS OF EGTC,</a:t>
            </a:r>
          </a:p>
          <a:p>
            <a:pPr algn="just">
              <a:lnSpc>
                <a:spcPct val="150000"/>
              </a:lnSpc>
              <a:buFont typeface="Arial" pitchFamily="34" charset="0"/>
              <a:buChar char="•"/>
            </a:pPr>
            <a:r>
              <a:rPr lang="en-US" sz="1400" cap="small" dirty="0" smtClean="0"/>
              <a:t> SUBMITS REQUESTS TO THE COURT FOR THE DISSOLUTION OF A GECT IN THE CASES PROVIDED BY LAW,</a:t>
            </a:r>
          </a:p>
          <a:p>
            <a:pPr algn="just">
              <a:lnSpc>
                <a:spcPct val="150000"/>
              </a:lnSpc>
              <a:buFont typeface="Arial" pitchFamily="34" charset="0"/>
              <a:buChar char="•"/>
            </a:pPr>
            <a:r>
              <a:rPr lang="en-US" sz="1400" cap="small" dirty="0" smtClean="0"/>
              <a:t>ISSUES THE CERTIFICATE REGARDING THE CLOSING OF AN EGTC AS A RESULT OF DISSOLUTION.</a:t>
            </a:r>
          </a:p>
          <a:p>
            <a:pPr eaLnBrk="1" hangingPunct="1">
              <a:defRPr/>
            </a:pPr>
            <a:endParaRPr lang="en-US" sz="2000" dirty="0" smtClean="0"/>
          </a:p>
          <a:p>
            <a:pPr eaLnBrk="1" hangingPunct="1">
              <a:defRPr/>
            </a:pPr>
            <a:endParaRPr lang="en-US" sz="2000" dirty="0" smtClean="0">
              <a:latin typeface="Times New Roman" pitchFamily="18" charset="0"/>
              <a:cs typeface="Times New Roman" pitchFamily="18" charset="0"/>
            </a:endParaRPr>
          </a:p>
          <a:p>
            <a:pPr eaLnBrk="1" hangingPunct="1">
              <a:defRPr/>
            </a:pPr>
            <a:endParaRPr lang="en-US" sz="2000" dirty="0">
              <a:latin typeface="Times New Roman" pitchFamily="18" charset="0"/>
              <a:cs typeface="Times New Roman" pitchFamily="18" charset="0"/>
            </a:endParaRPr>
          </a:p>
        </p:txBody>
      </p:sp>
      <p:sp>
        <p:nvSpPr>
          <p:cNvPr id="3076" name="Rectangle 6"/>
          <p:cNvSpPr>
            <a:spLocks noChangeArrowheads="1"/>
          </p:cNvSpPr>
          <p:nvPr/>
        </p:nvSpPr>
        <p:spPr bwMode="auto">
          <a:xfrm>
            <a:off x="0" y="6543675"/>
            <a:ext cx="9144000" cy="314325"/>
          </a:xfrm>
          <a:prstGeom prst="rect">
            <a:avLst/>
          </a:prstGeom>
          <a:solidFill>
            <a:srgbClr val="003366"/>
          </a:solidFill>
          <a:ln w="9525">
            <a:solidFill>
              <a:srgbClr val="003366"/>
            </a:solidFill>
            <a:miter lim="800000"/>
            <a:headEnd/>
            <a:tailEnd/>
          </a:ln>
        </p:spPr>
        <p:txBody>
          <a:bodyPr>
            <a:spAutoFit/>
          </a:bodyPr>
          <a:lstStyle/>
          <a:p>
            <a:pPr algn="ctr"/>
            <a:r>
              <a:rPr lang="en-GB" sz="1400" b="1">
                <a:solidFill>
                  <a:srgbClr val="083160"/>
                </a:solidFill>
                <a:cs typeface="Times New Roman" pitchFamily="18" charset="0"/>
              </a:rPr>
              <a:t>www.mdrt.ro</a:t>
            </a:r>
          </a:p>
        </p:txBody>
      </p:sp>
      <p:sp>
        <p:nvSpPr>
          <p:cNvPr id="3077" name="Text Box 1004"/>
          <p:cNvSpPr txBox="1">
            <a:spLocks noChangeArrowheads="1"/>
          </p:cNvSpPr>
          <p:nvPr/>
        </p:nvSpPr>
        <p:spPr bwMode="auto">
          <a:xfrm>
            <a:off x="428625" y="1571612"/>
            <a:ext cx="8267700" cy="400110"/>
          </a:xfrm>
          <a:prstGeom prst="rect">
            <a:avLst/>
          </a:prstGeom>
          <a:noFill/>
          <a:ln w="9525">
            <a:noFill/>
            <a:miter lim="800000"/>
            <a:headEnd/>
            <a:tailEnd/>
          </a:ln>
        </p:spPr>
        <p:txBody>
          <a:bodyPr wrap="square">
            <a:spAutoFit/>
          </a:bodyPr>
          <a:lstStyle/>
          <a:p>
            <a:pPr marL="342900" indent="-342900" algn="just">
              <a:spcBef>
                <a:spcPct val="50000"/>
              </a:spcBef>
              <a:buFont typeface="Wingdings" pitchFamily="2" charset="2"/>
              <a:buChar char="ü"/>
            </a:pPr>
            <a:endParaRPr lang="ro-RO" sz="2000" b="1" dirty="0">
              <a:solidFill>
                <a:srgbClr val="083160"/>
              </a:solidFill>
              <a:cs typeface="Times New Roman" pitchFamily="18" charset="0"/>
            </a:endParaRPr>
          </a:p>
        </p:txBody>
      </p:sp>
      <p:pic>
        <p:nvPicPr>
          <p:cNvPr id="3078"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1142984"/>
            <a:ext cx="7772400" cy="1071570"/>
          </a:xfrm>
        </p:spPr>
        <p:txBody>
          <a:bodyPr/>
          <a:lstStyle/>
          <a:p>
            <a:pPr algn="ctr" eaLnBrk="1" hangingPunct="1">
              <a:defRPr/>
            </a:pPr>
            <a:r>
              <a:rPr lang="en-US" sz="2000" b="1" dirty="0" smtClean="0">
                <a:effectLst>
                  <a:outerShdw blurRad="38100" dist="38100" dir="2700000" algn="tl">
                    <a:srgbClr val="C0C0C0"/>
                  </a:outerShdw>
                </a:effectLst>
                <a:latin typeface="Times New Roman" pitchFamily="18" charset="0"/>
                <a:cs typeface="Times New Roman" pitchFamily="18" charset="0"/>
              </a:rPr>
              <a:t/>
            </a:r>
            <a:br>
              <a:rPr lang="en-US" sz="2000" b="1" dirty="0" smtClean="0">
                <a:effectLst>
                  <a:outerShdw blurRad="38100" dist="38100" dir="2700000" algn="tl">
                    <a:srgbClr val="C0C0C0"/>
                  </a:outerShdw>
                </a:effectLst>
                <a:latin typeface="Times New Roman" pitchFamily="18" charset="0"/>
                <a:cs typeface="Times New Roman" pitchFamily="18" charset="0"/>
              </a:rPr>
            </a:br>
            <a:r>
              <a:rPr lang="en-US" sz="2000" b="1" dirty="0" smtClean="0">
                <a:effectLst>
                  <a:outerShdw blurRad="38100" dist="38100" dir="2700000" algn="tl">
                    <a:srgbClr val="C0C0C0"/>
                  </a:outerShdw>
                </a:effectLst>
                <a:latin typeface="Times New Roman" pitchFamily="18" charset="0"/>
                <a:cs typeface="Times New Roman" pitchFamily="18" charset="0"/>
              </a:rPr>
              <a:t/>
            </a:r>
            <a:br>
              <a:rPr lang="en-US" sz="2000" b="1" dirty="0" smtClean="0">
                <a:effectLst>
                  <a:outerShdw blurRad="38100" dist="38100" dir="2700000" algn="tl">
                    <a:srgbClr val="C0C0C0"/>
                  </a:outerShdw>
                </a:effectLst>
                <a:latin typeface="Times New Roman" pitchFamily="18" charset="0"/>
                <a:cs typeface="Times New Roman" pitchFamily="18" charset="0"/>
              </a:rPr>
            </a:br>
            <a:r>
              <a:rPr lang="en-US" sz="2000" u="sng" dirty="0" smtClean="0"/>
              <a:t>THE PROCEDURE FOR ISSUING THE ESTABLISHING </a:t>
            </a:r>
            <a:r>
              <a:rPr lang="ro-RO" sz="2000" u="sng" dirty="0" smtClean="0"/>
              <a:t>AUTHORIZATION</a:t>
            </a:r>
            <a:r>
              <a:rPr lang="en-US" sz="2000" u="sng" dirty="0" smtClean="0"/>
              <a:t> OF AN EGTC HEADQUARTERED  IN ROMANIA –</a:t>
            </a:r>
            <a:r>
              <a:rPr lang="ro-RO" sz="2000" u="sng" dirty="0" smtClean="0"/>
              <a:t> NOTIFICA</a:t>
            </a:r>
            <a:r>
              <a:rPr lang="en-US" sz="2000" u="sng" dirty="0" smtClean="0"/>
              <a:t>TION AUTHORITY</a:t>
            </a:r>
            <a:r>
              <a:rPr lang="ro-RO" sz="2000" u="sng" dirty="0" smtClean="0"/>
              <a:t>: MR</a:t>
            </a:r>
            <a:r>
              <a:rPr lang="en-US" sz="2000" u="sng" dirty="0" smtClean="0"/>
              <a:t>D</a:t>
            </a:r>
            <a:r>
              <a:rPr lang="ro-RO" sz="2000" u="sng" dirty="0" smtClean="0"/>
              <a:t>T</a:t>
            </a:r>
            <a:r>
              <a:rPr lang="ro-RO" sz="2000" b="1" u="sng" dirty="0" smtClean="0">
                <a:effectLst>
                  <a:outerShdw blurRad="38100" dist="38100" dir="2700000" algn="tl">
                    <a:srgbClr val="C0C0C0"/>
                  </a:outerShdw>
                </a:effectLst>
                <a:latin typeface="Times New Roman" pitchFamily="18" charset="0"/>
                <a:ea typeface="Arial Unicode MS" pitchFamily="34" charset="-128"/>
                <a:cs typeface="Times New Roman" pitchFamily="18" charset="0"/>
              </a:rPr>
              <a:t/>
            </a:r>
            <a:br>
              <a:rPr lang="ro-RO" sz="2000" b="1" u="sng" dirty="0" smtClean="0">
                <a:effectLst>
                  <a:outerShdw blurRad="38100" dist="38100" dir="2700000" algn="tl">
                    <a:srgbClr val="C0C0C0"/>
                  </a:outerShdw>
                </a:effectLst>
                <a:latin typeface="Times New Roman" pitchFamily="18" charset="0"/>
                <a:ea typeface="Arial Unicode MS" pitchFamily="34" charset="-128"/>
                <a:cs typeface="Times New Roman" pitchFamily="18" charset="0"/>
              </a:rPr>
            </a:br>
            <a:endParaRPr lang="en-US" sz="2000" b="1" dirty="0">
              <a:effectLst>
                <a:outerShdw blurRad="38100" dist="38100" dir="2700000" algn="tl">
                  <a:srgbClr val="C0C0C0"/>
                </a:outerShdw>
              </a:effectLst>
              <a:latin typeface="Times New Roman" pitchFamily="18" charset="0"/>
              <a:cs typeface="Times New Roman" pitchFamily="18" charset="0"/>
            </a:endParaRPr>
          </a:p>
        </p:txBody>
      </p:sp>
      <p:sp>
        <p:nvSpPr>
          <p:cNvPr id="4099" name="Rectangle 3"/>
          <p:cNvSpPr>
            <a:spLocks noGrp="1" noChangeArrowheads="1"/>
          </p:cNvSpPr>
          <p:nvPr>
            <p:ph type="subTitle" idx="1"/>
          </p:nvPr>
        </p:nvSpPr>
        <p:spPr>
          <a:xfrm>
            <a:off x="214282" y="1214422"/>
            <a:ext cx="8624918" cy="5186378"/>
          </a:xfrm>
        </p:spPr>
        <p:txBody>
          <a:bodyPr/>
          <a:lstStyle/>
          <a:p>
            <a:pPr eaLnBrk="1" hangingPunct="1"/>
            <a:endParaRPr lang="en-US" sz="2000" dirty="0" smtClean="0">
              <a:latin typeface="Times New Roman" pitchFamily="18" charset="0"/>
              <a:cs typeface="Times New Roman" pitchFamily="18" charset="0"/>
            </a:endParaRPr>
          </a:p>
          <a:p>
            <a:pPr eaLnBrk="1" hangingPunct="1"/>
            <a:endParaRPr lang="en-US" sz="2000" dirty="0" smtClean="0">
              <a:latin typeface="Times New Roman" pitchFamily="18" charset="0"/>
              <a:cs typeface="Times New Roman" pitchFamily="18" charset="0"/>
            </a:endParaRPr>
          </a:p>
        </p:txBody>
      </p:sp>
      <p:sp>
        <p:nvSpPr>
          <p:cNvPr id="4100" name="Text Box 19"/>
          <p:cNvSpPr txBox="1">
            <a:spLocks noChangeArrowheads="1"/>
          </p:cNvSpPr>
          <p:nvPr/>
        </p:nvSpPr>
        <p:spPr bwMode="auto">
          <a:xfrm>
            <a:off x="106363" y="4586288"/>
            <a:ext cx="2020887" cy="323850"/>
          </a:xfrm>
          <a:prstGeom prst="rect">
            <a:avLst/>
          </a:prstGeom>
          <a:solidFill>
            <a:srgbClr val="FFFFFF">
              <a:alpha val="0"/>
            </a:srgbClr>
          </a:solidFill>
          <a:ln w="9525">
            <a:noFill/>
            <a:miter lim="800000"/>
            <a:headEnd/>
            <a:tailEnd/>
          </a:ln>
        </p:spPr>
        <p:txBody>
          <a:bodyPr/>
          <a:lstStyle/>
          <a:p>
            <a:pPr algn="ctr" eaLnBrk="0" hangingPunct="0"/>
            <a:endParaRPr lang="ro-RO" sz="1200">
              <a:solidFill>
                <a:srgbClr val="083160"/>
              </a:solidFill>
              <a:cs typeface="Times New Roman" pitchFamily="18" charset="0"/>
            </a:endParaRPr>
          </a:p>
        </p:txBody>
      </p:sp>
      <p:sp>
        <p:nvSpPr>
          <p:cNvPr id="4101" name="Rectangle 6"/>
          <p:cNvSpPr>
            <a:spLocks noChangeArrowheads="1"/>
          </p:cNvSpPr>
          <p:nvPr/>
        </p:nvSpPr>
        <p:spPr bwMode="auto">
          <a:xfrm>
            <a:off x="0" y="6543675"/>
            <a:ext cx="9144000" cy="314325"/>
          </a:xfrm>
          <a:prstGeom prst="rect">
            <a:avLst/>
          </a:prstGeom>
          <a:solidFill>
            <a:srgbClr val="003366"/>
          </a:solidFill>
          <a:ln w="9525">
            <a:solidFill>
              <a:srgbClr val="003366"/>
            </a:solidFill>
            <a:miter lim="800000"/>
            <a:headEnd/>
            <a:tailEnd/>
          </a:ln>
        </p:spPr>
        <p:txBody>
          <a:bodyPr>
            <a:spAutoFit/>
          </a:bodyPr>
          <a:lstStyle/>
          <a:p>
            <a:pPr algn="ctr"/>
            <a:r>
              <a:rPr lang="en-GB" sz="1400" b="1">
                <a:solidFill>
                  <a:srgbClr val="083160"/>
                </a:solidFill>
                <a:cs typeface="Times New Roman" pitchFamily="18" charset="0"/>
              </a:rPr>
              <a:t>www.mdrt.ro</a:t>
            </a:r>
          </a:p>
        </p:txBody>
      </p:sp>
      <p:sp>
        <p:nvSpPr>
          <p:cNvPr id="4102" name="Text Box 117"/>
          <p:cNvSpPr txBox="1">
            <a:spLocks noChangeArrowheads="1"/>
          </p:cNvSpPr>
          <p:nvPr/>
        </p:nvSpPr>
        <p:spPr bwMode="auto">
          <a:xfrm>
            <a:off x="428625" y="1857375"/>
            <a:ext cx="8358217" cy="769441"/>
          </a:xfrm>
          <a:prstGeom prst="rect">
            <a:avLst/>
          </a:prstGeom>
          <a:noFill/>
          <a:ln w="9525">
            <a:noFill/>
            <a:miter lim="800000"/>
            <a:headEnd/>
            <a:tailEnd/>
          </a:ln>
        </p:spPr>
        <p:txBody>
          <a:bodyPr wrap="square">
            <a:spAutoFit/>
          </a:bodyPr>
          <a:lstStyle/>
          <a:p>
            <a:pPr lvl="1">
              <a:spcBef>
                <a:spcPct val="50000"/>
              </a:spcBef>
            </a:pPr>
            <a:endParaRPr lang="en-US" sz="1400" b="1" dirty="0" smtClean="0">
              <a:solidFill>
                <a:srgbClr val="083160"/>
              </a:solidFill>
              <a:cs typeface="Times New Roman" pitchFamily="18" charset="0"/>
            </a:endParaRPr>
          </a:p>
          <a:p>
            <a:pPr lvl="1">
              <a:spcBef>
                <a:spcPct val="50000"/>
              </a:spcBef>
              <a:buFont typeface="Wingdings" pitchFamily="2" charset="2"/>
              <a:buNone/>
            </a:pPr>
            <a:r>
              <a:rPr lang="en-US" sz="2000" b="1" dirty="0" smtClean="0">
                <a:solidFill>
                  <a:srgbClr val="083160"/>
                </a:solidFill>
                <a:cs typeface="Times New Roman" pitchFamily="18" charset="0"/>
              </a:rPr>
              <a:t>  </a:t>
            </a:r>
            <a:endParaRPr lang="en-US" sz="2000" b="1" dirty="0">
              <a:solidFill>
                <a:srgbClr val="083160"/>
              </a:solidFill>
              <a:cs typeface="Times New Roman" pitchFamily="18" charset="0"/>
            </a:endParaRPr>
          </a:p>
        </p:txBody>
      </p:sp>
      <p:sp>
        <p:nvSpPr>
          <p:cNvPr id="4103" name="Text Box 118"/>
          <p:cNvSpPr txBox="1">
            <a:spLocks noChangeArrowheads="1"/>
          </p:cNvSpPr>
          <p:nvPr/>
        </p:nvSpPr>
        <p:spPr bwMode="auto">
          <a:xfrm>
            <a:off x="357188" y="2428868"/>
            <a:ext cx="8477250" cy="4016484"/>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Ø"/>
            </a:pPr>
            <a:endParaRPr lang="ro-RO" sz="1600" b="1" dirty="0">
              <a:solidFill>
                <a:srgbClr val="083160"/>
              </a:solidFill>
              <a:cs typeface="Times New Roman" pitchFamily="18" charset="0"/>
            </a:endParaRPr>
          </a:p>
          <a:p>
            <a:r>
              <a:rPr lang="en-US" i="1" dirty="0" smtClean="0"/>
              <a:t>THE FOLLOWING DOCUMENTS IN ROMANIAN LANGUAGE ARE REQUIRED</a:t>
            </a:r>
            <a:r>
              <a:rPr lang="en-US" dirty="0" smtClean="0"/>
              <a:t>:</a:t>
            </a:r>
          </a:p>
          <a:p>
            <a:pPr>
              <a:buNone/>
            </a:pPr>
            <a:endParaRPr lang="en-US" dirty="0" smtClean="0"/>
          </a:p>
          <a:p>
            <a:pPr lvl="1" algn="just">
              <a:buFontTx/>
              <a:buChar char="-"/>
            </a:pPr>
            <a:r>
              <a:rPr lang="en-US" sz="2000" dirty="0" smtClean="0"/>
              <a:t>THE CONSTITUENT DOCUMENTS SIGNED BY ALL MEMBERS;</a:t>
            </a:r>
          </a:p>
          <a:p>
            <a:pPr lvl="1" algn="just">
              <a:buFontTx/>
              <a:buChar char="-"/>
            </a:pPr>
            <a:r>
              <a:rPr lang="en-US" sz="2000" dirty="0" smtClean="0"/>
              <a:t>THE DECISION OF THE LOCAL/COUNTY IF IT IS A TERRITORIAL ADMINISTRATIVE UNIT;</a:t>
            </a:r>
          </a:p>
          <a:p>
            <a:pPr lvl="1" algn="just">
              <a:buFontTx/>
              <a:buChar char="-"/>
            </a:pPr>
            <a:r>
              <a:rPr lang="en-US" sz="2000" dirty="0" smtClean="0"/>
              <a:t>THE PARTICIPATION CONSENTS FOR EGTC ISSUED FOR ALL THE MEMBERS;</a:t>
            </a:r>
          </a:p>
          <a:p>
            <a:pPr lvl="1" algn="just">
              <a:buFontTx/>
              <a:buChar char="-"/>
            </a:pPr>
            <a:r>
              <a:rPr lang="en-US" sz="2000" dirty="0" smtClean="0"/>
              <a:t>THE OPINION FROM THE CENTRAL PUBLIC AUTHORITY COMPETENT IN GECT ACTIVITY.</a:t>
            </a:r>
            <a:endParaRPr lang="en-US" sz="1800" b="1" dirty="0">
              <a:solidFill>
                <a:srgbClr val="083160"/>
              </a:solidFill>
              <a:cs typeface="Times New Roman" pitchFamily="18" charset="0"/>
            </a:endParaRPr>
          </a:p>
          <a:p>
            <a:pPr lvl="2">
              <a:spcBef>
                <a:spcPct val="50000"/>
              </a:spcBef>
            </a:pPr>
            <a:endParaRPr lang="en-US" sz="1800" b="1" dirty="0">
              <a:solidFill>
                <a:srgbClr val="083160"/>
              </a:solidFill>
              <a:cs typeface="Times New Roman" pitchFamily="18" charset="0"/>
            </a:endParaRPr>
          </a:p>
        </p:txBody>
      </p:sp>
      <p:pic>
        <p:nvPicPr>
          <p:cNvPr id="4104"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ChangeArrowheads="1"/>
          </p:cNvSpPr>
          <p:nvPr/>
        </p:nvSpPr>
        <p:spPr bwMode="auto">
          <a:xfrm>
            <a:off x="152400" y="14478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r>
              <a:rPr lang="en-US" sz="800" b="1">
                <a:solidFill>
                  <a:srgbClr val="083160"/>
                </a:solidFill>
                <a:latin typeface="Arial" charset="0"/>
                <a:cs typeface="+mn-cs"/>
              </a:rPr>
              <a:t> </a:t>
            </a:r>
            <a:endParaRPr lang="en-US" sz="1000">
              <a:solidFill>
                <a:srgbClr val="083160"/>
              </a:solidFill>
              <a:effectLst>
                <a:outerShdw blurRad="38100" dist="38100" dir="2700000" algn="tl">
                  <a:srgbClr val="C0C0C0"/>
                </a:outerShdw>
              </a:effectLst>
              <a:latin typeface="Arial" charset="0"/>
            </a:endParaRPr>
          </a:p>
        </p:txBody>
      </p:sp>
      <p:sp>
        <p:nvSpPr>
          <p:cNvPr id="2" name="Rectangle 3"/>
          <p:cNvSpPr>
            <a:spLocks noChangeArrowheads="1"/>
          </p:cNvSpPr>
          <p:nvPr/>
        </p:nvSpPr>
        <p:spPr bwMode="auto">
          <a:xfrm>
            <a:off x="0" y="14478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endParaRPr lang="ro-RO" sz="1000">
              <a:solidFill>
                <a:srgbClr val="083160"/>
              </a:solidFill>
              <a:effectLst>
                <a:outerShdw blurRad="38100" dist="38100" dir="2700000" algn="tl">
                  <a:srgbClr val="C0C0C0"/>
                </a:outerShdw>
              </a:effectLst>
              <a:latin typeface="Arial" charset="0"/>
            </a:endParaRPr>
          </a:p>
        </p:txBody>
      </p:sp>
      <p:sp>
        <p:nvSpPr>
          <p:cNvPr id="5124" name="Rectangle 6"/>
          <p:cNvSpPr>
            <a:spLocks noChangeArrowheads="1"/>
          </p:cNvSpPr>
          <p:nvPr/>
        </p:nvSpPr>
        <p:spPr bwMode="auto">
          <a:xfrm>
            <a:off x="0" y="6543675"/>
            <a:ext cx="9144000" cy="314325"/>
          </a:xfrm>
          <a:prstGeom prst="rect">
            <a:avLst/>
          </a:prstGeom>
          <a:solidFill>
            <a:srgbClr val="003366"/>
          </a:solidFill>
          <a:ln w="9525">
            <a:solidFill>
              <a:srgbClr val="003366"/>
            </a:solidFill>
            <a:miter lim="800000"/>
            <a:headEnd/>
            <a:tailEnd/>
          </a:ln>
        </p:spPr>
        <p:txBody>
          <a:bodyPr>
            <a:spAutoFit/>
          </a:bodyPr>
          <a:lstStyle/>
          <a:p>
            <a:pPr algn="ctr"/>
            <a:r>
              <a:rPr lang="en-GB" sz="1400" b="1">
                <a:solidFill>
                  <a:srgbClr val="083160"/>
                </a:solidFill>
                <a:latin typeface="Candara" pitchFamily="34" charset="0"/>
              </a:rPr>
              <a:t>www.mdrt.ro</a:t>
            </a:r>
          </a:p>
        </p:txBody>
      </p:sp>
      <p:sp>
        <p:nvSpPr>
          <p:cNvPr id="8197" name="Rectangle 6"/>
          <p:cNvSpPr>
            <a:spLocks noChangeArrowheads="1"/>
          </p:cNvSpPr>
          <p:nvPr/>
        </p:nvSpPr>
        <p:spPr bwMode="auto">
          <a:xfrm>
            <a:off x="642938" y="1071563"/>
            <a:ext cx="7929562" cy="400110"/>
          </a:xfrm>
          <a:prstGeom prst="rect">
            <a:avLst/>
          </a:prstGeom>
          <a:noFill/>
          <a:ln w="9525">
            <a:noFill/>
            <a:miter lim="800000"/>
            <a:headEnd/>
            <a:tailEnd/>
          </a:ln>
        </p:spPr>
        <p:txBody>
          <a:bodyPr>
            <a:spAutoFit/>
          </a:bodyPr>
          <a:lstStyle/>
          <a:p>
            <a:pPr algn="ctr" eaLnBrk="0" hangingPunct="0">
              <a:tabLst>
                <a:tab pos="457200" algn="r"/>
                <a:tab pos="2986088" algn="ctr"/>
                <a:tab pos="5972175" algn="r"/>
              </a:tabLst>
              <a:defRPr/>
            </a:pPr>
            <a:endParaRPr lang="en-US" sz="2000" b="1" u="sng" dirty="0">
              <a:solidFill>
                <a:srgbClr val="083160"/>
              </a:solidFill>
              <a:effectLst>
                <a:outerShdw blurRad="38100" dist="38100" dir="2700000" algn="tl">
                  <a:srgbClr val="C0C0C0"/>
                </a:outerShdw>
              </a:effectLst>
              <a:ea typeface="+mj-ea"/>
              <a:cs typeface="Times New Roman" pitchFamily="18" charset="0"/>
            </a:endParaRPr>
          </a:p>
        </p:txBody>
      </p:sp>
      <p:sp>
        <p:nvSpPr>
          <p:cNvPr id="5126" name="Text Box 10"/>
          <p:cNvSpPr txBox="1">
            <a:spLocks noChangeArrowheads="1"/>
          </p:cNvSpPr>
          <p:nvPr/>
        </p:nvSpPr>
        <p:spPr bwMode="auto">
          <a:xfrm>
            <a:off x="285750" y="1714500"/>
            <a:ext cx="8715375" cy="600075"/>
          </a:xfrm>
          <a:prstGeom prst="rect">
            <a:avLst/>
          </a:prstGeom>
          <a:noFill/>
          <a:ln w="9525">
            <a:noFill/>
            <a:miter lim="800000"/>
            <a:headEnd/>
            <a:tailEnd/>
          </a:ln>
        </p:spPr>
        <p:txBody>
          <a:bodyPr>
            <a:spAutoFit/>
          </a:bodyPr>
          <a:lstStyle/>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p:txBody>
      </p:sp>
      <p:sp>
        <p:nvSpPr>
          <p:cNvPr id="5127" name="Text Box 11"/>
          <p:cNvSpPr txBox="1">
            <a:spLocks noChangeArrowheads="1"/>
          </p:cNvSpPr>
          <p:nvPr/>
        </p:nvSpPr>
        <p:spPr bwMode="auto">
          <a:xfrm>
            <a:off x="609600" y="4267200"/>
            <a:ext cx="8077200" cy="400050"/>
          </a:xfrm>
          <a:prstGeom prst="rect">
            <a:avLst/>
          </a:prstGeom>
          <a:noFill/>
          <a:ln w="9525">
            <a:noFill/>
            <a:miter lim="800000"/>
            <a:headEnd/>
            <a:tailEnd/>
          </a:ln>
        </p:spPr>
        <p:txBody>
          <a:bodyPr>
            <a:spAutoFit/>
          </a:bodyPr>
          <a:lstStyle/>
          <a:p>
            <a:pPr>
              <a:spcBef>
                <a:spcPct val="50000"/>
              </a:spcBef>
            </a:pPr>
            <a:r>
              <a:rPr lang="ro-RO" sz="2000" b="1">
                <a:solidFill>
                  <a:srgbClr val="083160"/>
                </a:solidFill>
                <a:latin typeface="Arial" charset="0"/>
              </a:rPr>
              <a:t> </a:t>
            </a:r>
            <a:endParaRPr lang="en-US" sz="2000" b="1">
              <a:solidFill>
                <a:srgbClr val="083160"/>
              </a:solidFill>
              <a:latin typeface="Arial" charset="0"/>
            </a:endParaRPr>
          </a:p>
        </p:txBody>
      </p:sp>
      <p:pic>
        <p:nvPicPr>
          <p:cNvPr id="5128"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5129" name="Title 9"/>
          <p:cNvSpPr>
            <a:spLocks noGrp="1"/>
          </p:cNvSpPr>
          <p:nvPr>
            <p:ph type="title"/>
          </p:nvPr>
        </p:nvSpPr>
        <p:spPr>
          <a:xfrm>
            <a:off x="685800" y="1285860"/>
            <a:ext cx="7772400" cy="881078"/>
          </a:xfrm>
        </p:spPr>
        <p:txBody>
          <a:bodyPr/>
          <a:lstStyle/>
          <a:p>
            <a:pPr algn="ctr"/>
            <a:r>
              <a:rPr lang="en-US" sz="1800" u="sng" dirty="0" smtClean="0"/>
              <a:t>THE PROCEDURE FOR ISSUING THE PARTICIPATION PERMIT FOR A GECT HEADQUARTERED ABROAD – NOTIFICATION AUTHORITY</a:t>
            </a:r>
            <a:r>
              <a:rPr lang="ro-RO" sz="1800" u="sng" dirty="0" smtClean="0"/>
              <a:t>: MR</a:t>
            </a:r>
            <a:r>
              <a:rPr lang="en-US" sz="1800" u="sng" dirty="0" smtClean="0"/>
              <a:t>D</a:t>
            </a:r>
            <a:r>
              <a:rPr lang="ro-RO" sz="1800" u="sng" dirty="0" smtClean="0"/>
              <a:t>T</a:t>
            </a:r>
            <a:endParaRPr lang="ro-RO" sz="1800" dirty="0" smtClean="0"/>
          </a:p>
        </p:txBody>
      </p:sp>
      <p:sp>
        <p:nvSpPr>
          <p:cNvPr id="5130" name="Content Placeholder 10"/>
          <p:cNvSpPr>
            <a:spLocks noGrp="1"/>
          </p:cNvSpPr>
          <p:nvPr>
            <p:ph idx="1"/>
          </p:nvPr>
        </p:nvSpPr>
        <p:spPr>
          <a:xfrm>
            <a:off x="285720" y="2428868"/>
            <a:ext cx="8572560" cy="3714776"/>
          </a:xfrm>
        </p:spPr>
        <p:txBody>
          <a:bodyPr/>
          <a:lstStyle/>
          <a:p>
            <a:pPr>
              <a:buFontTx/>
              <a:buNone/>
            </a:pPr>
            <a:endParaRPr lang="en-GB" sz="1600" i="1" dirty="0" smtClean="0">
              <a:latin typeface="Times New Roman" pitchFamily="18" charset="0"/>
              <a:cs typeface="Times New Roman" pitchFamily="18" charset="0"/>
            </a:endParaRPr>
          </a:p>
          <a:p>
            <a:pPr algn="just"/>
            <a:r>
              <a:rPr lang="en-US" sz="1800" dirty="0" smtClean="0"/>
              <a:t>THE ROMANIAN MEMBERS SUBMIT THE FOLLOWING DOCUMENTS :</a:t>
            </a:r>
          </a:p>
          <a:p>
            <a:pPr algn="just"/>
            <a:endParaRPr lang="en-US" sz="1800" dirty="0" smtClean="0"/>
          </a:p>
          <a:p>
            <a:pPr lvl="1" algn="just">
              <a:buFontTx/>
              <a:buChar char="-"/>
            </a:pPr>
            <a:r>
              <a:rPr lang="en-US" sz="1400" dirty="0" smtClean="0"/>
              <a:t>APPLICATION;</a:t>
            </a:r>
          </a:p>
          <a:p>
            <a:pPr lvl="1" algn="just">
              <a:buFontTx/>
              <a:buChar char="-"/>
            </a:pPr>
            <a:r>
              <a:rPr lang="en-US" sz="1400" dirty="0" smtClean="0"/>
              <a:t>CONSTITUENT DOCUMENTS OF THE GROUP;</a:t>
            </a:r>
          </a:p>
          <a:p>
            <a:pPr lvl="1" algn="just">
              <a:buFontTx/>
              <a:buChar char="-"/>
            </a:pPr>
            <a:r>
              <a:rPr lang="en-US" sz="1400" dirty="0" smtClean="0"/>
              <a:t>THE DECISION OF THE LOCAL/COUNTY IF IT IS A TERRITORIAL ADMINISTRATIVE UNIT.</a:t>
            </a:r>
          </a:p>
          <a:p>
            <a:pPr lvl="1" algn="just">
              <a:buNone/>
            </a:pPr>
            <a:endParaRPr lang="en-US" sz="1400" dirty="0" smtClean="0"/>
          </a:p>
          <a:p>
            <a:pPr algn="just"/>
            <a:r>
              <a:rPr lang="en-US" sz="1800" dirty="0" smtClean="0"/>
              <a:t>THE NOTIFICATION AUTHORITY REQUESTS THE ADVISORY OPINIONS OF THE COMPETENT CENTRAL AUTHORITIES COMPETENT. BASED ON THOSE, AND THE RECOMANDATION MADE BY THE APPROVAL AUTHORITY, EGTC MEMBERS CAN MODIFY THE STATUTE AND CONVENTION, SIGN IT AND THEN TRANSFER IT TO THE APPROVAL AUTHORITY FOR THE REALEASE OF THE AUTHORIZATION OF OPERATION.</a:t>
            </a:r>
          </a:p>
          <a:p>
            <a:endParaRPr lang="en-GB" sz="1600" i="1"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ChangeArrowheads="1"/>
          </p:cNvSpPr>
          <p:nvPr/>
        </p:nvSpPr>
        <p:spPr bwMode="auto">
          <a:xfrm>
            <a:off x="152400" y="14478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r>
              <a:rPr lang="en-US" sz="800" b="1">
                <a:solidFill>
                  <a:srgbClr val="083160"/>
                </a:solidFill>
                <a:latin typeface="Arial" charset="0"/>
                <a:cs typeface="+mn-cs"/>
              </a:rPr>
              <a:t> </a:t>
            </a:r>
            <a:endParaRPr lang="en-US" sz="1000">
              <a:solidFill>
                <a:srgbClr val="083160"/>
              </a:solidFill>
              <a:effectLst>
                <a:outerShdw blurRad="38100" dist="38100" dir="2700000" algn="tl">
                  <a:srgbClr val="C0C0C0"/>
                </a:outerShdw>
              </a:effectLst>
              <a:latin typeface="Arial" charset="0"/>
            </a:endParaRPr>
          </a:p>
        </p:txBody>
      </p:sp>
      <p:sp>
        <p:nvSpPr>
          <p:cNvPr id="2" name="Rectangle 3"/>
          <p:cNvSpPr>
            <a:spLocks noChangeArrowheads="1"/>
          </p:cNvSpPr>
          <p:nvPr/>
        </p:nvSpPr>
        <p:spPr bwMode="auto">
          <a:xfrm>
            <a:off x="0" y="14478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endParaRPr lang="ro-RO" sz="1000">
              <a:solidFill>
                <a:srgbClr val="083160"/>
              </a:solidFill>
              <a:effectLst>
                <a:outerShdw blurRad="38100" dist="38100" dir="2700000" algn="tl">
                  <a:srgbClr val="C0C0C0"/>
                </a:outerShdw>
              </a:effectLst>
              <a:latin typeface="Arial" charset="0"/>
            </a:endParaRPr>
          </a:p>
        </p:txBody>
      </p:sp>
      <p:sp>
        <p:nvSpPr>
          <p:cNvPr id="6148" name="Rectangle 6"/>
          <p:cNvSpPr>
            <a:spLocks noChangeArrowheads="1"/>
          </p:cNvSpPr>
          <p:nvPr/>
        </p:nvSpPr>
        <p:spPr bwMode="auto">
          <a:xfrm>
            <a:off x="0" y="6543675"/>
            <a:ext cx="9144000" cy="314325"/>
          </a:xfrm>
          <a:prstGeom prst="rect">
            <a:avLst/>
          </a:prstGeom>
          <a:solidFill>
            <a:srgbClr val="003366"/>
          </a:solidFill>
          <a:ln w="9525">
            <a:solidFill>
              <a:srgbClr val="003366"/>
            </a:solidFill>
            <a:miter lim="800000"/>
            <a:headEnd/>
            <a:tailEnd/>
          </a:ln>
        </p:spPr>
        <p:txBody>
          <a:bodyPr>
            <a:spAutoFit/>
          </a:bodyPr>
          <a:lstStyle/>
          <a:p>
            <a:pPr algn="ctr"/>
            <a:r>
              <a:rPr lang="en-GB" sz="1400" b="1">
                <a:solidFill>
                  <a:srgbClr val="083160"/>
                </a:solidFill>
                <a:latin typeface="Candara" pitchFamily="34" charset="0"/>
              </a:rPr>
              <a:t>www.mdrt.ro</a:t>
            </a:r>
          </a:p>
        </p:txBody>
      </p:sp>
      <p:sp>
        <p:nvSpPr>
          <p:cNvPr id="8197" name="Rectangle 6"/>
          <p:cNvSpPr>
            <a:spLocks noChangeArrowheads="1"/>
          </p:cNvSpPr>
          <p:nvPr/>
        </p:nvSpPr>
        <p:spPr bwMode="auto">
          <a:xfrm>
            <a:off x="642938" y="1071563"/>
            <a:ext cx="7929562" cy="400110"/>
          </a:xfrm>
          <a:prstGeom prst="rect">
            <a:avLst/>
          </a:prstGeom>
          <a:noFill/>
          <a:ln w="9525">
            <a:noFill/>
            <a:miter lim="800000"/>
            <a:headEnd/>
            <a:tailEnd/>
          </a:ln>
        </p:spPr>
        <p:txBody>
          <a:bodyPr>
            <a:spAutoFit/>
          </a:bodyPr>
          <a:lstStyle/>
          <a:p>
            <a:pPr algn="ctr" eaLnBrk="0" hangingPunct="0">
              <a:tabLst>
                <a:tab pos="457200" algn="r"/>
                <a:tab pos="2986088" algn="ctr"/>
                <a:tab pos="5972175" algn="r"/>
              </a:tabLst>
              <a:defRPr/>
            </a:pPr>
            <a:r>
              <a:rPr lang="en-US" sz="2000" u="sng" dirty="0" smtClean="0"/>
              <a:t>MRDT TASKS REGARDING THESE TWO PROCEDURES:</a:t>
            </a:r>
            <a:endParaRPr lang="en-US" sz="2000" b="1" u="sng" dirty="0">
              <a:solidFill>
                <a:srgbClr val="083160"/>
              </a:solidFill>
              <a:effectLst>
                <a:outerShdw blurRad="38100" dist="38100" dir="2700000" algn="tl">
                  <a:srgbClr val="C0C0C0"/>
                </a:outerShdw>
              </a:effectLst>
              <a:ea typeface="+mj-ea"/>
              <a:cs typeface="Times New Roman" pitchFamily="18" charset="0"/>
            </a:endParaRPr>
          </a:p>
        </p:txBody>
      </p:sp>
      <p:sp>
        <p:nvSpPr>
          <p:cNvPr id="6150" name="Text Box 10"/>
          <p:cNvSpPr txBox="1">
            <a:spLocks noChangeArrowheads="1"/>
          </p:cNvSpPr>
          <p:nvPr/>
        </p:nvSpPr>
        <p:spPr bwMode="auto">
          <a:xfrm>
            <a:off x="285750" y="1714500"/>
            <a:ext cx="8715375" cy="600075"/>
          </a:xfrm>
          <a:prstGeom prst="rect">
            <a:avLst/>
          </a:prstGeom>
          <a:noFill/>
          <a:ln w="9525">
            <a:noFill/>
            <a:miter lim="800000"/>
            <a:headEnd/>
            <a:tailEnd/>
          </a:ln>
        </p:spPr>
        <p:txBody>
          <a:bodyPr>
            <a:spAutoFit/>
          </a:bodyPr>
          <a:lstStyle/>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p:txBody>
      </p:sp>
      <p:sp>
        <p:nvSpPr>
          <p:cNvPr id="6151" name="Text Box 11"/>
          <p:cNvSpPr txBox="1">
            <a:spLocks noChangeArrowheads="1"/>
          </p:cNvSpPr>
          <p:nvPr/>
        </p:nvSpPr>
        <p:spPr bwMode="auto">
          <a:xfrm>
            <a:off x="609600" y="4267200"/>
            <a:ext cx="8077200" cy="400050"/>
          </a:xfrm>
          <a:prstGeom prst="rect">
            <a:avLst/>
          </a:prstGeom>
          <a:noFill/>
          <a:ln w="9525">
            <a:noFill/>
            <a:miter lim="800000"/>
            <a:headEnd/>
            <a:tailEnd/>
          </a:ln>
        </p:spPr>
        <p:txBody>
          <a:bodyPr>
            <a:spAutoFit/>
          </a:bodyPr>
          <a:lstStyle/>
          <a:p>
            <a:pPr>
              <a:spcBef>
                <a:spcPct val="50000"/>
              </a:spcBef>
            </a:pPr>
            <a:r>
              <a:rPr lang="ro-RO" sz="2000" b="1">
                <a:solidFill>
                  <a:srgbClr val="083160"/>
                </a:solidFill>
                <a:latin typeface="Arial" charset="0"/>
              </a:rPr>
              <a:t> </a:t>
            </a:r>
            <a:endParaRPr lang="en-US" sz="2000" b="1">
              <a:solidFill>
                <a:srgbClr val="083160"/>
              </a:solidFill>
              <a:latin typeface="Arial" charset="0"/>
            </a:endParaRPr>
          </a:p>
        </p:txBody>
      </p:sp>
      <p:pic>
        <p:nvPicPr>
          <p:cNvPr id="6152"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11" name="Content Placeholder 10"/>
          <p:cNvSpPr>
            <a:spLocks noGrp="1"/>
          </p:cNvSpPr>
          <p:nvPr>
            <p:ph idx="1"/>
          </p:nvPr>
        </p:nvSpPr>
        <p:spPr>
          <a:xfrm>
            <a:off x="285720" y="1557338"/>
            <a:ext cx="8643998" cy="4800600"/>
          </a:xfrm>
        </p:spPr>
        <p:txBody>
          <a:bodyPr/>
          <a:lstStyle/>
          <a:p>
            <a:pPr algn="just"/>
            <a:endParaRPr lang="en-US" sz="1400" i="1" dirty="0" smtClean="0"/>
          </a:p>
          <a:p>
            <a:pPr algn="just"/>
            <a:r>
              <a:rPr lang="en-US" sz="1400" i="1" dirty="0" smtClean="0"/>
              <a:t>REQUESTS THE ADVISORY OPINIONS </a:t>
            </a:r>
            <a:r>
              <a:rPr lang="en-US" sz="1400" dirty="0" smtClean="0"/>
              <a:t>OF THE CENTRAL AUTHORITIES COMPETENT IN THE ACTIVITY OF GECT. REALESE TERM FOR THOSE: 10 WORKING DAYS. BASED ON THOSE AND THE RECOMANDATIONS MADE BY MRDT, EGTC MEMBERS MODIFY THE STATUTE AND CONVENTION, SIGN IT AND THEN TRANSFER IT TO THE MDRT FOR THE REALEASE OF THE AUTHORIZATION OF OPERATION AND THE   NOTICE OF PARTICIPATION.</a:t>
            </a:r>
          </a:p>
          <a:p>
            <a:pPr algn="just"/>
            <a:r>
              <a:rPr lang="en-US" sz="1400" i="1" dirty="0" smtClean="0"/>
              <a:t>WITHIN 30 DAYS</a:t>
            </a:r>
            <a:r>
              <a:rPr lang="en-US" sz="1400" dirty="0" smtClean="0"/>
              <a:t> FROM THE DATE OF THE RECEIPT OF THE DOCUMENTS AND AFTER VERIFICATION OF COMPLIANCE WITH PROVISIONS OF ART. 8 AND 9 FROM EC REGULATION NO. 1082/2006, MRDT DECIDES OVER THE AUTHORIZATION OF EGTC. THE AUTHORIZATION OF OPERATION IS USED BY EGTC FOR ACCOMPLISHING THE CONSTITUTION PROCEDURES IN FRONT OF THE COURT, WHICH VERIFIES THE</a:t>
            </a:r>
            <a:r>
              <a:rPr lang="ro-RO" sz="1400" dirty="0" smtClean="0"/>
              <a:t> CERTIFICATION OF DOCUMENTS SUBMITTED</a:t>
            </a:r>
            <a:r>
              <a:rPr lang="en-US" sz="1400" dirty="0" smtClean="0"/>
              <a:t> AND DECIDES OVER THE ESTABLISHMENT OF THE EGTC WITHIN 10 WORKING DAYS.</a:t>
            </a:r>
          </a:p>
          <a:p>
            <a:pPr algn="just"/>
            <a:r>
              <a:rPr lang="en-US" sz="1400" i="1" dirty="0" smtClean="0"/>
              <a:t>THE CLOSING OF ADMISSION OF THE APPLICATION FOR CONSTITUTION</a:t>
            </a:r>
            <a:r>
              <a:rPr lang="en-US" sz="1400" dirty="0" smtClean="0"/>
              <a:t> IS COMMUNICATED TO EGTC, AND THEIR REPRESENTATIVES COMMUNICATE THIS TO THE MRDT.</a:t>
            </a:r>
          </a:p>
          <a:p>
            <a:pPr algn="just"/>
            <a:r>
              <a:rPr lang="en-US" sz="1400" i="1" dirty="0" smtClean="0"/>
              <a:t>REGISTERS THE ENTITY IN THE EGTC REGISTRY WITHIN 24 HOURS FROM RECEIVING THE DECISION FROM THE COURT</a:t>
            </a:r>
            <a:r>
              <a:rPr lang="en-US" sz="1400" dirty="0" smtClean="0"/>
              <a:t>. FROM THAT MOMENT ON, EGTC ACQUIRES LEGAL PERSONALITY. FURTHER ON, EGTC TRANSMITS A NOTICE OF CONSTITUTION TO THE OFFICIAL GAZETTE IN ROMANIA, AND ALSO THE OFFICIAL GAZETTE IN EU. </a:t>
            </a:r>
          </a:p>
          <a:p>
            <a:pPr>
              <a:defRPr/>
            </a:pPr>
            <a:endParaRPr lang="ro-RO" sz="1600"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ChangeArrowheads="1"/>
          </p:cNvSpPr>
          <p:nvPr/>
        </p:nvSpPr>
        <p:spPr bwMode="auto">
          <a:xfrm>
            <a:off x="152400" y="1447800"/>
            <a:ext cx="8777318" cy="5181600"/>
          </a:xfrm>
          <a:prstGeom prst="rect">
            <a:avLst/>
          </a:prstGeom>
          <a:noFill/>
          <a:ln w="9525">
            <a:noFill/>
            <a:miter lim="800000"/>
            <a:headEnd/>
            <a:tailEnd/>
          </a:ln>
        </p:spPr>
        <p:txBody>
          <a:bodyPr/>
          <a:lstStyle/>
          <a:p>
            <a:pPr algn="ctr">
              <a:spcBef>
                <a:spcPct val="20000"/>
              </a:spcBef>
              <a:buFont typeface="Wingdings" pitchFamily="2" charset="2"/>
              <a:buNone/>
              <a:defRPr/>
            </a:pPr>
            <a:r>
              <a:rPr lang="en-US" sz="800" b="1">
                <a:solidFill>
                  <a:srgbClr val="083160"/>
                </a:solidFill>
                <a:latin typeface="Arial" charset="0"/>
                <a:cs typeface="+mn-cs"/>
              </a:rPr>
              <a:t> </a:t>
            </a:r>
            <a:endParaRPr lang="en-US" sz="1000">
              <a:solidFill>
                <a:srgbClr val="083160"/>
              </a:solidFill>
              <a:effectLst>
                <a:outerShdw blurRad="38100" dist="38100" dir="2700000" algn="tl">
                  <a:srgbClr val="C0C0C0"/>
                </a:outerShdw>
              </a:effectLst>
              <a:latin typeface="Arial" charset="0"/>
            </a:endParaRPr>
          </a:p>
        </p:txBody>
      </p:sp>
      <p:sp>
        <p:nvSpPr>
          <p:cNvPr id="2" name="Rectangle 3"/>
          <p:cNvSpPr>
            <a:spLocks noChangeArrowheads="1"/>
          </p:cNvSpPr>
          <p:nvPr/>
        </p:nvSpPr>
        <p:spPr bwMode="auto">
          <a:xfrm>
            <a:off x="1643063" y="16764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endParaRPr lang="ro-RO" sz="1000">
              <a:solidFill>
                <a:srgbClr val="083160"/>
              </a:solidFill>
              <a:effectLst>
                <a:outerShdw blurRad="38100" dist="38100" dir="2700000" algn="tl">
                  <a:srgbClr val="C0C0C0"/>
                </a:outerShdw>
              </a:effectLst>
              <a:latin typeface="Arial" charset="0"/>
            </a:endParaRPr>
          </a:p>
        </p:txBody>
      </p:sp>
      <p:sp>
        <p:nvSpPr>
          <p:cNvPr id="9220" name="Rectangle 6"/>
          <p:cNvSpPr>
            <a:spLocks noChangeArrowheads="1"/>
          </p:cNvSpPr>
          <p:nvPr/>
        </p:nvSpPr>
        <p:spPr bwMode="auto">
          <a:xfrm>
            <a:off x="0" y="6543675"/>
            <a:ext cx="9144000" cy="314325"/>
          </a:xfrm>
          <a:prstGeom prst="rect">
            <a:avLst/>
          </a:prstGeom>
          <a:solidFill>
            <a:srgbClr val="003366"/>
          </a:solidFill>
          <a:ln w="9525">
            <a:solidFill>
              <a:srgbClr val="003366"/>
            </a:solidFill>
            <a:miter lim="800000"/>
            <a:headEnd/>
            <a:tailEnd/>
          </a:ln>
        </p:spPr>
        <p:txBody>
          <a:bodyPr>
            <a:spAutoFit/>
          </a:bodyPr>
          <a:lstStyle/>
          <a:p>
            <a:pPr algn="ctr"/>
            <a:r>
              <a:rPr lang="en-GB" sz="1400" b="1">
                <a:solidFill>
                  <a:srgbClr val="083160"/>
                </a:solidFill>
                <a:latin typeface="Candara" pitchFamily="34" charset="0"/>
              </a:rPr>
              <a:t>www.mdrt.ro</a:t>
            </a:r>
          </a:p>
        </p:txBody>
      </p:sp>
      <p:sp>
        <p:nvSpPr>
          <p:cNvPr id="9221" name="Text Box 10"/>
          <p:cNvSpPr txBox="1">
            <a:spLocks noChangeArrowheads="1"/>
          </p:cNvSpPr>
          <p:nvPr/>
        </p:nvSpPr>
        <p:spPr bwMode="auto">
          <a:xfrm>
            <a:off x="285750" y="1785938"/>
            <a:ext cx="8715375" cy="600075"/>
          </a:xfrm>
          <a:prstGeom prst="rect">
            <a:avLst/>
          </a:prstGeom>
          <a:noFill/>
          <a:ln w="9525">
            <a:noFill/>
            <a:miter lim="800000"/>
            <a:headEnd/>
            <a:tailEnd/>
          </a:ln>
        </p:spPr>
        <p:txBody>
          <a:bodyPr>
            <a:spAutoFit/>
          </a:bodyPr>
          <a:lstStyle/>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p:txBody>
      </p:sp>
      <p:sp>
        <p:nvSpPr>
          <p:cNvPr id="9222" name="Text Box 11"/>
          <p:cNvSpPr txBox="1">
            <a:spLocks noChangeArrowheads="1"/>
          </p:cNvSpPr>
          <p:nvPr/>
        </p:nvSpPr>
        <p:spPr bwMode="auto">
          <a:xfrm>
            <a:off x="609600" y="4267200"/>
            <a:ext cx="8077200" cy="400050"/>
          </a:xfrm>
          <a:prstGeom prst="rect">
            <a:avLst/>
          </a:prstGeom>
          <a:noFill/>
          <a:ln w="9525">
            <a:noFill/>
            <a:miter lim="800000"/>
            <a:headEnd/>
            <a:tailEnd/>
          </a:ln>
        </p:spPr>
        <p:txBody>
          <a:bodyPr>
            <a:spAutoFit/>
          </a:bodyPr>
          <a:lstStyle/>
          <a:p>
            <a:pPr>
              <a:spcBef>
                <a:spcPct val="50000"/>
              </a:spcBef>
            </a:pPr>
            <a:r>
              <a:rPr lang="ro-RO" sz="2000" b="1">
                <a:solidFill>
                  <a:srgbClr val="083160"/>
                </a:solidFill>
                <a:latin typeface="Arial" charset="0"/>
              </a:rPr>
              <a:t> </a:t>
            </a:r>
            <a:endParaRPr lang="en-US" sz="2000" b="1">
              <a:solidFill>
                <a:srgbClr val="083160"/>
              </a:solidFill>
              <a:latin typeface="Arial" charset="0"/>
            </a:endParaRPr>
          </a:p>
        </p:txBody>
      </p:sp>
      <p:pic>
        <p:nvPicPr>
          <p:cNvPr id="9223"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9224" name="Title 9"/>
          <p:cNvSpPr>
            <a:spLocks noGrp="1"/>
          </p:cNvSpPr>
          <p:nvPr>
            <p:ph type="title"/>
          </p:nvPr>
        </p:nvSpPr>
        <p:spPr>
          <a:xfrm>
            <a:off x="685800" y="1600200"/>
            <a:ext cx="7772400" cy="4257675"/>
          </a:xfrm>
        </p:spPr>
        <p:txBody>
          <a:bodyPr/>
          <a:lstStyle/>
          <a:p>
            <a:r>
              <a:rPr lang="en-US" sz="1800" b="1" u="sng" dirty="0" smtClean="0">
                <a:effectLst>
                  <a:outerShdw blurRad="38100" dist="38100" dir="2700000" algn="tl">
                    <a:srgbClr val="C0C0C0"/>
                  </a:outerShdw>
                </a:effectLst>
                <a:cs typeface="Times New Roman" pitchFamily="18" charset="0"/>
              </a:rPr>
              <a:t/>
            </a:r>
            <a:br>
              <a:rPr lang="en-US" sz="1800" b="1" u="sng" dirty="0" smtClean="0">
                <a:effectLst>
                  <a:outerShdw blurRad="38100" dist="38100" dir="2700000" algn="tl">
                    <a:srgbClr val="C0C0C0"/>
                  </a:outerShdw>
                </a:effectLst>
                <a:cs typeface="Times New Roman" pitchFamily="18" charset="0"/>
              </a:rPr>
            </a:br>
            <a:endParaRPr lang="ro-RO" sz="1800" dirty="0" smtClean="0">
              <a:latin typeface="Times New Roman" pitchFamily="18" charset="0"/>
              <a:cs typeface="Times New Roman" pitchFamily="18" charset="0"/>
            </a:endParaRPr>
          </a:p>
        </p:txBody>
      </p:sp>
      <p:sp>
        <p:nvSpPr>
          <p:cNvPr id="9225" name="Content Placeholder 10"/>
          <p:cNvSpPr>
            <a:spLocks noGrp="1"/>
          </p:cNvSpPr>
          <p:nvPr>
            <p:ph idx="1"/>
          </p:nvPr>
        </p:nvSpPr>
        <p:spPr>
          <a:xfrm>
            <a:off x="285720" y="1714500"/>
            <a:ext cx="8572560" cy="4572020"/>
          </a:xfrm>
        </p:spPr>
        <p:txBody>
          <a:bodyPr/>
          <a:lstStyle/>
          <a:p>
            <a:pPr algn="ctr"/>
            <a:r>
              <a:rPr lang="en-US" sz="1600" b="1" u="sng" dirty="0" smtClean="0">
                <a:effectLst>
                  <a:outerShdw blurRad="38100" dist="38100" dir="2700000" algn="tl">
                    <a:srgbClr val="C0C0C0"/>
                  </a:outerShdw>
                </a:effectLst>
                <a:cs typeface="Times New Roman" pitchFamily="18" charset="0"/>
              </a:rPr>
              <a:t>EGTCs in Romania</a:t>
            </a:r>
          </a:p>
          <a:p>
            <a:pPr algn="ctr"/>
            <a:endParaRPr lang="en-US" sz="1600" dirty="0" smtClean="0"/>
          </a:p>
          <a:p>
            <a:pPr>
              <a:defRPr/>
            </a:pPr>
            <a:r>
              <a:rPr lang="en-US" sz="1400" b="1" u="sng" kern="1200" dirty="0" smtClean="0">
                <a:effectLst>
                  <a:outerShdw blurRad="38100" dist="38100" dir="2700000" algn="tl">
                    <a:srgbClr val="C0C0C0"/>
                  </a:outerShdw>
                </a:effectLst>
                <a:latin typeface="Times New Roman" pitchFamily="18" charset="0"/>
                <a:cs typeface="Times New Roman" pitchFamily="18" charset="0"/>
              </a:rPr>
              <a:t>Two approval consents were  given by the Romanian Ministry of Regional Development and Tourism:</a:t>
            </a:r>
          </a:p>
          <a:p>
            <a:pPr lvl="1">
              <a:defRPr/>
            </a:pPr>
            <a:r>
              <a:rPr lang="en-US" sz="1400" dirty="0" smtClean="0">
                <a:latin typeface="Times New Roman" pitchFamily="18" charset="0"/>
                <a:cs typeface="Times New Roman" pitchFamily="18" charset="0"/>
              </a:rPr>
              <a:t>In 2010 for EGTC Triplex </a:t>
            </a:r>
            <a:r>
              <a:rPr lang="en-US" sz="1400" dirty="0" err="1" smtClean="0">
                <a:latin typeface="Times New Roman" pitchFamily="18" charset="0"/>
                <a:cs typeface="Times New Roman" pitchFamily="18" charset="0"/>
              </a:rPr>
              <a:t>Confinium</a:t>
            </a:r>
            <a:r>
              <a:rPr lang="en-US" sz="1400" dirty="0" smtClean="0">
                <a:latin typeface="Times New Roman" pitchFamily="18" charset="0"/>
                <a:cs typeface="Times New Roman" pitchFamily="18" charset="0"/>
              </a:rPr>
              <a:t> consisting of Romania, Hungary and Serbia.  Objectives: a) Supporting the  harmonized development of the area of scope by consolidating the economic, social and territorial cohesion, b) Facilitating territorial cooperation. Headquarters in Hungary</a:t>
            </a:r>
          </a:p>
          <a:p>
            <a:pPr lvl="1">
              <a:defRPr/>
            </a:pPr>
            <a:r>
              <a:rPr lang="en-US" sz="1400" dirty="0" smtClean="0">
                <a:latin typeface="Times New Roman" pitchFamily="18" charset="0"/>
                <a:cs typeface="Times New Roman" pitchFamily="18" charset="0"/>
              </a:rPr>
              <a:t>In 2012 for EUKN: Objective: consolidating territorial cohesion by granting support to local experts in urban development towards consolidating the economic – social position of cities.</a:t>
            </a:r>
          </a:p>
          <a:p>
            <a:pPr lvl="1">
              <a:defRPr/>
            </a:pPr>
            <a:endParaRPr lang="en-US" sz="1400" u="sng" dirty="0" smtClean="0">
              <a:latin typeface="Times New Roman" pitchFamily="18" charset="0"/>
              <a:cs typeface="Times New Roman" pitchFamily="18" charset="0"/>
            </a:endParaRPr>
          </a:p>
          <a:p>
            <a:pPr>
              <a:defRPr/>
            </a:pPr>
            <a:r>
              <a:rPr lang="en-US" sz="1400" b="1" u="sng" kern="1200" dirty="0" smtClean="0">
                <a:effectLst>
                  <a:outerShdw blurRad="38100" dist="38100" dir="2700000" algn="tl">
                    <a:srgbClr val="C0C0C0"/>
                  </a:outerShdw>
                </a:effectLst>
                <a:latin typeface="Times New Roman" pitchFamily="18" charset="0"/>
                <a:cs typeface="Times New Roman" pitchFamily="18" charset="0"/>
              </a:rPr>
              <a:t>Notification in process for:</a:t>
            </a:r>
          </a:p>
          <a:p>
            <a:pPr lvl="1">
              <a:buFontTx/>
              <a:buChar char="-"/>
              <a:defRPr/>
            </a:pPr>
            <a:r>
              <a:rPr lang="en-US" sz="1400" u="sng" dirty="0" smtClean="0">
                <a:latin typeface="Times New Roman" pitchFamily="18" charset="0"/>
                <a:cs typeface="Times New Roman" pitchFamily="18" charset="0"/>
              </a:rPr>
              <a:t>EGTC between </a:t>
            </a:r>
            <a:r>
              <a:rPr lang="en-US" sz="1400" u="sng" dirty="0" err="1" smtClean="0">
                <a:latin typeface="Times New Roman" pitchFamily="18" charset="0"/>
                <a:cs typeface="Times New Roman" pitchFamily="18" charset="0"/>
              </a:rPr>
              <a:t>Medgidia</a:t>
            </a:r>
            <a:r>
              <a:rPr lang="en-US" sz="1400" u="sng" dirty="0" smtClean="0">
                <a:latin typeface="Times New Roman" pitchFamily="18" charset="0"/>
                <a:cs typeface="Times New Roman" pitchFamily="18" charset="0"/>
              </a:rPr>
              <a:t> (Romania) and </a:t>
            </a:r>
            <a:r>
              <a:rPr lang="en-US" sz="1400" u="sng" dirty="0" err="1" smtClean="0">
                <a:latin typeface="Times New Roman" pitchFamily="18" charset="0"/>
                <a:cs typeface="Times New Roman" pitchFamily="18" charset="0"/>
              </a:rPr>
              <a:t>Silistra</a:t>
            </a:r>
            <a:r>
              <a:rPr lang="en-US" sz="1400" u="sng" dirty="0" smtClean="0">
                <a:latin typeface="Times New Roman" pitchFamily="18" charset="0"/>
                <a:cs typeface="Times New Roman" pitchFamily="18" charset="0"/>
              </a:rPr>
              <a:t> (Bulgaria)</a:t>
            </a:r>
          </a:p>
          <a:p>
            <a:pPr lvl="1">
              <a:buFontTx/>
              <a:buChar char="-"/>
              <a:defRPr/>
            </a:pPr>
            <a:r>
              <a:rPr lang="en-US" sz="1400" u="sng" dirty="0" smtClean="0">
                <a:latin typeface="Times New Roman" pitchFamily="18" charset="0"/>
                <a:cs typeface="Times New Roman" pitchFamily="18" charset="0"/>
              </a:rPr>
              <a:t>EGTCs between various cities from Romania and Hungary: 4 (including with Ukraine)</a:t>
            </a:r>
          </a:p>
          <a:p>
            <a:pPr lvl="1">
              <a:buFontTx/>
              <a:buChar char="-"/>
              <a:defRPr/>
            </a:pPr>
            <a:r>
              <a:rPr lang="en-US" sz="1400" u="sng" dirty="0" smtClean="0">
                <a:latin typeface="Times New Roman" pitchFamily="18" charset="0"/>
                <a:cs typeface="Times New Roman" pitchFamily="18" charset="0"/>
              </a:rPr>
              <a:t>EGTC between France, Italy, Romania and Spain. Headquarters in Spain: 1.</a:t>
            </a:r>
          </a:p>
          <a:p>
            <a:pPr lvl="1">
              <a:buFontTx/>
              <a:buChar char="-"/>
              <a:defRPr/>
            </a:pPr>
            <a:r>
              <a:rPr lang="en-US" sz="1400" dirty="0" smtClean="0">
                <a:latin typeface="Times New Roman" pitchFamily="18" charset="0"/>
                <a:cs typeface="Times New Roman" pitchFamily="18" charset="0"/>
              </a:rPr>
              <a:t>The  common point is that these EGTCs  intend to use ETC </a:t>
            </a:r>
            <a:r>
              <a:rPr lang="en-US" sz="1400" dirty="0" err="1" smtClean="0">
                <a:latin typeface="Times New Roman" pitchFamily="18" charset="0"/>
                <a:cs typeface="Times New Roman" pitchFamily="18" charset="0"/>
              </a:rPr>
              <a:t>programmes</a:t>
            </a:r>
            <a:r>
              <a:rPr lang="en-US" sz="1400" dirty="0" smtClean="0">
                <a:latin typeface="Times New Roman" pitchFamily="18" charset="0"/>
                <a:cs typeface="Times New Roman" pitchFamily="18" charset="0"/>
              </a:rPr>
              <a:t> as main sources for funding. </a:t>
            </a:r>
          </a:p>
          <a:p>
            <a:pPr lvl="1">
              <a:buFontTx/>
              <a:buChar char="-"/>
              <a:defRPr/>
            </a:pPr>
            <a:r>
              <a:rPr lang="en-US" sz="1400" dirty="0" smtClean="0">
                <a:latin typeface="Times New Roman" pitchFamily="18" charset="0"/>
                <a:cs typeface="Times New Roman" pitchFamily="18" charset="0"/>
              </a:rPr>
              <a:t>Convention and statutes are also analyzed by MDRT in the light of ETC </a:t>
            </a:r>
            <a:r>
              <a:rPr lang="en-US" sz="1600" dirty="0" smtClean="0">
                <a:latin typeface="Times New Roman" pitchFamily="18" charset="0"/>
                <a:cs typeface="Times New Roman" pitchFamily="18" charset="0"/>
              </a:rPr>
              <a:t>requirements, as well as compliance </a:t>
            </a:r>
            <a:r>
              <a:rPr lang="en-US" sz="1400" dirty="0" smtClean="0">
                <a:latin typeface="Times New Roman" pitchFamily="18" charset="0"/>
                <a:cs typeface="Times New Roman" pitchFamily="18" charset="0"/>
              </a:rPr>
              <a:t>with the legal requirements of the Regulation and Government Ordinance..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o-RO"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ChangeArrowheads="1"/>
          </p:cNvSpPr>
          <p:nvPr/>
        </p:nvSpPr>
        <p:spPr bwMode="auto">
          <a:xfrm>
            <a:off x="152400" y="14478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r>
              <a:rPr lang="en-US" sz="800" b="1">
                <a:solidFill>
                  <a:srgbClr val="083160"/>
                </a:solidFill>
                <a:latin typeface="Arial" charset="0"/>
                <a:cs typeface="+mn-cs"/>
              </a:rPr>
              <a:t> </a:t>
            </a:r>
            <a:endParaRPr lang="en-US" sz="1000">
              <a:solidFill>
                <a:srgbClr val="083160"/>
              </a:solidFill>
              <a:effectLst>
                <a:outerShdw blurRad="38100" dist="38100" dir="2700000" algn="tl">
                  <a:srgbClr val="C0C0C0"/>
                </a:outerShdw>
              </a:effectLst>
              <a:latin typeface="Arial" charset="0"/>
            </a:endParaRPr>
          </a:p>
        </p:txBody>
      </p:sp>
      <p:sp>
        <p:nvSpPr>
          <p:cNvPr id="2" name="Rectangle 3"/>
          <p:cNvSpPr>
            <a:spLocks noChangeArrowheads="1"/>
          </p:cNvSpPr>
          <p:nvPr/>
        </p:nvSpPr>
        <p:spPr bwMode="auto">
          <a:xfrm>
            <a:off x="0" y="14478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endParaRPr lang="ro-RO" sz="1000">
              <a:solidFill>
                <a:srgbClr val="083160"/>
              </a:solidFill>
              <a:effectLst>
                <a:outerShdw blurRad="38100" dist="38100" dir="2700000" algn="tl">
                  <a:srgbClr val="C0C0C0"/>
                </a:outerShdw>
              </a:effectLst>
              <a:latin typeface="Arial" charset="0"/>
            </a:endParaRPr>
          </a:p>
        </p:txBody>
      </p:sp>
      <p:sp>
        <p:nvSpPr>
          <p:cNvPr id="10244" name="Rectangle 6"/>
          <p:cNvSpPr>
            <a:spLocks noChangeArrowheads="1"/>
          </p:cNvSpPr>
          <p:nvPr/>
        </p:nvSpPr>
        <p:spPr bwMode="auto">
          <a:xfrm>
            <a:off x="0" y="6543675"/>
            <a:ext cx="9144000" cy="314325"/>
          </a:xfrm>
          <a:prstGeom prst="rect">
            <a:avLst/>
          </a:prstGeom>
          <a:solidFill>
            <a:srgbClr val="003366"/>
          </a:solidFill>
          <a:ln w="9525">
            <a:solidFill>
              <a:srgbClr val="003366"/>
            </a:solidFill>
            <a:miter lim="800000"/>
            <a:headEnd/>
            <a:tailEnd/>
          </a:ln>
        </p:spPr>
        <p:txBody>
          <a:bodyPr>
            <a:spAutoFit/>
          </a:bodyPr>
          <a:lstStyle/>
          <a:p>
            <a:pPr algn="ctr"/>
            <a:r>
              <a:rPr lang="en-GB" sz="1400" b="1">
                <a:solidFill>
                  <a:srgbClr val="083160"/>
                </a:solidFill>
                <a:latin typeface="Candara" pitchFamily="34" charset="0"/>
              </a:rPr>
              <a:t>www.mdrt.ro</a:t>
            </a:r>
          </a:p>
        </p:txBody>
      </p:sp>
      <p:sp>
        <p:nvSpPr>
          <p:cNvPr id="10246" name="Text Box 10"/>
          <p:cNvSpPr txBox="1">
            <a:spLocks noChangeArrowheads="1"/>
          </p:cNvSpPr>
          <p:nvPr/>
        </p:nvSpPr>
        <p:spPr bwMode="auto">
          <a:xfrm>
            <a:off x="285750" y="1714500"/>
            <a:ext cx="8715375" cy="600075"/>
          </a:xfrm>
          <a:prstGeom prst="rect">
            <a:avLst/>
          </a:prstGeom>
          <a:noFill/>
          <a:ln w="9525">
            <a:noFill/>
            <a:miter lim="800000"/>
            <a:headEnd/>
            <a:tailEnd/>
          </a:ln>
        </p:spPr>
        <p:txBody>
          <a:bodyPr>
            <a:spAutoFit/>
          </a:bodyPr>
          <a:lstStyle/>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p:txBody>
      </p:sp>
      <p:sp>
        <p:nvSpPr>
          <p:cNvPr id="10247" name="Text Box 11"/>
          <p:cNvSpPr txBox="1">
            <a:spLocks noChangeArrowheads="1"/>
          </p:cNvSpPr>
          <p:nvPr/>
        </p:nvSpPr>
        <p:spPr bwMode="auto">
          <a:xfrm>
            <a:off x="609600" y="4267200"/>
            <a:ext cx="8077200" cy="400050"/>
          </a:xfrm>
          <a:prstGeom prst="rect">
            <a:avLst/>
          </a:prstGeom>
          <a:noFill/>
          <a:ln w="9525">
            <a:noFill/>
            <a:miter lim="800000"/>
            <a:headEnd/>
            <a:tailEnd/>
          </a:ln>
        </p:spPr>
        <p:txBody>
          <a:bodyPr>
            <a:spAutoFit/>
          </a:bodyPr>
          <a:lstStyle/>
          <a:p>
            <a:pPr>
              <a:spcBef>
                <a:spcPct val="50000"/>
              </a:spcBef>
            </a:pPr>
            <a:r>
              <a:rPr lang="ro-RO" sz="2000" b="1">
                <a:solidFill>
                  <a:srgbClr val="083160"/>
                </a:solidFill>
                <a:latin typeface="Arial" charset="0"/>
              </a:rPr>
              <a:t> </a:t>
            </a:r>
            <a:endParaRPr lang="en-US" sz="2000" b="1">
              <a:solidFill>
                <a:srgbClr val="083160"/>
              </a:solidFill>
              <a:latin typeface="Arial" charset="0"/>
            </a:endParaRPr>
          </a:p>
        </p:txBody>
      </p:sp>
      <p:pic>
        <p:nvPicPr>
          <p:cNvPr id="10248"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11" name="Content Placeholder 10"/>
          <p:cNvSpPr>
            <a:spLocks noGrp="1"/>
          </p:cNvSpPr>
          <p:nvPr>
            <p:ph idx="1"/>
          </p:nvPr>
        </p:nvSpPr>
        <p:spPr>
          <a:xfrm>
            <a:off x="685800" y="1643063"/>
            <a:ext cx="7772400" cy="4572019"/>
          </a:xfrm>
        </p:spPr>
        <p:txBody>
          <a:bodyPr/>
          <a:lstStyle/>
          <a:p>
            <a:pPr marL="0" indent="0" algn="ctr">
              <a:buFontTx/>
              <a:buNone/>
              <a:defRPr/>
            </a:pPr>
            <a:r>
              <a:rPr lang="en-US" sz="1400" b="1" i="1" u="sng" dirty="0" smtClean="0">
                <a:latin typeface="Times New Roman" pitchFamily="18" charset="0"/>
                <a:cs typeface="Times New Roman" pitchFamily="18" charset="0"/>
              </a:rPr>
              <a:t>EGTC EUKN (European Urban Knowledge Network)</a:t>
            </a:r>
          </a:p>
          <a:p>
            <a:pPr marL="0" indent="0" algn="just">
              <a:buFontTx/>
              <a:buNone/>
              <a:defRPr/>
            </a:pPr>
            <a:endParaRPr lang="en-US" sz="1400" i="1" u="sng" dirty="0" smtClean="0">
              <a:latin typeface="Times New Roman" pitchFamily="18" charset="0"/>
              <a:cs typeface="Times New Roman" pitchFamily="18" charset="0"/>
            </a:endParaRPr>
          </a:p>
          <a:p>
            <a:pPr marL="0" indent="0" algn="just">
              <a:buFontTx/>
              <a:buNone/>
              <a:defRPr/>
            </a:pPr>
            <a:r>
              <a:rPr lang="en-US" sz="1400" i="1" u="sng" dirty="0" smtClean="0">
                <a:latin typeface="Times New Roman" pitchFamily="18" charset="0"/>
                <a:cs typeface="Times New Roman" pitchFamily="18" charset="0"/>
              </a:rPr>
              <a:t>Objective:</a:t>
            </a:r>
            <a:r>
              <a:rPr lang="en-US" sz="1400" u="sng"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To facilitate and promote European territorial cooperation, mainly the transnational one, with the aim of consolidating economic, social and territorial cohesion, as well as environment aspects, for cities. This is achieved based on European exchange of relevant urban validated knowledge to support sustainable development.</a:t>
            </a:r>
          </a:p>
          <a:p>
            <a:pPr marL="0" indent="0" algn="just">
              <a:buFontTx/>
              <a:buNone/>
              <a:defRPr/>
            </a:pPr>
            <a:r>
              <a:rPr lang="en-US" sz="1400" i="1" u="sng" dirty="0" smtClean="0">
                <a:latin typeface="Times New Roman" pitchFamily="18" charset="0"/>
                <a:cs typeface="Times New Roman" pitchFamily="18" charset="0"/>
              </a:rPr>
              <a:t>Members: </a:t>
            </a:r>
            <a:r>
              <a:rPr lang="en-US" sz="1400" dirty="0" smtClean="0">
                <a:latin typeface="Times New Roman" pitchFamily="18" charset="0"/>
                <a:cs typeface="Times New Roman" pitchFamily="18" charset="0"/>
              </a:rPr>
              <a:t>Public competent authorities from Belgium, Cyprus, Czech Republic, Denmark, France, Germany, Hungary, Luxemburg, Netherlands, Romania and Spain.</a:t>
            </a:r>
          </a:p>
          <a:p>
            <a:pPr marL="0" indent="0" algn="just">
              <a:buFontTx/>
              <a:buNone/>
              <a:defRPr/>
            </a:pPr>
            <a:r>
              <a:rPr lang="en-US" sz="1400" i="1" u="sng" dirty="0" smtClean="0">
                <a:latin typeface="Times New Roman" pitchFamily="18" charset="0"/>
                <a:cs typeface="Times New Roman" pitchFamily="18" charset="0"/>
              </a:rPr>
              <a:t>Headquarters</a:t>
            </a:r>
            <a:r>
              <a:rPr lang="en-US" sz="1400" dirty="0" smtClean="0">
                <a:latin typeface="Times New Roman" pitchFamily="18" charset="0"/>
                <a:cs typeface="Times New Roman" pitchFamily="18" charset="0"/>
              </a:rPr>
              <a:t>: Ministry of the Interior and Kingdom Relations, The Hague, Netherlands.</a:t>
            </a:r>
          </a:p>
          <a:p>
            <a:pPr marL="0" indent="0" algn="just">
              <a:buFontTx/>
              <a:buNone/>
              <a:defRPr/>
            </a:pPr>
            <a:endParaRPr lang="en-US" sz="1400" i="1" u="sng" dirty="0" smtClean="0">
              <a:latin typeface="Times New Roman" pitchFamily="18" charset="0"/>
              <a:cs typeface="Times New Roman" pitchFamily="18" charset="0"/>
            </a:endParaRPr>
          </a:p>
          <a:p>
            <a:pPr marL="0" indent="0" algn="ctr">
              <a:buFontTx/>
              <a:buNone/>
              <a:defRPr/>
            </a:pPr>
            <a:r>
              <a:rPr lang="en-US" sz="1400" b="1" i="1" u="sng" dirty="0" smtClean="0">
                <a:latin typeface="Times New Roman" pitchFamily="18" charset="0"/>
                <a:cs typeface="Times New Roman" pitchFamily="18" charset="0"/>
              </a:rPr>
              <a:t>EGTC Banat Triplex </a:t>
            </a:r>
            <a:r>
              <a:rPr lang="en-US" sz="1400" b="1" i="1" u="sng" dirty="0" err="1" smtClean="0">
                <a:latin typeface="Times New Roman" pitchFamily="18" charset="0"/>
                <a:cs typeface="Times New Roman" pitchFamily="18" charset="0"/>
              </a:rPr>
              <a:t>Confinium</a:t>
            </a:r>
            <a:endParaRPr lang="en-US" sz="1400" b="1" i="1" u="sng" dirty="0" smtClean="0">
              <a:latin typeface="Times New Roman" pitchFamily="18" charset="0"/>
              <a:cs typeface="Times New Roman" pitchFamily="18" charset="0"/>
            </a:endParaRPr>
          </a:p>
          <a:p>
            <a:pPr marL="0" indent="0" algn="just">
              <a:buFontTx/>
              <a:buNone/>
              <a:defRPr/>
            </a:pPr>
            <a:endParaRPr lang="en-US" sz="1400" i="1" u="sng" dirty="0" smtClean="0">
              <a:latin typeface="Times New Roman" pitchFamily="18" charset="0"/>
              <a:cs typeface="Times New Roman" pitchFamily="18" charset="0"/>
            </a:endParaRPr>
          </a:p>
          <a:p>
            <a:pPr marL="0" indent="0" algn="just">
              <a:buFontTx/>
              <a:buNone/>
              <a:defRPr/>
            </a:pPr>
            <a:r>
              <a:rPr lang="en-US" sz="1400" i="1" u="sng" dirty="0" smtClean="0">
                <a:latin typeface="Times New Roman" pitchFamily="18" charset="0"/>
                <a:cs typeface="Times New Roman" pitchFamily="18" charset="0"/>
              </a:rPr>
              <a:t>Objective: </a:t>
            </a:r>
            <a:r>
              <a:rPr lang="en-US" sz="1400" dirty="0" smtClean="0">
                <a:latin typeface="Times New Roman" pitchFamily="18" charset="0"/>
                <a:cs typeface="Times New Roman" pitchFamily="18" charset="0"/>
              </a:rPr>
              <a:t> Support for the harmonized development of the area of competence by strengthening social, economic and territorial cohesion by means of cross – border cooperation. Development of cross border economic, social and environment protection activities by joint strategies for sustainable development.</a:t>
            </a:r>
          </a:p>
          <a:p>
            <a:pPr marL="0" indent="0" algn="just">
              <a:buFontTx/>
              <a:buNone/>
              <a:defRPr/>
            </a:pPr>
            <a:r>
              <a:rPr lang="en-US" sz="1400" i="1" u="sng" dirty="0" smtClean="0">
                <a:latin typeface="Times New Roman" pitchFamily="18" charset="0"/>
                <a:cs typeface="Times New Roman" pitchFamily="18" charset="0"/>
              </a:rPr>
              <a:t>Members:  </a:t>
            </a:r>
            <a:r>
              <a:rPr lang="en-US" sz="1400" dirty="0" smtClean="0">
                <a:latin typeface="Times New Roman" pitchFamily="18" charset="0"/>
                <a:cs typeface="Times New Roman" pitchFamily="18" charset="0"/>
              </a:rPr>
              <a:t>Several municipalities from Hungary, Romania and Serbia.</a:t>
            </a:r>
          </a:p>
          <a:p>
            <a:pPr marL="0" indent="0" algn="just">
              <a:buFontTx/>
              <a:buNone/>
              <a:defRPr/>
            </a:pPr>
            <a:r>
              <a:rPr lang="en-US" sz="1400" i="1" u="sng" dirty="0" smtClean="0">
                <a:latin typeface="Times New Roman" pitchFamily="18" charset="0"/>
                <a:cs typeface="Times New Roman" pitchFamily="18" charset="0"/>
              </a:rPr>
              <a:t>Headquarters: </a:t>
            </a:r>
            <a:r>
              <a:rPr lang="en-US" sz="1400" dirty="0" err="1" smtClean="0">
                <a:latin typeface="Times New Roman" pitchFamily="18" charset="0"/>
                <a:cs typeface="Times New Roman" pitchFamily="18" charset="0"/>
              </a:rPr>
              <a:t>Csongrad</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Megye</a:t>
            </a:r>
            <a:r>
              <a:rPr lang="en-US" sz="1400" dirty="0" smtClean="0">
                <a:latin typeface="Times New Roman" pitchFamily="18" charset="0"/>
                <a:cs typeface="Times New Roman" pitchFamily="18" charset="0"/>
              </a:rPr>
              <a:t> Municipality, Hungary</a:t>
            </a:r>
            <a:r>
              <a:rPr lang="en-US" sz="1600" dirty="0" smtClean="0">
                <a:latin typeface="Times New Roman" pitchFamily="18" charset="0"/>
                <a:cs typeface="Times New Roman" pitchFamily="18" charset="0"/>
              </a:rPr>
              <a:t>.</a:t>
            </a:r>
          </a:p>
          <a:p>
            <a:pPr marL="0" indent="0" algn="just">
              <a:buNone/>
              <a:defRPr/>
            </a:pPr>
            <a:r>
              <a:rPr lang="en-US" sz="1400" b="1" dirty="0" smtClean="0">
                <a:latin typeface="Times New Roman" pitchFamily="18" charset="0"/>
                <a:cs typeface="Times New Roman" pitchFamily="18" charset="0"/>
              </a:rPr>
              <a:t>Approvals were given by MRDT for these two EGTCs.</a:t>
            </a:r>
          </a:p>
          <a:p>
            <a:pPr marL="0" indent="0" algn="just">
              <a:buFontTx/>
              <a:buNone/>
              <a:defRPr/>
            </a:pPr>
            <a:endParaRPr lang="en-US" sz="1600" dirty="0" smtClean="0">
              <a:latin typeface="Times New Roman" pitchFamily="18" charset="0"/>
              <a:cs typeface="Times New Roman" pitchFamily="18" charset="0"/>
            </a:endParaRPr>
          </a:p>
          <a:p>
            <a:pPr marL="0" indent="0" algn="just">
              <a:buFontTx/>
              <a:buNone/>
              <a:defRPr/>
            </a:pPr>
            <a:endParaRPr lang="en-US" sz="1600" i="1" u="sng" dirty="0" smtClean="0">
              <a:latin typeface="Times New Roman" pitchFamily="18" charset="0"/>
              <a:cs typeface="Times New Roman" pitchFamily="18" charset="0"/>
            </a:endParaRPr>
          </a:p>
          <a:p>
            <a:pPr>
              <a:defRPr/>
            </a:pPr>
            <a:endParaRPr lang="en-US" sz="16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ChangeArrowheads="1"/>
          </p:cNvSpPr>
          <p:nvPr/>
        </p:nvSpPr>
        <p:spPr bwMode="auto">
          <a:xfrm>
            <a:off x="152400" y="14478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r>
              <a:rPr lang="en-US" sz="800" b="1">
                <a:solidFill>
                  <a:srgbClr val="083160"/>
                </a:solidFill>
                <a:latin typeface="Arial" charset="0"/>
                <a:cs typeface="+mn-cs"/>
              </a:rPr>
              <a:t> </a:t>
            </a:r>
            <a:endParaRPr lang="en-US" sz="1000">
              <a:solidFill>
                <a:srgbClr val="083160"/>
              </a:solidFill>
              <a:effectLst>
                <a:outerShdw blurRad="38100" dist="38100" dir="2700000" algn="tl">
                  <a:srgbClr val="C0C0C0"/>
                </a:outerShdw>
              </a:effectLst>
              <a:latin typeface="Arial" charset="0"/>
            </a:endParaRPr>
          </a:p>
        </p:txBody>
      </p:sp>
      <p:sp>
        <p:nvSpPr>
          <p:cNvPr id="2" name="Rectangle 3"/>
          <p:cNvSpPr>
            <a:spLocks noChangeArrowheads="1"/>
          </p:cNvSpPr>
          <p:nvPr/>
        </p:nvSpPr>
        <p:spPr bwMode="auto">
          <a:xfrm>
            <a:off x="0" y="1447800"/>
            <a:ext cx="5791200" cy="5181600"/>
          </a:xfrm>
          <a:prstGeom prst="rect">
            <a:avLst/>
          </a:prstGeom>
          <a:noFill/>
          <a:ln w="9525">
            <a:noFill/>
            <a:miter lim="800000"/>
            <a:headEnd/>
            <a:tailEnd/>
          </a:ln>
        </p:spPr>
        <p:txBody>
          <a:bodyPr/>
          <a:lstStyle/>
          <a:p>
            <a:pPr algn="ctr">
              <a:spcBef>
                <a:spcPct val="20000"/>
              </a:spcBef>
              <a:buFont typeface="Wingdings" pitchFamily="2" charset="2"/>
              <a:buNone/>
              <a:defRPr/>
            </a:pPr>
            <a:endParaRPr lang="ro-RO" sz="1000">
              <a:solidFill>
                <a:srgbClr val="083160"/>
              </a:solidFill>
              <a:effectLst>
                <a:outerShdw blurRad="38100" dist="38100" dir="2700000" algn="tl">
                  <a:srgbClr val="C0C0C0"/>
                </a:outerShdw>
              </a:effectLst>
              <a:latin typeface="Arial" charset="0"/>
            </a:endParaRPr>
          </a:p>
        </p:txBody>
      </p:sp>
      <p:sp>
        <p:nvSpPr>
          <p:cNvPr id="11268" name="Rectangle 6"/>
          <p:cNvSpPr>
            <a:spLocks noChangeArrowheads="1"/>
          </p:cNvSpPr>
          <p:nvPr/>
        </p:nvSpPr>
        <p:spPr bwMode="auto">
          <a:xfrm>
            <a:off x="0" y="6543675"/>
            <a:ext cx="9144000" cy="314325"/>
          </a:xfrm>
          <a:prstGeom prst="rect">
            <a:avLst/>
          </a:prstGeom>
          <a:solidFill>
            <a:srgbClr val="003366"/>
          </a:solidFill>
          <a:ln w="9525">
            <a:solidFill>
              <a:srgbClr val="003366"/>
            </a:solidFill>
            <a:miter lim="800000"/>
            <a:headEnd/>
            <a:tailEnd/>
          </a:ln>
        </p:spPr>
        <p:txBody>
          <a:bodyPr>
            <a:spAutoFit/>
          </a:bodyPr>
          <a:lstStyle/>
          <a:p>
            <a:pPr algn="ctr"/>
            <a:r>
              <a:rPr lang="en-GB" sz="1400" b="1">
                <a:solidFill>
                  <a:srgbClr val="083160"/>
                </a:solidFill>
                <a:latin typeface="Candara" pitchFamily="34" charset="0"/>
              </a:rPr>
              <a:t>www.mdrt.ro</a:t>
            </a:r>
          </a:p>
        </p:txBody>
      </p:sp>
      <p:sp>
        <p:nvSpPr>
          <p:cNvPr id="8197" name="Rectangle 6"/>
          <p:cNvSpPr>
            <a:spLocks noChangeArrowheads="1"/>
          </p:cNvSpPr>
          <p:nvPr/>
        </p:nvSpPr>
        <p:spPr bwMode="auto">
          <a:xfrm>
            <a:off x="642938" y="1071563"/>
            <a:ext cx="7929562" cy="400050"/>
          </a:xfrm>
          <a:prstGeom prst="rect">
            <a:avLst/>
          </a:prstGeom>
          <a:noFill/>
          <a:ln w="9525">
            <a:noFill/>
            <a:miter lim="800000"/>
            <a:headEnd/>
            <a:tailEnd/>
          </a:ln>
        </p:spPr>
        <p:txBody>
          <a:bodyPr>
            <a:spAutoFit/>
          </a:bodyPr>
          <a:lstStyle/>
          <a:p>
            <a:pPr algn="ctr" eaLnBrk="0" hangingPunct="0">
              <a:tabLst>
                <a:tab pos="457200" algn="r"/>
                <a:tab pos="2986088" algn="ctr"/>
                <a:tab pos="5972175" algn="r"/>
              </a:tabLst>
              <a:defRPr/>
            </a:pPr>
            <a:endParaRPr lang="en-US" sz="2000" b="1" u="sng" dirty="0">
              <a:solidFill>
                <a:srgbClr val="083160"/>
              </a:solidFill>
              <a:effectLst>
                <a:outerShdw blurRad="38100" dist="38100" dir="2700000" algn="tl">
                  <a:srgbClr val="C0C0C0"/>
                </a:outerShdw>
              </a:effectLst>
              <a:ea typeface="+mj-ea"/>
              <a:cs typeface="Times New Roman" pitchFamily="18" charset="0"/>
            </a:endParaRPr>
          </a:p>
        </p:txBody>
      </p:sp>
      <p:sp>
        <p:nvSpPr>
          <p:cNvPr id="11270" name="Text Box 10"/>
          <p:cNvSpPr txBox="1">
            <a:spLocks noChangeArrowheads="1"/>
          </p:cNvSpPr>
          <p:nvPr/>
        </p:nvSpPr>
        <p:spPr bwMode="auto">
          <a:xfrm>
            <a:off x="285750" y="1714500"/>
            <a:ext cx="8715375" cy="600075"/>
          </a:xfrm>
          <a:prstGeom prst="rect">
            <a:avLst/>
          </a:prstGeom>
          <a:noFill/>
          <a:ln w="9525">
            <a:noFill/>
            <a:miter lim="800000"/>
            <a:headEnd/>
            <a:tailEnd/>
          </a:ln>
        </p:spPr>
        <p:txBody>
          <a:bodyPr>
            <a:spAutoFit/>
          </a:bodyPr>
          <a:lstStyle/>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a:p>
            <a:pPr algn="just"/>
            <a:endParaRPr lang="ro-RO" sz="1100">
              <a:solidFill>
                <a:srgbClr val="083160"/>
              </a:solidFill>
              <a:cs typeface="Times New Roman" pitchFamily="18" charset="0"/>
            </a:endParaRPr>
          </a:p>
        </p:txBody>
      </p:sp>
      <p:sp>
        <p:nvSpPr>
          <p:cNvPr id="11271" name="Text Box 11"/>
          <p:cNvSpPr txBox="1">
            <a:spLocks noChangeArrowheads="1"/>
          </p:cNvSpPr>
          <p:nvPr/>
        </p:nvSpPr>
        <p:spPr bwMode="auto">
          <a:xfrm>
            <a:off x="609600" y="4267200"/>
            <a:ext cx="8077200" cy="400050"/>
          </a:xfrm>
          <a:prstGeom prst="rect">
            <a:avLst/>
          </a:prstGeom>
          <a:noFill/>
          <a:ln w="9525">
            <a:noFill/>
            <a:miter lim="800000"/>
            <a:headEnd/>
            <a:tailEnd/>
          </a:ln>
        </p:spPr>
        <p:txBody>
          <a:bodyPr>
            <a:spAutoFit/>
          </a:bodyPr>
          <a:lstStyle/>
          <a:p>
            <a:pPr>
              <a:spcBef>
                <a:spcPct val="50000"/>
              </a:spcBef>
            </a:pPr>
            <a:r>
              <a:rPr lang="ro-RO" sz="2000" b="1">
                <a:solidFill>
                  <a:srgbClr val="083160"/>
                </a:solidFill>
                <a:latin typeface="Arial" charset="0"/>
              </a:rPr>
              <a:t> </a:t>
            </a:r>
            <a:endParaRPr lang="en-US" sz="2000" b="1">
              <a:solidFill>
                <a:srgbClr val="083160"/>
              </a:solidFill>
              <a:latin typeface="Arial" charset="0"/>
            </a:endParaRPr>
          </a:p>
        </p:txBody>
      </p:sp>
      <p:pic>
        <p:nvPicPr>
          <p:cNvPr id="11272"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11" name="Content Placeholder 10"/>
          <p:cNvSpPr>
            <a:spLocks noGrp="1"/>
          </p:cNvSpPr>
          <p:nvPr>
            <p:ph idx="1"/>
          </p:nvPr>
        </p:nvSpPr>
        <p:spPr>
          <a:xfrm>
            <a:off x="685800" y="1285861"/>
            <a:ext cx="7772400" cy="5000660"/>
          </a:xfrm>
        </p:spPr>
        <p:txBody>
          <a:bodyPr/>
          <a:lstStyle/>
          <a:p>
            <a:pPr marL="0" indent="0" algn="ctr">
              <a:buFontTx/>
              <a:buNone/>
              <a:defRPr/>
            </a:pPr>
            <a:r>
              <a:rPr lang="en-US" sz="1600" b="1" i="1" u="sng" dirty="0" smtClean="0">
                <a:latin typeface="Times New Roman" pitchFamily="18" charset="0"/>
                <a:cs typeface="Times New Roman" pitchFamily="18" charset="0"/>
              </a:rPr>
              <a:t>EGTC </a:t>
            </a:r>
            <a:r>
              <a:rPr lang="en-US" sz="1600" b="1" i="1" u="sng" dirty="0" err="1" smtClean="0">
                <a:latin typeface="Times New Roman" pitchFamily="18" charset="0"/>
                <a:cs typeface="Times New Roman" pitchFamily="18" charset="0"/>
              </a:rPr>
              <a:t>Medgidia</a:t>
            </a:r>
            <a:r>
              <a:rPr lang="en-US" sz="1600" b="1" i="1" u="sng" dirty="0" smtClean="0">
                <a:latin typeface="Times New Roman" pitchFamily="18" charset="0"/>
                <a:cs typeface="Times New Roman" pitchFamily="18" charset="0"/>
              </a:rPr>
              <a:t> – </a:t>
            </a:r>
            <a:r>
              <a:rPr lang="en-US" sz="1600" b="1" i="1" u="sng" dirty="0" err="1" smtClean="0">
                <a:latin typeface="Times New Roman" pitchFamily="18" charset="0"/>
                <a:cs typeface="Times New Roman" pitchFamily="18" charset="0"/>
              </a:rPr>
              <a:t>Silistra</a:t>
            </a:r>
            <a:endParaRPr lang="en-US" sz="1600" b="1" i="1" u="sng" dirty="0" smtClean="0">
              <a:latin typeface="Times New Roman" pitchFamily="18" charset="0"/>
              <a:cs typeface="Times New Roman" pitchFamily="18" charset="0"/>
            </a:endParaRPr>
          </a:p>
          <a:p>
            <a:pPr marL="0" indent="0" algn="ctr">
              <a:buFontTx/>
              <a:buNone/>
              <a:defRPr/>
            </a:pPr>
            <a:endParaRPr lang="en-US" sz="1600" b="1" i="1" u="sng" dirty="0" smtClean="0">
              <a:latin typeface="Times New Roman" pitchFamily="18" charset="0"/>
              <a:cs typeface="Times New Roman" pitchFamily="18" charset="0"/>
            </a:endParaRPr>
          </a:p>
          <a:p>
            <a:pPr marL="0" indent="0" algn="just">
              <a:buFontTx/>
              <a:buNone/>
              <a:defRPr/>
            </a:pPr>
            <a:r>
              <a:rPr lang="en-US" sz="1400" i="1" u="sng" dirty="0" smtClean="0">
                <a:latin typeface="Times New Roman" pitchFamily="18" charset="0"/>
                <a:cs typeface="Times New Roman" pitchFamily="18" charset="0"/>
              </a:rPr>
              <a:t>Objective:</a:t>
            </a:r>
            <a:r>
              <a:rPr lang="en-US" sz="1400" dirty="0" smtClean="0">
                <a:latin typeface="Times New Roman" pitchFamily="18" charset="0"/>
                <a:cs typeface="Times New Roman" pitchFamily="18" charset="0"/>
              </a:rPr>
              <a:t> To continue, develop and promote cross border cooperation with the aim of planning, developing and coordinating activities mainly in relation to ETC funded projects that are of joint interest for the EGTC members.</a:t>
            </a:r>
          </a:p>
          <a:p>
            <a:pPr marL="0" indent="0" algn="just">
              <a:buFontTx/>
              <a:buNone/>
              <a:defRPr/>
            </a:pPr>
            <a:r>
              <a:rPr lang="en-US" sz="1400" i="1" u="sng" dirty="0" smtClean="0">
                <a:latin typeface="Times New Roman" pitchFamily="18" charset="0"/>
                <a:cs typeface="Times New Roman" pitchFamily="18" charset="0"/>
              </a:rPr>
              <a:t>Members:</a:t>
            </a:r>
            <a:r>
              <a:rPr lang="en-US" sz="1400" dirty="0" smtClean="0">
                <a:latin typeface="Times New Roman" pitchFamily="18" charset="0"/>
                <a:cs typeface="Times New Roman" pitchFamily="18" charset="0"/>
              </a:rPr>
              <a:t> The two city halls from </a:t>
            </a:r>
            <a:r>
              <a:rPr lang="en-US" sz="1400" dirty="0" err="1" smtClean="0">
                <a:latin typeface="Times New Roman" pitchFamily="18" charset="0"/>
                <a:cs typeface="Times New Roman" pitchFamily="18" charset="0"/>
              </a:rPr>
              <a:t>Medgidia</a:t>
            </a:r>
            <a:r>
              <a:rPr lang="en-US" sz="1400" dirty="0" smtClean="0">
                <a:latin typeface="Times New Roman" pitchFamily="18" charset="0"/>
                <a:cs typeface="Times New Roman" pitchFamily="18" charset="0"/>
              </a:rPr>
              <a:t> – Romania and </a:t>
            </a:r>
            <a:r>
              <a:rPr lang="en-US" sz="1400" dirty="0" err="1" smtClean="0">
                <a:latin typeface="Times New Roman" pitchFamily="18" charset="0"/>
                <a:cs typeface="Times New Roman" pitchFamily="18" charset="0"/>
              </a:rPr>
              <a:t>Silistra</a:t>
            </a:r>
            <a:r>
              <a:rPr lang="en-US" sz="1400" dirty="0" smtClean="0">
                <a:latin typeface="Times New Roman" pitchFamily="18" charset="0"/>
                <a:cs typeface="Times New Roman" pitchFamily="18" charset="0"/>
              </a:rPr>
              <a:t> – Bulgaria.</a:t>
            </a:r>
          </a:p>
          <a:p>
            <a:pPr marL="0" indent="0" algn="just">
              <a:buFontTx/>
              <a:buNone/>
              <a:defRPr/>
            </a:pPr>
            <a:r>
              <a:rPr lang="en-US" sz="1400" i="1" u="sng" dirty="0" smtClean="0">
                <a:latin typeface="Times New Roman" pitchFamily="18" charset="0"/>
                <a:cs typeface="Times New Roman" pitchFamily="18" charset="0"/>
              </a:rPr>
              <a:t>Headquarters: </a:t>
            </a:r>
            <a:r>
              <a:rPr lang="en-US" sz="1400" dirty="0" smtClean="0">
                <a:latin typeface="Times New Roman" pitchFamily="18" charset="0"/>
                <a:cs typeface="Times New Roman" pitchFamily="18" charset="0"/>
              </a:rPr>
              <a:t>Town Hall of </a:t>
            </a:r>
            <a:r>
              <a:rPr lang="en-US" sz="1400" dirty="0" err="1" smtClean="0">
                <a:latin typeface="Times New Roman" pitchFamily="18" charset="0"/>
                <a:cs typeface="Times New Roman" pitchFamily="18" charset="0"/>
              </a:rPr>
              <a:t>Medgidia</a:t>
            </a:r>
            <a:r>
              <a:rPr lang="en-US" sz="1400" dirty="0" smtClean="0">
                <a:latin typeface="Times New Roman" pitchFamily="18" charset="0"/>
                <a:cs typeface="Times New Roman" pitchFamily="18" charset="0"/>
              </a:rPr>
              <a:t> – Romania.</a:t>
            </a:r>
          </a:p>
          <a:p>
            <a:pPr marL="0" indent="0" algn="just">
              <a:buFontTx/>
              <a:buNone/>
              <a:defRPr/>
            </a:pPr>
            <a:r>
              <a:rPr lang="en-US" sz="1400" b="1" dirty="0" smtClean="0">
                <a:latin typeface="Times New Roman" pitchFamily="18" charset="0"/>
                <a:cs typeface="Times New Roman" pitchFamily="18" charset="0"/>
              </a:rPr>
              <a:t>Approval stage: Final revised convention and statute sent to MRDT, compliance check. Approval consent to be issued very soon.</a:t>
            </a:r>
          </a:p>
          <a:p>
            <a:pPr marL="0" indent="0" algn="just">
              <a:buFontTx/>
              <a:buNone/>
              <a:defRPr/>
            </a:pPr>
            <a:endParaRPr lang="en-US" sz="1400" b="1" dirty="0" smtClean="0">
              <a:latin typeface="Times New Roman" pitchFamily="18" charset="0"/>
              <a:cs typeface="Times New Roman" pitchFamily="18" charset="0"/>
            </a:endParaRPr>
          </a:p>
          <a:p>
            <a:pPr marL="0" indent="0" algn="ctr">
              <a:buFontTx/>
              <a:buNone/>
              <a:defRPr/>
            </a:pPr>
            <a:r>
              <a:rPr lang="en-US" sz="1600" b="1" i="1" u="sng" dirty="0" smtClean="0">
                <a:latin typeface="Times New Roman" pitchFamily="18" charset="0"/>
                <a:cs typeface="Times New Roman" pitchFamily="18" charset="0"/>
              </a:rPr>
              <a:t>EGTC  </a:t>
            </a:r>
            <a:r>
              <a:rPr lang="en-US" sz="1600" b="1" i="1" u="sng" dirty="0" err="1" smtClean="0">
                <a:latin typeface="Times New Roman" pitchFamily="18" charset="0"/>
                <a:cs typeface="Times New Roman" pitchFamily="18" charset="0"/>
              </a:rPr>
              <a:t>Poarta</a:t>
            </a:r>
            <a:r>
              <a:rPr lang="en-US" sz="1600" b="1" i="1" u="sng" dirty="0" smtClean="0">
                <a:latin typeface="Times New Roman" pitchFamily="18" charset="0"/>
                <a:cs typeface="Times New Roman" pitchFamily="18" charset="0"/>
              </a:rPr>
              <a:t> </a:t>
            </a:r>
            <a:r>
              <a:rPr lang="en-US" sz="1600" b="1" i="1" u="sng" dirty="0" err="1" smtClean="0">
                <a:latin typeface="Times New Roman" pitchFamily="18" charset="0"/>
                <a:cs typeface="Times New Roman" pitchFamily="18" charset="0"/>
              </a:rPr>
              <a:t>Europa</a:t>
            </a:r>
            <a:r>
              <a:rPr lang="en-US" sz="1600" b="1" i="1" u="sng" dirty="0" smtClean="0">
                <a:latin typeface="Times New Roman" pitchFamily="18" charset="0"/>
                <a:cs typeface="Times New Roman" pitchFamily="18" charset="0"/>
              </a:rPr>
              <a:t> (Gate to Europe)</a:t>
            </a:r>
          </a:p>
          <a:p>
            <a:pPr marL="0" indent="0" algn="ctr">
              <a:buFontTx/>
              <a:buNone/>
              <a:defRPr/>
            </a:pPr>
            <a:endParaRPr lang="en-US" sz="1400" b="1" i="1" u="sng" dirty="0" smtClean="0">
              <a:latin typeface="Times New Roman" pitchFamily="18" charset="0"/>
              <a:cs typeface="Times New Roman" pitchFamily="18" charset="0"/>
            </a:endParaRPr>
          </a:p>
          <a:p>
            <a:pPr marL="0" indent="0" algn="just">
              <a:buFontTx/>
              <a:buNone/>
              <a:defRPr/>
            </a:pPr>
            <a:r>
              <a:rPr lang="en-US" sz="1400" i="1" u="sng" dirty="0" smtClean="0">
                <a:latin typeface="Times New Roman" pitchFamily="18" charset="0"/>
                <a:cs typeface="Times New Roman" pitchFamily="18" charset="0"/>
              </a:rPr>
              <a:t>Objective: </a:t>
            </a:r>
            <a:r>
              <a:rPr lang="en-US" sz="1400" dirty="0" smtClean="0">
                <a:latin typeface="Times New Roman" pitchFamily="18" charset="0"/>
                <a:cs typeface="Times New Roman" pitchFamily="18" charset="0"/>
              </a:rPr>
              <a:t>To promote the sustainable development of the border region through ETC funding, establishing cross border cooperation partnerships to secure mutual advantages for the border regions, including in the field of tourism, with the aim of consolidating economic and social cohesion.</a:t>
            </a:r>
          </a:p>
          <a:p>
            <a:pPr marL="0" indent="0" algn="just">
              <a:buFontTx/>
              <a:buNone/>
              <a:defRPr/>
            </a:pPr>
            <a:r>
              <a:rPr lang="en-US" sz="1400" i="1" u="sng" dirty="0" smtClean="0">
                <a:latin typeface="Times New Roman" pitchFamily="18" charset="0"/>
                <a:cs typeface="Times New Roman" pitchFamily="18" charset="0"/>
              </a:rPr>
              <a:t>Members: </a:t>
            </a:r>
            <a:r>
              <a:rPr lang="en-US" sz="1400" dirty="0" smtClean="0">
                <a:latin typeface="Times New Roman" pitchFamily="18" charset="0"/>
                <a:cs typeface="Times New Roman" pitchFamily="18" charset="0"/>
              </a:rPr>
              <a:t> 4 city halls from Romania and 4 city halls from Hungary.</a:t>
            </a:r>
          </a:p>
          <a:p>
            <a:pPr marL="0" indent="0" algn="just">
              <a:buFontTx/>
              <a:buNone/>
              <a:defRPr/>
            </a:pPr>
            <a:r>
              <a:rPr lang="en-US" sz="1400" i="1" u="sng" dirty="0" smtClean="0">
                <a:latin typeface="Times New Roman" pitchFamily="18" charset="0"/>
                <a:cs typeface="Times New Roman" pitchFamily="18" charset="0"/>
              </a:rPr>
              <a:t>Headquarters: </a:t>
            </a:r>
            <a:r>
              <a:rPr lang="ro-RO" sz="1400" dirty="0" smtClean="0"/>
              <a:t>Nyíradony</a:t>
            </a:r>
            <a:r>
              <a:rPr lang="en-US" sz="1400" dirty="0" smtClean="0"/>
              <a:t> Town Hall, Hungary.</a:t>
            </a:r>
          </a:p>
          <a:p>
            <a:pPr marL="0" indent="0" algn="just">
              <a:buFontTx/>
              <a:buNone/>
              <a:defRPr/>
            </a:pPr>
            <a:r>
              <a:rPr lang="en-US" sz="1400" b="1" dirty="0" smtClean="0">
                <a:latin typeface="Times New Roman" pitchFamily="18" charset="0"/>
                <a:cs typeface="Times New Roman" pitchFamily="18" charset="0"/>
              </a:rPr>
              <a:t>Approval stage: Final revised convention and statute sent to MRDT, compliance check. Approval consent to be issued very soon.</a:t>
            </a:r>
          </a:p>
          <a:p>
            <a:pPr marL="0" indent="0" algn="just">
              <a:buFontTx/>
              <a:buNone/>
              <a:defRPr/>
            </a:pPr>
            <a:endParaRPr lang="ro-RO" sz="1400" i="1" u="sng"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O_ANTET_color"/>
          <p:cNvPicPr>
            <a:picLocks noChangeAspect="1" noChangeArrowheads="1"/>
          </p:cNvPicPr>
          <p:nvPr/>
        </p:nvPicPr>
        <p:blipFill>
          <a:blip r:embed="rId2" cstate="print"/>
          <a:srcRect/>
          <a:stretch>
            <a:fillRect/>
          </a:stretch>
        </p:blipFill>
        <p:spPr bwMode="auto">
          <a:xfrm>
            <a:off x="0" y="0"/>
            <a:ext cx="9144000" cy="1000125"/>
          </a:xfrm>
          <a:prstGeom prst="rect">
            <a:avLst/>
          </a:prstGeom>
          <a:noFill/>
          <a:ln w="9525">
            <a:noFill/>
            <a:miter lim="800000"/>
            <a:headEnd/>
            <a:tailEnd/>
          </a:ln>
        </p:spPr>
      </p:pic>
      <p:sp>
        <p:nvSpPr>
          <p:cNvPr id="3" name="Rectangle 2"/>
          <p:cNvSpPr/>
          <p:nvPr/>
        </p:nvSpPr>
        <p:spPr>
          <a:xfrm>
            <a:off x="500034" y="1214422"/>
            <a:ext cx="8215370" cy="8679299"/>
          </a:xfrm>
          <a:prstGeom prst="rect">
            <a:avLst/>
          </a:prstGeom>
        </p:spPr>
        <p:txBody>
          <a:bodyPr wrap="square">
            <a:spAutoFit/>
          </a:bodyPr>
          <a:lstStyle/>
          <a:p>
            <a:pPr marL="0" indent="0" algn="ctr">
              <a:buFontTx/>
              <a:buNone/>
              <a:defRPr/>
            </a:pPr>
            <a:r>
              <a:rPr lang="en-US" sz="1600" b="1" i="1" u="sng" dirty="0">
                <a:solidFill>
                  <a:srgbClr val="0070C0"/>
                </a:solidFill>
                <a:cs typeface="Times New Roman" pitchFamily="18" charset="0"/>
              </a:rPr>
              <a:t>EGTC  </a:t>
            </a:r>
            <a:r>
              <a:rPr lang="en-US" sz="1600" b="1" i="1" u="sng" dirty="0" err="1" smtClean="0">
                <a:solidFill>
                  <a:srgbClr val="0070C0"/>
                </a:solidFill>
                <a:cs typeface="Times New Roman" pitchFamily="18" charset="0"/>
              </a:rPr>
              <a:t>Constructia</a:t>
            </a:r>
            <a:r>
              <a:rPr lang="en-US" sz="1600" b="1" i="1" u="sng" dirty="0" smtClean="0">
                <a:solidFill>
                  <a:srgbClr val="0070C0"/>
                </a:solidFill>
                <a:cs typeface="Times New Roman" pitchFamily="18" charset="0"/>
              </a:rPr>
              <a:t> </a:t>
            </a:r>
            <a:r>
              <a:rPr lang="en-US" sz="1600" b="1" i="1" u="sng" dirty="0" err="1" smtClean="0">
                <a:solidFill>
                  <a:srgbClr val="0070C0"/>
                </a:solidFill>
                <a:cs typeface="Times New Roman" pitchFamily="18" charset="0"/>
              </a:rPr>
              <a:t>unui</a:t>
            </a:r>
            <a:r>
              <a:rPr lang="en-US" sz="1600" b="1" i="1" u="sng" dirty="0" smtClean="0">
                <a:solidFill>
                  <a:srgbClr val="0070C0"/>
                </a:solidFill>
                <a:cs typeface="Times New Roman" pitchFamily="18" charset="0"/>
              </a:rPr>
              <a:t> </a:t>
            </a:r>
            <a:r>
              <a:rPr lang="en-US" sz="1600" b="1" i="1" u="sng" dirty="0" err="1" smtClean="0">
                <a:solidFill>
                  <a:srgbClr val="0070C0"/>
                </a:solidFill>
                <a:cs typeface="Times New Roman" pitchFamily="18" charset="0"/>
              </a:rPr>
              <a:t>Viitor</a:t>
            </a:r>
            <a:r>
              <a:rPr lang="en-US" sz="1600" b="1" i="1" u="sng" dirty="0" smtClean="0">
                <a:solidFill>
                  <a:srgbClr val="0070C0"/>
                </a:solidFill>
                <a:cs typeface="Times New Roman" pitchFamily="18" charset="0"/>
              </a:rPr>
              <a:t> European </a:t>
            </a:r>
            <a:r>
              <a:rPr lang="en-US" sz="1600" b="1" i="1" u="sng" dirty="0" err="1" smtClean="0">
                <a:solidFill>
                  <a:srgbClr val="0070C0"/>
                </a:solidFill>
                <a:cs typeface="Times New Roman" pitchFamily="18" charset="0"/>
              </a:rPr>
              <a:t>Comun</a:t>
            </a:r>
            <a:r>
              <a:rPr lang="en-US" sz="1600" b="1" i="1" u="sng" dirty="0" smtClean="0">
                <a:solidFill>
                  <a:srgbClr val="0070C0"/>
                </a:solidFill>
                <a:cs typeface="Times New Roman" pitchFamily="18" charset="0"/>
              </a:rPr>
              <a:t> (</a:t>
            </a:r>
            <a:r>
              <a:rPr lang="ro-RO" sz="1600" b="1" i="1" u="sng" dirty="0" smtClean="0">
                <a:solidFill>
                  <a:srgbClr val="0070C0"/>
                </a:solidFill>
              </a:rPr>
              <a:t>European </a:t>
            </a:r>
            <a:r>
              <a:rPr lang="ro-RO" sz="1600" b="1" i="1" u="sng" dirty="0">
                <a:solidFill>
                  <a:srgbClr val="0070C0"/>
                </a:solidFill>
              </a:rPr>
              <a:t>Common Future Building European Grouping of Territorial </a:t>
            </a:r>
            <a:r>
              <a:rPr lang="ro-RO" sz="1600" b="1" i="1" u="sng" dirty="0" smtClean="0">
                <a:solidFill>
                  <a:srgbClr val="0070C0"/>
                </a:solidFill>
              </a:rPr>
              <a:t>Cooperation</a:t>
            </a:r>
            <a:r>
              <a:rPr lang="en-US" sz="1600" b="1" i="1" u="sng" dirty="0" smtClean="0">
                <a:solidFill>
                  <a:srgbClr val="0070C0"/>
                </a:solidFill>
              </a:rPr>
              <a:t>)</a:t>
            </a:r>
          </a:p>
          <a:p>
            <a:pPr marL="0" indent="0" algn="ctr">
              <a:buFontTx/>
              <a:buNone/>
              <a:defRPr/>
            </a:pPr>
            <a:endParaRPr lang="en-US" sz="1600" b="1" i="1" u="sng" dirty="0">
              <a:solidFill>
                <a:srgbClr val="0070C0"/>
              </a:solidFill>
              <a:cs typeface="Times New Roman" pitchFamily="18" charset="0"/>
            </a:endParaRPr>
          </a:p>
          <a:p>
            <a:pPr marL="0" indent="0" algn="just">
              <a:buFontTx/>
              <a:buNone/>
              <a:defRPr/>
            </a:pPr>
            <a:r>
              <a:rPr lang="en-US" sz="1400" i="1" u="sng" dirty="0" smtClean="0">
                <a:solidFill>
                  <a:srgbClr val="0070C0"/>
                </a:solidFill>
                <a:cs typeface="Times New Roman" pitchFamily="18" charset="0"/>
              </a:rPr>
              <a:t>Objective: </a:t>
            </a:r>
            <a:r>
              <a:rPr lang="en-US" sz="1400" dirty="0" smtClean="0">
                <a:solidFill>
                  <a:srgbClr val="0070C0"/>
                </a:solidFill>
                <a:cs typeface="Times New Roman" pitchFamily="18" charset="0"/>
              </a:rPr>
              <a:t> To promote cross border cooperation in the border area, to promote the sustainable development of the region, to establish and </a:t>
            </a:r>
            <a:r>
              <a:rPr lang="en-US" sz="1400" dirty="0" err="1" smtClean="0">
                <a:solidFill>
                  <a:srgbClr val="0070C0"/>
                </a:solidFill>
                <a:cs typeface="Times New Roman" pitchFamily="18" charset="0"/>
              </a:rPr>
              <a:t>operationalize</a:t>
            </a:r>
            <a:r>
              <a:rPr lang="en-US" sz="1400" dirty="0" smtClean="0">
                <a:solidFill>
                  <a:srgbClr val="0070C0"/>
                </a:solidFill>
                <a:cs typeface="Times New Roman" pitchFamily="18" charset="0"/>
              </a:rPr>
              <a:t> joint institutions in the field of CBC project generation, including tourism.</a:t>
            </a:r>
          </a:p>
          <a:p>
            <a:pPr marL="0" indent="0" algn="just">
              <a:buFontTx/>
              <a:buNone/>
              <a:defRPr/>
            </a:pPr>
            <a:r>
              <a:rPr lang="en-US" sz="1400" i="1" u="sng" dirty="0" smtClean="0">
                <a:solidFill>
                  <a:srgbClr val="0070C0"/>
                </a:solidFill>
                <a:cs typeface="Times New Roman" pitchFamily="18" charset="0"/>
              </a:rPr>
              <a:t>Members: </a:t>
            </a:r>
            <a:r>
              <a:rPr lang="en-US" sz="1400" dirty="0" smtClean="0">
                <a:solidFill>
                  <a:srgbClr val="0070C0"/>
                </a:solidFill>
                <a:cs typeface="Times New Roman" pitchFamily="18" charset="0"/>
              </a:rPr>
              <a:t> 1 city hall from Romania and 3 city halls from Hungary.</a:t>
            </a:r>
          </a:p>
          <a:p>
            <a:pPr marL="0" indent="0" algn="just">
              <a:buFontTx/>
              <a:buNone/>
              <a:defRPr/>
            </a:pPr>
            <a:r>
              <a:rPr lang="en-US" sz="1400" i="1" u="sng" dirty="0" smtClean="0">
                <a:solidFill>
                  <a:srgbClr val="0070C0"/>
                </a:solidFill>
                <a:cs typeface="Times New Roman" pitchFamily="18" charset="0"/>
              </a:rPr>
              <a:t>Headquarter: </a:t>
            </a:r>
            <a:r>
              <a:rPr lang="hu-HU" sz="1400" dirty="0" smtClean="0">
                <a:solidFill>
                  <a:srgbClr val="0070C0"/>
                </a:solidFill>
              </a:rPr>
              <a:t>Pusztaottlaka</a:t>
            </a:r>
            <a:r>
              <a:rPr lang="en-US" sz="1400" dirty="0" smtClean="0">
                <a:solidFill>
                  <a:srgbClr val="0070C0"/>
                </a:solidFill>
              </a:rPr>
              <a:t>, Hungary.</a:t>
            </a:r>
          </a:p>
          <a:p>
            <a:pPr marL="0" indent="0" algn="just">
              <a:buFontTx/>
              <a:buNone/>
              <a:defRPr/>
            </a:pPr>
            <a:r>
              <a:rPr lang="en-US" sz="1400" b="1" dirty="0" smtClean="0">
                <a:solidFill>
                  <a:srgbClr val="0070C0"/>
                </a:solidFill>
                <a:cs typeface="Times New Roman" pitchFamily="18" charset="0"/>
              </a:rPr>
              <a:t>Approval stage: </a:t>
            </a:r>
            <a:r>
              <a:rPr lang="en-US" sz="1400" b="1" dirty="0">
                <a:solidFill>
                  <a:srgbClr val="0070C0"/>
                </a:solidFill>
                <a:cs typeface="Times New Roman" pitchFamily="18" charset="0"/>
              </a:rPr>
              <a:t>Final revised convention and statute sent to MRDT, compliance check. Approval consent to be issued very </a:t>
            </a:r>
            <a:r>
              <a:rPr lang="en-US" sz="1400" b="1" dirty="0" smtClean="0">
                <a:solidFill>
                  <a:srgbClr val="0070C0"/>
                </a:solidFill>
                <a:cs typeface="Times New Roman" pitchFamily="18" charset="0"/>
              </a:rPr>
              <a:t>soon.</a:t>
            </a:r>
          </a:p>
          <a:p>
            <a:pPr marL="0" indent="0" algn="just">
              <a:buFontTx/>
              <a:buNone/>
              <a:defRPr/>
            </a:pPr>
            <a:endParaRPr lang="en-US" sz="1400" b="1" dirty="0">
              <a:solidFill>
                <a:srgbClr val="0070C0"/>
              </a:solidFill>
              <a:cs typeface="Times New Roman" pitchFamily="18" charset="0"/>
            </a:endParaRPr>
          </a:p>
          <a:p>
            <a:pPr marL="0" indent="0" algn="ctr">
              <a:buFontTx/>
              <a:buNone/>
              <a:defRPr/>
            </a:pPr>
            <a:r>
              <a:rPr lang="en-US" sz="1600" b="1" i="1" u="sng" dirty="0" smtClean="0">
                <a:solidFill>
                  <a:srgbClr val="0070C0"/>
                </a:solidFill>
                <a:cs typeface="Times New Roman" pitchFamily="18" charset="0"/>
              </a:rPr>
              <a:t>EGTC </a:t>
            </a:r>
            <a:r>
              <a:rPr lang="en-US" sz="1600" b="1" i="1" u="sng" dirty="0" err="1" smtClean="0">
                <a:solidFill>
                  <a:srgbClr val="0070C0"/>
                </a:solidFill>
                <a:cs typeface="Times New Roman" pitchFamily="18" charset="0"/>
              </a:rPr>
              <a:t>Bekes</a:t>
            </a:r>
            <a:r>
              <a:rPr lang="en-US" sz="1600" b="1" i="1" u="sng" dirty="0" smtClean="0">
                <a:solidFill>
                  <a:srgbClr val="0070C0"/>
                </a:solidFill>
                <a:cs typeface="Times New Roman" pitchFamily="18" charset="0"/>
              </a:rPr>
              <a:t> – Arad </a:t>
            </a:r>
          </a:p>
          <a:p>
            <a:pPr marL="0" indent="0" algn="ctr">
              <a:buFontTx/>
              <a:buNone/>
              <a:defRPr/>
            </a:pPr>
            <a:endParaRPr lang="en-US" sz="1600" b="1" i="1" u="sng" dirty="0">
              <a:solidFill>
                <a:srgbClr val="0070C0"/>
              </a:solidFill>
              <a:cs typeface="Times New Roman" pitchFamily="18" charset="0"/>
            </a:endParaRPr>
          </a:p>
          <a:p>
            <a:pPr marL="0" indent="0" algn="just">
              <a:buFontTx/>
              <a:buNone/>
              <a:defRPr/>
            </a:pPr>
            <a:r>
              <a:rPr lang="en-US" sz="1400" i="1" u="sng" dirty="0" smtClean="0">
                <a:solidFill>
                  <a:srgbClr val="0070C0"/>
                </a:solidFill>
                <a:cs typeface="Times New Roman" pitchFamily="18" charset="0"/>
              </a:rPr>
              <a:t>Objective:</a:t>
            </a:r>
            <a:r>
              <a:rPr lang="en-US" sz="1400" dirty="0" smtClean="0">
                <a:solidFill>
                  <a:srgbClr val="0070C0"/>
                </a:solidFill>
                <a:cs typeface="Times New Roman" pitchFamily="18" charset="0"/>
              </a:rPr>
              <a:t>  To facilitate, promote and consolidate economic and social cohesion by implementing ETC funded projects, also with impact on other areas influenced by the activity developed by this EGTC. Special focus shall be laid on partnership development in the border area, stimulate joint investments, joint protection of natural resources and to stimulate integrated and coordinated development of the EGTC territory. Public utility activities are also envisaged.</a:t>
            </a:r>
          </a:p>
          <a:p>
            <a:pPr marL="0" indent="0" algn="just">
              <a:buFontTx/>
              <a:buNone/>
              <a:defRPr/>
            </a:pPr>
            <a:r>
              <a:rPr lang="en-US" sz="1400" i="1" u="sng" dirty="0" smtClean="0">
                <a:solidFill>
                  <a:srgbClr val="0070C0"/>
                </a:solidFill>
                <a:cs typeface="Times New Roman" pitchFamily="18" charset="0"/>
              </a:rPr>
              <a:t>Members:  </a:t>
            </a:r>
            <a:r>
              <a:rPr lang="en-US" sz="1400" dirty="0" smtClean="0">
                <a:solidFill>
                  <a:srgbClr val="0070C0"/>
                </a:solidFill>
                <a:cs typeface="Times New Roman" pitchFamily="18" charset="0"/>
              </a:rPr>
              <a:t>Arad county – Romania and </a:t>
            </a:r>
            <a:r>
              <a:rPr lang="en-US" sz="1400" dirty="0" err="1" smtClean="0">
                <a:solidFill>
                  <a:srgbClr val="0070C0"/>
                </a:solidFill>
                <a:cs typeface="Times New Roman" pitchFamily="18" charset="0"/>
              </a:rPr>
              <a:t>Bekes</a:t>
            </a:r>
            <a:r>
              <a:rPr lang="en-US" sz="1400" dirty="0" smtClean="0">
                <a:solidFill>
                  <a:srgbClr val="0070C0"/>
                </a:solidFill>
                <a:cs typeface="Times New Roman" pitchFamily="18" charset="0"/>
              </a:rPr>
              <a:t> county – Hungary.</a:t>
            </a:r>
          </a:p>
          <a:p>
            <a:pPr marL="0" indent="0" algn="just">
              <a:buFontTx/>
              <a:buNone/>
              <a:defRPr/>
            </a:pPr>
            <a:r>
              <a:rPr lang="en-US" sz="1400" i="1" u="sng" dirty="0" smtClean="0">
                <a:solidFill>
                  <a:srgbClr val="0070C0"/>
                </a:solidFill>
                <a:cs typeface="Times New Roman" pitchFamily="18" charset="0"/>
              </a:rPr>
              <a:t>Headquarter</a:t>
            </a:r>
            <a:r>
              <a:rPr lang="en-US" sz="1400" dirty="0" smtClean="0">
                <a:solidFill>
                  <a:srgbClr val="0070C0"/>
                </a:solidFill>
                <a:cs typeface="Times New Roman" pitchFamily="18" charset="0"/>
              </a:rPr>
              <a:t>: </a:t>
            </a:r>
            <a:r>
              <a:rPr lang="en-US" sz="1400" dirty="0" err="1" smtClean="0">
                <a:solidFill>
                  <a:srgbClr val="0070C0"/>
                </a:solidFill>
                <a:cs typeface="Times New Roman" pitchFamily="18" charset="0"/>
              </a:rPr>
              <a:t>Bekescsaba</a:t>
            </a:r>
            <a:r>
              <a:rPr lang="en-US" sz="1400" dirty="0" smtClean="0">
                <a:solidFill>
                  <a:srgbClr val="0070C0"/>
                </a:solidFill>
                <a:cs typeface="Times New Roman" pitchFamily="18" charset="0"/>
              </a:rPr>
              <a:t>, Hungary.</a:t>
            </a:r>
          </a:p>
          <a:p>
            <a:pPr marL="0" indent="0" algn="just">
              <a:buFontTx/>
              <a:buNone/>
              <a:defRPr/>
            </a:pPr>
            <a:r>
              <a:rPr lang="en-US" sz="1400" b="1" dirty="0" smtClean="0">
                <a:solidFill>
                  <a:srgbClr val="0070C0"/>
                </a:solidFill>
                <a:cs typeface="Times New Roman" pitchFamily="18" charset="0"/>
              </a:rPr>
              <a:t>Approval stage: All consultative consents on convention and statute are in progress. Once received, MRDT shall send them to the EGTC members for compliance.</a:t>
            </a:r>
          </a:p>
          <a:p>
            <a:pPr marL="0" indent="0" algn="ctr">
              <a:buFontTx/>
              <a:buNone/>
              <a:defRPr/>
            </a:pPr>
            <a:endParaRPr lang="en-US" sz="1600" b="1" i="1" u="sng" dirty="0">
              <a:cs typeface="Times New Roman" pitchFamily="18" charset="0"/>
            </a:endParaRPr>
          </a:p>
          <a:p>
            <a:pPr marL="0" indent="0" algn="ctr">
              <a:buFontTx/>
              <a:buNone/>
              <a:defRPr/>
            </a:pPr>
            <a:endParaRPr lang="en-US" sz="1600" b="1" i="1" u="sng" dirty="0" smtClean="0">
              <a:cs typeface="Times New Roman" pitchFamily="18" charset="0"/>
            </a:endParaRPr>
          </a:p>
          <a:p>
            <a:pPr marL="0" indent="0" algn="ctr">
              <a:buFontTx/>
              <a:buNone/>
              <a:defRPr/>
            </a:pPr>
            <a:endParaRPr lang="en-US" sz="1600" b="1" i="1" u="sng" dirty="0">
              <a:cs typeface="Times New Roman" pitchFamily="18" charset="0"/>
            </a:endParaRPr>
          </a:p>
          <a:p>
            <a:pPr marL="0" indent="0" algn="ctr">
              <a:buFontTx/>
              <a:buNone/>
              <a:defRPr/>
            </a:pPr>
            <a:endParaRPr lang="en-US" sz="1600" b="1" i="1" u="sng" dirty="0" smtClean="0">
              <a:cs typeface="Times New Roman" pitchFamily="18" charset="0"/>
            </a:endParaRPr>
          </a:p>
          <a:p>
            <a:pPr marL="0" indent="0" algn="ctr">
              <a:buFontTx/>
              <a:buNone/>
              <a:defRPr/>
            </a:pPr>
            <a:endParaRPr lang="en-US" sz="1600" b="1" i="1" u="sng" dirty="0">
              <a:cs typeface="Times New Roman" pitchFamily="18" charset="0"/>
            </a:endParaRPr>
          </a:p>
          <a:p>
            <a:pPr marL="0" indent="0" algn="ctr">
              <a:buFontTx/>
              <a:buNone/>
              <a:defRPr/>
            </a:pPr>
            <a:endParaRPr lang="en-US" sz="1600" b="1" i="1" u="sng" dirty="0" smtClean="0">
              <a:cs typeface="Times New Roman" pitchFamily="18" charset="0"/>
            </a:endParaRPr>
          </a:p>
          <a:p>
            <a:pPr marL="0" indent="0" algn="ctr">
              <a:buFontTx/>
              <a:buNone/>
              <a:defRPr/>
            </a:pPr>
            <a:endParaRPr lang="en-US" sz="1600" b="1" i="1" u="sng" dirty="0">
              <a:cs typeface="Times New Roman" pitchFamily="18" charset="0"/>
            </a:endParaRPr>
          </a:p>
          <a:p>
            <a:pPr marL="0" indent="0" algn="ctr">
              <a:buFontTx/>
              <a:buNone/>
              <a:defRPr/>
            </a:pPr>
            <a:endParaRPr lang="en-US" sz="1600" b="1" i="1" u="sng" dirty="0" smtClean="0">
              <a:cs typeface="Times New Roman" pitchFamily="18" charset="0"/>
            </a:endParaRPr>
          </a:p>
          <a:p>
            <a:pPr marL="0" indent="0" algn="ctr">
              <a:buFontTx/>
              <a:buNone/>
              <a:defRPr/>
            </a:pPr>
            <a:endParaRPr lang="en-US" sz="1600" b="1" i="1" u="sng" dirty="0">
              <a:cs typeface="Times New Roman" pitchFamily="18" charset="0"/>
            </a:endParaRPr>
          </a:p>
          <a:p>
            <a:pPr marL="0" indent="0" algn="ctr">
              <a:buFontTx/>
              <a:buNone/>
              <a:defRPr/>
            </a:pPr>
            <a:endParaRPr lang="en-US" sz="1600" b="1" i="1" u="sng" dirty="0" smtClean="0">
              <a:cs typeface="Times New Roman" pitchFamily="18" charset="0"/>
            </a:endParaRPr>
          </a:p>
          <a:p>
            <a:pPr marL="0" indent="0" algn="ctr">
              <a:buFontTx/>
              <a:buNone/>
              <a:defRPr/>
            </a:pPr>
            <a:endParaRPr lang="en-US" sz="1600" b="1" i="1" u="sng" dirty="0">
              <a:cs typeface="Times New Roman" pitchFamily="18" charset="0"/>
            </a:endParaRPr>
          </a:p>
          <a:p>
            <a:pPr marL="0" indent="0" algn="ctr">
              <a:buFontTx/>
              <a:buNone/>
              <a:defRPr/>
            </a:pPr>
            <a:endParaRPr lang="en-US" sz="1600" b="1" i="1" u="sng" dirty="0" smtClean="0">
              <a:cs typeface="Times New Roman" pitchFamily="18" charset="0"/>
            </a:endParaRPr>
          </a:p>
          <a:p>
            <a:pPr marL="0" indent="0" algn="ctr">
              <a:buFontTx/>
              <a:buNone/>
              <a:defRPr/>
            </a:pPr>
            <a:endParaRPr lang="en-US" sz="1600" b="1" i="1" u="sng" dirty="0">
              <a:cs typeface="Times New Roman" pitchFamily="18" charset="0"/>
            </a:endParaRPr>
          </a:p>
          <a:p>
            <a:pPr marL="0" indent="0" algn="ctr">
              <a:buFontTx/>
              <a:buNone/>
              <a:defRPr/>
            </a:pPr>
            <a:endParaRPr lang="en-US" sz="1600" b="1" i="1" u="sng" dirty="0" smtClean="0">
              <a:cs typeface="Times New Roman" pitchFamily="18" charset="0"/>
            </a:endParaRPr>
          </a:p>
          <a:p>
            <a:pPr marL="0" indent="0" algn="just">
              <a:buFontTx/>
              <a:buNone/>
              <a:defRPr/>
            </a:pPr>
            <a:endParaRPr lang="en-US" sz="1600" b="1" i="1" u="sng" dirty="0">
              <a:cs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TotalTime>
  <Words>1760</Words>
  <Application>Microsoft Office PowerPoint</Application>
  <PresentationFormat>On-screen Show (4:3)</PresentationFormat>
  <Paragraphs>217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 APPROVAL AUTHORITY IN ROMANIA -  MINISTRY OF REGIONAL DEVELOPMENT AND TOURISM – MRDT </vt:lpstr>
      <vt:lpstr>   </vt:lpstr>
      <vt:lpstr>  THE PROCEDURE FOR ISSUING THE ESTABLISHING AUTHORIZATION OF AN EGTC HEADQUARTERED  IN ROMANIA – NOTIFICATION AUTHORITY: MRDT </vt:lpstr>
      <vt:lpstr>THE PROCEDURE FOR ISSUING THE PARTICIPATION PERMIT FOR A GECT HEADQUARTERED ABROAD – NOTIFICATION AUTHORITY: MRDT</vt:lpstr>
      <vt:lpstr>Slide 5</vt:lpstr>
      <vt:lpstr> </vt:lpstr>
      <vt:lpstr>Slide 7</vt:lpstr>
      <vt:lpstr>Slide 8</vt:lpstr>
      <vt:lpstr>Slide 9</vt:lpstr>
      <vt:lpstr>Slide 10</vt:lpstr>
      <vt:lpstr>Slide 11</vt:lpstr>
      <vt:lpstr>Slide 12</vt:lpstr>
    </vt:vector>
  </TitlesOfParts>
  <Company>bauhaus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ancas</dc:creator>
  <cp:lastModifiedBy>ancas</cp:lastModifiedBy>
  <cp:revision>182</cp:revision>
  <dcterms:created xsi:type="dcterms:W3CDTF">2007-11-29T09:26:16Z</dcterms:created>
  <dcterms:modified xsi:type="dcterms:W3CDTF">2012-02-24T10:06:25Z</dcterms:modified>
</cp:coreProperties>
</file>