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47" r:id="rId3"/>
    <p:sldId id="472" r:id="rId4"/>
    <p:sldId id="473" r:id="rId5"/>
    <p:sldId id="474" r:id="rId6"/>
    <p:sldId id="471" r:id="rId7"/>
    <p:sldId id="460" r:id="rId8"/>
    <p:sldId id="451" r:id="rId9"/>
    <p:sldId id="452" r:id="rId10"/>
    <p:sldId id="389" r:id="rId11"/>
    <p:sldId id="458" r:id="rId12"/>
    <p:sldId id="465" r:id="rId13"/>
    <p:sldId id="464" r:id="rId14"/>
    <p:sldId id="468" r:id="rId15"/>
    <p:sldId id="469" r:id="rId16"/>
    <p:sldId id="466" r:id="rId17"/>
    <p:sldId id="467" r:id="rId18"/>
    <p:sldId id="258" r:id="rId19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ósa Henrietta" initials="DH" lastIdx="1" clrIdx="0">
    <p:extLst>
      <p:ext uri="{19B8F6BF-5375-455C-9EA6-DF929625EA0E}">
        <p15:presenceInfo xmlns:p15="http://schemas.microsoft.com/office/powerpoint/2012/main" userId="S-1-5-21-3248009289-1035426931-1148349320-34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1" autoAdjust="0"/>
    <p:restoredTop sz="54865" autoAdjust="0"/>
  </p:normalViewPr>
  <p:slideViewPr>
    <p:cSldViewPr snapToGrid="0">
      <p:cViewPr varScale="1">
        <p:scale>
          <a:sx n="38" d="100"/>
          <a:sy n="38" d="100"/>
        </p:scale>
        <p:origin x="1517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000" baseline="0" dirty="0"/>
              <a:t>Vendégéjszakák száma a desztinációkban 2018-ban</a:t>
            </a:r>
            <a:endParaRPr lang="hu-HU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9.515803200329899E-2"/>
          <c:y val="0.14465391547325113"/>
          <c:w val="0.87863754074545242"/>
          <c:h val="0.469781651370500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7776684164479439E-3"/>
                  <c:y val="-6.0185185185185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E1E-4CB0-98A8-943BB9EA637B}"/>
                </c:ext>
                <c:ext xmlns:c15="http://schemas.microsoft.com/office/drawing/2012/chart" uri="{CE6537A1-D6FC-4f65-9D91-7224C49458BB}">
                  <c15:layout>
                    <c:manualLayout>
                      <c:w val="0.11663888888888886"/>
                      <c:h val="6.011592300962379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7777777777777267E-3"/>
                  <c:y val="-5.09259259259259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1E-4CB0-98A8-943BB9EA637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7779E-3"/>
                  <c:y val="-3.24074074074074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1E-4CB0-98A8-943BB9EA637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1E-4CB0-98A8-943BB9EA637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7777777777777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1E-4CB0-98A8-943BB9EA637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0185067526415994E-16"/>
                  <c:y val="-2.77777777777778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E1E-4CB0-98A8-943BB9EA637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Munka1!$A$2:$A$11</c:f>
              <c:strCache>
                <c:ptCount val="10"/>
                <c:pt idx="0">
                  <c:v>Balaton </c:v>
                </c:pt>
                <c:pt idx="1">
                  <c:v>Mátra-Bükk</c:v>
                </c:pt>
                <c:pt idx="2">
                  <c:v>Debrecen-Hajdúszoboszló-Hortobágy és Tisza-tó</c:v>
                </c:pt>
                <c:pt idx="3">
                  <c:v>Sopron-Fertő</c:v>
                </c:pt>
                <c:pt idx="4">
                  <c:v>Győr-Szigetköz-Pannonhalma</c:v>
                </c:pt>
                <c:pt idx="5">
                  <c:v>Dunakanyar</c:v>
                </c:pt>
                <c:pt idx="6">
                  <c:v>Szeged-Makó</c:v>
                </c:pt>
                <c:pt idx="7">
                  <c:v>Pécs-Villány</c:v>
                </c:pt>
                <c:pt idx="8">
                  <c:v>Tokaj, Felső-Tisza, Nyírség</c:v>
                </c:pt>
                <c:pt idx="9">
                  <c:v>Gyula-Békéscsaba</c:v>
                </c:pt>
              </c:strCache>
            </c:strRef>
          </c:cat>
          <c:val>
            <c:numRef>
              <c:f>Munka1!$B$2:$B$11</c:f>
              <c:numCache>
                <c:formatCode>#,##0</c:formatCode>
                <c:ptCount val="10"/>
                <c:pt idx="0">
                  <c:v>6172885</c:v>
                </c:pt>
                <c:pt idx="1">
                  <c:v>1976099</c:v>
                </c:pt>
                <c:pt idx="2">
                  <c:v>1674295</c:v>
                </c:pt>
                <c:pt idx="3">
                  <c:v>1246423</c:v>
                </c:pt>
                <c:pt idx="4">
                  <c:v>751895</c:v>
                </c:pt>
                <c:pt idx="5">
                  <c:v>662336</c:v>
                </c:pt>
                <c:pt idx="6">
                  <c:v>620925</c:v>
                </c:pt>
                <c:pt idx="7">
                  <c:v>573842</c:v>
                </c:pt>
                <c:pt idx="8">
                  <c:v>535337</c:v>
                </c:pt>
                <c:pt idx="9">
                  <c:v>483938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1E-4CB0-98A8-943BB9EA63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63278736"/>
        <c:axId val="1563272752"/>
      </c:barChart>
      <c:catAx>
        <c:axId val="156327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63272752"/>
        <c:crosses val="autoZero"/>
        <c:auto val="1"/>
        <c:lblAlgn val="ctr"/>
        <c:lblOffset val="100"/>
        <c:noMultiLvlLbl val="0"/>
      </c:catAx>
      <c:valAx>
        <c:axId val="156327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6327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6191E731-59F6-4788-9E1E-797487742738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288" y="4777245"/>
            <a:ext cx="5439101" cy="3908363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C6AF3E4-F405-43E9-8A7B-8B43542F4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99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3185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r>
              <a:rPr lang="hu-HU" dirty="0"/>
              <a:t>Az MTÜ minden egyes fejlesztést előre meghatározott szempontrendszer szerint értékel, amely a projekt egészének </a:t>
            </a:r>
            <a:r>
              <a:rPr lang="hu-HU" b="1" dirty="0"/>
              <a:t>turizmus szakmai célokhoz történő illeszkedését</a:t>
            </a:r>
            <a:r>
              <a:rPr lang="hu-HU" dirty="0"/>
              <a:t>, másrészt az </a:t>
            </a:r>
            <a:r>
              <a:rPr lang="hu-HU" b="1" dirty="0"/>
              <a:t>egyes projektelemek termék- és szolgáltatási szempontú vizsgálatát</a:t>
            </a:r>
            <a:r>
              <a:rPr lang="hu-HU" dirty="0"/>
              <a:t> írja elő az alábbiak szerint</a:t>
            </a:r>
          </a:p>
          <a:p>
            <a:pPr defTabSz="921075">
              <a:defRPr/>
            </a:pPr>
            <a:endParaRPr lang="hu-HU" dirty="0"/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b="1" dirty="0"/>
              <a:t>Általános projektfejlesztési szempontok</a:t>
            </a:r>
            <a:endParaRPr lang="hu-HU" dirty="0"/>
          </a:p>
          <a:p>
            <a:pPr marL="172702" indent="-172702">
              <a:buFontTx/>
              <a:buChar char="-"/>
            </a:pPr>
            <a:r>
              <a:rPr lang="hu-HU" dirty="0"/>
              <a:t>a fejlesztési igény turisztikai megalapozottságát, </a:t>
            </a:r>
          </a:p>
          <a:p>
            <a:pPr marL="172702" indent="-172702">
              <a:buFontTx/>
              <a:buChar char="-"/>
            </a:pPr>
            <a:r>
              <a:rPr lang="hu-HU" dirty="0"/>
              <a:t>illeszkedését az adott desztináció márkaprofiljához, stratégiai céljaihoz, </a:t>
            </a:r>
          </a:p>
          <a:p>
            <a:pPr marL="172702" indent="-172702">
              <a:buFontTx/>
              <a:buChar char="-"/>
            </a:pPr>
            <a:r>
              <a:rPr lang="hu-HU" dirty="0"/>
              <a:t>hozzájárulását a horizontális célok megvalósulásához, </a:t>
            </a:r>
          </a:p>
          <a:p>
            <a:pPr marL="172702" indent="-172702">
              <a:buFontTx/>
              <a:buChar char="-"/>
            </a:pPr>
            <a:r>
              <a:rPr lang="hu-HU" dirty="0"/>
              <a:t>a fejlesztés élményígéretét, egyediségét stb.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b="1" dirty="0"/>
              <a:t>Piaci pozicionálás</a:t>
            </a:r>
            <a:endParaRPr lang="hu-HU" dirty="0"/>
          </a:p>
          <a:p>
            <a:r>
              <a:rPr lang="hu-HU" dirty="0"/>
              <a:t>-az adott attrakció és/vagy település piaci pozíciója a desztinációban, országos viszonylatban, illetve vizsgálni kell értékesíthetőség szempontjából a nemzetközi relevanciát is. </a:t>
            </a:r>
          </a:p>
          <a:p>
            <a:pPr marL="172702" indent="-172702">
              <a:buFontTx/>
              <a:buChar char="-"/>
            </a:pPr>
            <a:r>
              <a:rPr lang="hu-HU" dirty="0"/>
              <a:t>turisztikai alap- és </a:t>
            </a:r>
            <a:r>
              <a:rPr lang="hu-HU" dirty="0" err="1"/>
              <a:t>szuprastruktúra</a:t>
            </a:r>
            <a:r>
              <a:rPr lang="hu-HU" dirty="0"/>
              <a:t> rendelkezésre állásának elemzésére, a fejlesztés környezetében lévő további attrakciók felmérésére, azok kapcsolhatóságára, </a:t>
            </a:r>
          </a:p>
          <a:p>
            <a:pPr marL="172702" indent="-172702">
              <a:buFontTx/>
              <a:buChar char="-"/>
            </a:pPr>
            <a:r>
              <a:rPr lang="hu-HU" dirty="0"/>
              <a:t>a párhuzamos kapacitások létrehozásának elkerülésére.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b="1" dirty="0"/>
              <a:t>Infrastrukturális feltételek</a:t>
            </a:r>
            <a:endParaRPr lang="hu-HU" dirty="0"/>
          </a:p>
          <a:p>
            <a:r>
              <a:rPr lang="hu-HU" dirty="0"/>
              <a:t>A fejlesztés szempontjából vizsgálandó, hogy a parkolási lehetősége, a szociális infrastruktúra (pl. vizes blokkok), a látogatómenedzsment (pl. </a:t>
            </a:r>
            <a:r>
              <a:rPr lang="hu-HU" dirty="0" err="1"/>
              <a:t>kitáblázottság</a:t>
            </a:r>
            <a:r>
              <a:rPr lang="hu-HU" dirty="0"/>
              <a:t>), az egyéb, az attrakción kívül és belül nyújtott szolgáltatás (pl. vendéglátás, kiskereskedelem), valamint a vendégek komfortérzetét biztosító feltételek (pl. pihenőhelyek, játszótér) rendelkezésre állnak, vagy a fejlesztés során létrejönnek-e.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b="1" dirty="0"/>
              <a:t>Szolgáltatásfejlesztés szempontjai</a:t>
            </a:r>
            <a:endParaRPr lang="hu-HU" dirty="0"/>
          </a:p>
          <a:p>
            <a:pPr marL="172702" indent="-172702">
              <a:buFontTx/>
              <a:buChar char="-"/>
            </a:pPr>
            <a:r>
              <a:rPr lang="hu-HU" dirty="0"/>
              <a:t>a kiválasztott szegmensek illeszkednek-e a desztináció és az adott attrakció vendégköréhez, </a:t>
            </a:r>
          </a:p>
          <a:p>
            <a:pPr marL="172702" indent="-172702">
              <a:buFontTx/>
              <a:buChar char="-"/>
            </a:pPr>
            <a:r>
              <a:rPr lang="hu-HU" dirty="0"/>
              <a:t>mi a létrehozni kívánt szolgáltatások hozzáadott értéke, </a:t>
            </a:r>
          </a:p>
          <a:p>
            <a:pPr marL="172702" indent="-172702">
              <a:buFontTx/>
              <a:buChar char="-"/>
            </a:pPr>
            <a:r>
              <a:rPr lang="hu-HU" dirty="0"/>
              <a:t>a várható keresleti igényekhez illeszkedik-e, illetve melyek az igénybevétel feltételei, 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b="1" dirty="0"/>
              <a:t>Jegyértékesítés</a:t>
            </a:r>
            <a:endParaRPr lang="hu-HU" dirty="0"/>
          </a:p>
          <a:p>
            <a:r>
              <a:rPr lang="hu-HU" dirty="0"/>
              <a:t>-profitcentrumok elkülönítése az ingyenesen igénybe vehető szolgáltatásoktól. </a:t>
            </a:r>
          </a:p>
          <a:p>
            <a:pPr marL="172702" indent="-172702">
              <a:buFontTx/>
              <a:buChar char="-"/>
            </a:pPr>
            <a:r>
              <a:rPr lang="hu-HU" dirty="0"/>
              <a:t>jegyértékesítési feltételek, az alkalmazni kívánt árpolitika, </a:t>
            </a:r>
          </a:p>
          <a:p>
            <a:pPr marL="172702" indent="-172702">
              <a:buFontTx/>
              <a:buChar char="-"/>
            </a:pPr>
            <a:r>
              <a:rPr lang="hu-HU" dirty="0"/>
              <a:t>keresztpromóciós lehetőségek (pl. közös jegyértékesítés, csomagajánlatok) vizsgálata.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b="1" dirty="0"/>
              <a:t>Marketing- és kommunikációs tevékenység</a:t>
            </a:r>
            <a:endParaRPr lang="hu-HU" dirty="0"/>
          </a:p>
          <a:p>
            <a:pPr marL="172702" indent="-172702">
              <a:buFontTx/>
              <a:buChar char="-"/>
            </a:pPr>
            <a:r>
              <a:rPr lang="hu-HU" dirty="0"/>
              <a:t>alapvető elvárás, hogy a tervezett arculat, vizuális megjelenés a legapróbb részletekig (a print és online megjelenéstől kezdve a pénztárnál lévő feliratok szintjéig) egységes legyen, </a:t>
            </a:r>
          </a:p>
          <a:p>
            <a:pPr marL="172702" indent="-172702">
              <a:buFontTx/>
              <a:buChar char="-"/>
            </a:pPr>
            <a:r>
              <a:rPr lang="hu-HU" dirty="0"/>
              <a:t>a tervezett marketing tevékenység a lehatárolt célcsoportokhoz illeszkedjen (mind eszközeit, mind a kiválasztott értékesítési csatornákat illetően),</a:t>
            </a:r>
          </a:p>
          <a:p>
            <a:pPr marL="172702" indent="-172702">
              <a:buFontTx/>
              <a:buChar char="-"/>
            </a:pPr>
            <a:r>
              <a:rPr lang="hu-HU" dirty="0"/>
              <a:t>és a desztinációs profilhoz igazodjon.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b="1" dirty="0"/>
              <a:t>Egyéb, a projektfejlesztés szempontjából fontos feltételek</a:t>
            </a:r>
            <a:endParaRPr lang="hu-HU" dirty="0"/>
          </a:p>
          <a:p>
            <a:r>
              <a:rPr lang="hu-HU" dirty="0"/>
              <a:t>-időigényének megfelelősége (ütemterv),</a:t>
            </a:r>
          </a:p>
          <a:p>
            <a:pPr marL="172702" indent="-172702">
              <a:buFontTx/>
              <a:buChar char="-"/>
            </a:pPr>
            <a:r>
              <a:rPr lang="hu-HU" dirty="0"/>
              <a:t>az egyes projektelemek beruházási nagyságrendjének realitása,</a:t>
            </a:r>
          </a:p>
          <a:p>
            <a:pPr marL="172702" indent="-172702">
              <a:buFontTx/>
              <a:buChar char="-"/>
            </a:pPr>
            <a:r>
              <a:rPr lang="hu-HU" dirty="0"/>
              <a:t> vizsgálandó továbbá a tervezett bevételek volumene és növekedési üteme, </a:t>
            </a:r>
          </a:p>
          <a:p>
            <a:pPr marL="172702" indent="-172702">
              <a:buFontTx/>
              <a:buChar char="-"/>
            </a:pPr>
            <a:r>
              <a:rPr lang="hu-HU" dirty="0"/>
              <a:t>illetve a fejlesztés során vállalt eredményindikátorok (pl. látogatószám növekedés).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7717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847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r>
              <a:rPr lang="hu-HU" b="0" dirty="0">
                <a:solidFill>
                  <a:srgbClr val="11316E"/>
                </a:solidFill>
              </a:rPr>
              <a:t>Az utazási döntés és szokások vizsgálata alapján megállapítható, hogy </a:t>
            </a:r>
            <a:r>
              <a:rPr lang="hu-HU" b="0" i="0" dirty="0">
                <a:solidFill>
                  <a:srgbClr val="11316E"/>
                </a:solidFill>
              </a:rPr>
              <a:t>Magyarország </a:t>
            </a:r>
            <a:r>
              <a:rPr lang="hu-HU" b="0" dirty="0">
                <a:solidFill>
                  <a:srgbClr val="11316E"/>
                </a:solidFill>
              </a:rPr>
              <a:t>kulturális és történelmi adottságainak megfelelően a határon húzódó turisztikai térségek az utazó szemében nem érnek véget a határnál, számos olyan vonzerő található a határon túli magyarlakta területeken, melyeket a vendégek rendszeresen felkeresnek. Az eszköz célja a határon átnyúló turisztikai térségek együttes értelmezésének, közös kommunikációjának megvalósítása, valamint olyan turisztikai beavatkozások generálása, mely erősíti mind a belföldi, mind a nemzetközi üdülőközönség körében a vonzó </a:t>
            </a:r>
            <a:r>
              <a:rPr lang="hu-HU" b="0" dirty="0" err="1">
                <a:solidFill>
                  <a:srgbClr val="11316E"/>
                </a:solidFill>
              </a:rPr>
              <a:t>desztináció</a:t>
            </a:r>
            <a:r>
              <a:rPr lang="hu-HU" b="0" dirty="0">
                <a:solidFill>
                  <a:srgbClr val="11316E"/>
                </a:solidFill>
              </a:rPr>
              <a:t> képét. A szakmai beavatkozás során felmérésre kerülnek a határon túli magyarlakta, magyar vonatkozású turisztikai vonzerők, amelyek 3-5-7 napos programcsomagok kiegészítéseként jelennek meg a hazai kiemelt turisztikai térségek kommunikációjában, ezzel hosszabb tartózkodási időre ösztönözve az utazókat</a:t>
            </a:r>
            <a:r>
              <a:rPr lang="hu-HU" sz="800" dirty="0"/>
              <a:t>. </a:t>
            </a:r>
            <a:endParaRPr lang="hu-HU" sz="800" dirty="0">
              <a:latin typeface="Calibri" panose="020F0502020204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84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b="1" dirty="0"/>
              <a:t>Stratégia pillérek és a hozzájuk köthető stratégiai célok a következők: </a:t>
            </a:r>
          </a:p>
          <a:p>
            <a:endParaRPr lang="hu-HU" dirty="0"/>
          </a:p>
          <a:p>
            <a:pPr lvl="0"/>
            <a:r>
              <a:rPr lang="hu-HU" dirty="0"/>
              <a:t>A Kisfaludy Turisztikai Fejlesztési Program: </a:t>
            </a:r>
            <a:r>
              <a:rPr lang="hu-HU" dirty="0" err="1"/>
              <a:t>desztinációs</a:t>
            </a:r>
            <a:r>
              <a:rPr lang="hu-HU" dirty="0"/>
              <a:t> logikán alapuló termék- és attrakciófejlesztés, alapinfrastruktúra-fejlesztés</a:t>
            </a:r>
          </a:p>
          <a:p>
            <a:pPr marL="748374" lvl="1" indent="-287836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A1. </a:t>
            </a:r>
            <a:r>
              <a:rPr lang="hu-HU" dirty="0" err="1">
                <a:solidFill>
                  <a:srgbClr val="11316E"/>
                </a:solidFill>
              </a:rPr>
              <a:t>Desztináció</a:t>
            </a:r>
            <a:r>
              <a:rPr lang="hu-HU" dirty="0">
                <a:solidFill>
                  <a:srgbClr val="11316E"/>
                </a:solidFill>
              </a:rPr>
              <a:t> alapú megközelítés és új szemléletű attrakciófejlesztés, alapinfrastruktúra-fejlesztés</a:t>
            </a:r>
          </a:p>
          <a:p>
            <a:pPr marL="748374" lvl="1" indent="-287836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A2. Térbeli és időbeli koncentráció oldása</a:t>
            </a:r>
          </a:p>
          <a:p>
            <a:pPr marL="748374" lvl="1" indent="-287836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A3. Minőségi, új célcsoportokat megszólítani képes élménykínálat megteremtése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Stratégiai márkakommunikáció, célzott marketingkommunikációs kampányaktivitás és értékesítés</a:t>
            </a:r>
          </a:p>
          <a:p>
            <a:pPr marL="748374" lvl="1" indent="-287836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B1. Magyarország turisztikai márkájának megújítása és márkarendszer kialakítása </a:t>
            </a:r>
          </a:p>
          <a:p>
            <a:pPr marL="748374" lvl="1" indent="-287836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B2. Mérhető marketingkommunikációs eszközök alkalmazása, marketingkutatások</a:t>
            </a:r>
          </a:p>
          <a:p>
            <a:pPr marL="748374" lvl="1" indent="-287836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B3. A külpiaci értékesítési tevékenység újragondolása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Identitás és kötődés </a:t>
            </a:r>
          </a:p>
          <a:p>
            <a:pPr marL="748374" lvl="1" indent="-287836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G1. A hazaszeretet és nemzeti identitás erősítése </a:t>
            </a:r>
          </a:p>
          <a:p>
            <a:pPr marL="748374" lvl="1" indent="-287836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G4. Határon átnyúló területek összekapcsolt élménykínálatának megteremtése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Horizontális beavatkozási területek </a:t>
            </a:r>
          </a:p>
          <a:p>
            <a:pPr marL="748374" lvl="1" indent="-287836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H1. Együtt-élő turizmus</a:t>
            </a:r>
          </a:p>
          <a:p>
            <a:pPr marL="748374" lvl="1" indent="-287836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H2. Családbarát turizmus</a:t>
            </a:r>
          </a:p>
          <a:p>
            <a:pPr marL="748374" lvl="1" indent="-287836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H3. Hozzáférhető turizmus</a:t>
            </a:r>
          </a:p>
          <a:p>
            <a:pPr marL="748374" lvl="1" indent="-287836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H4. Érthető turizmus</a:t>
            </a:r>
          </a:p>
          <a:p>
            <a:pPr marL="748374" lvl="1" indent="-287836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H5. Digitális turizmus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471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Novohrad</a:t>
            </a:r>
            <a:r>
              <a:rPr lang="hu-HU" dirty="0"/>
              <a:t>–Nógrád UNESCO Globális </a:t>
            </a:r>
            <a:r>
              <a:rPr lang="hu-HU" dirty="0" err="1"/>
              <a:t>Geopark</a:t>
            </a:r>
            <a:r>
              <a:rPr lang="hu-HU" dirty="0"/>
              <a:t> alapítása alulról jövő, szlovák-magyar kistérségi kezdeményezéshez kötődik, irányítását és fenntartását a címet birtokló </a:t>
            </a:r>
            <a:r>
              <a:rPr lang="hu-HU" dirty="0" err="1"/>
              <a:t>Novohrad</a:t>
            </a:r>
            <a:r>
              <a:rPr lang="hu-HU" dirty="0"/>
              <a:t>–Nógrád Nonprofit Kft. végzi. Magyar oldali társadalmasítását a Nógrádi </a:t>
            </a:r>
            <a:r>
              <a:rPr lang="hu-HU" dirty="0" err="1"/>
              <a:t>Geopark</a:t>
            </a:r>
            <a:r>
              <a:rPr lang="hu-HU" dirty="0"/>
              <a:t> Egyesület segíti. </a:t>
            </a:r>
          </a:p>
          <a:p>
            <a:endParaRPr lang="hu-HU" b="1" dirty="0"/>
          </a:p>
          <a:p>
            <a:r>
              <a:rPr lang="hu-HU" dirty="0"/>
              <a:t>A határon átnyúló </a:t>
            </a:r>
            <a:r>
              <a:rPr lang="hu-HU" dirty="0" err="1"/>
              <a:t>Novohrad</a:t>
            </a:r>
            <a:r>
              <a:rPr lang="hu-HU" dirty="0"/>
              <a:t>–Nógrád UNESCO Globális </a:t>
            </a:r>
            <a:r>
              <a:rPr lang="hu-HU" dirty="0" err="1"/>
              <a:t>Geopark</a:t>
            </a:r>
            <a:r>
              <a:rPr lang="hu-HU" dirty="0"/>
              <a:t> összesen 1619 km2-en terül el. Felöleli a Cserhát-, a Karancs- és </a:t>
            </a:r>
            <a:r>
              <a:rPr lang="hu-HU" dirty="0" err="1"/>
              <a:t>Medves-vidék</a:t>
            </a:r>
            <a:r>
              <a:rPr lang="hu-HU" dirty="0"/>
              <a:t>, valamint a szlovákiai Cseres-hegység egy részének vonulatait. Részben ezen a területen alakították ki korábban a </a:t>
            </a:r>
            <a:r>
              <a:rPr lang="hu-HU" dirty="0" err="1"/>
              <a:t>Karancs-Medves</a:t>
            </a:r>
            <a:r>
              <a:rPr lang="hu-HU" dirty="0"/>
              <a:t> és a Kelet-cserháti Tájvédelmi Körzetet, valamint az Ipolytarnóci ősmaradványok természetvédelmi területet, a </a:t>
            </a:r>
            <a:r>
              <a:rPr lang="hu-HU" dirty="0" err="1"/>
              <a:t>Márkházapusztai</a:t>
            </a:r>
            <a:r>
              <a:rPr lang="hu-HU" dirty="0"/>
              <a:t> fás legelő természetvédelmi területet, a </a:t>
            </a:r>
            <a:r>
              <a:rPr lang="hu-HU" dirty="0" err="1"/>
              <a:t>Maconkai-rét</a:t>
            </a:r>
            <a:r>
              <a:rPr lang="hu-HU" dirty="0"/>
              <a:t> természetvédelmi területet, illetve a szlovákiai Cseres-hegység Tájvédelmi Körzetet (</a:t>
            </a:r>
            <a:r>
              <a:rPr lang="hu-HU" dirty="0" err="1"/>
              <a:t>Chránená</a:t>
            </a:r>
            <a:r>
              <a:rPr lang="hu-HU" dirty="0"/>
              <a:t> </a:t>
            </a:r>
            <a:r>
              <a:rPr lang="hu-HU" dirty="0" err="1"/>
              <a:t>Krajinná</a:t>
            </a:r>
            <a:r>
              <a:rPr lang="hu-HU" dirty="0"/>
              <a:t> </a:t>
            </a:r>
            <a:r>
              <a:rPr lang="hu-HU" dirty="0" err="1"/>
              <a:t>Oblast</a:t>
            </a:r>
            <a:r>
              <a:rPr lang="hu-HU" dirty="0"/>
              <a:t>’ </a:t>
            </a:r>
            <a:r>
              <a:rPr lang="hu-HU" dirty="0" err="1"/>
              <a:t>Cerová</a:t>
            </a:r>
            <a:r>
              <a:rPr lang="hu-HU" dirty="0"/>
              <a:t> </a:t>
            </a:r>
            <a:r>
              <a:rPr lang="hu-HU" dirty="0" err="1"/>
              <a:t>vrchovina</a:t>
            </a:r>
            <a:r>
              <a:rPr lang="hu-HU" dirty="0"/>
              <a:t>). A térség hegységeinek, dombságainak jelentős részét a miocén </a:t>
            </a:r>
            <a:r>
              <a:rPr lang="hu-HU" dirty="0" err="1"/>
              <a:t>rio-andezit-</a:t>
            </a:r>
            <a:r>
              <a:rPr lang="hu-HU" dirty="0"/>
              <a:t> és pliocén bazaltvulkanizmus alakította, másutt az uralkodó homokkövek és egyéb üledékes kőzetek sem hagyhatók ki az érdekességek sorából. A </a:t>
            </a:r>
            <a:r>
              <a:rPr lang="hu-HU" dirty="0" err="1"/>
              <a:t>geopark</a:t>
            </a:r>
            <a:r>
              <a:rPr lang="hu-HU" dirty="0"/>
              <a:t> földtudományi szempontból legjobban feltárt, több mint százötven éve kutatott része az egykori erdőket, vízparti élőhelyeket elpusztító, és az ott élő állatok lábnyomainak sokaságát megőrző miocén riolitvulkanizmus Európa Diplomás Ipolytarnóci bemutatóhelye. </a:t>
            </a:r>
          </a:p>
          <a:p>
            <a:endParaRPr lang="hu-HU" dirty="0"/>
          </a:p>
          <a:p>
            <a:r>
              <a:rPr lang="hu-HU" dirty="0"/>
              <a:t>A vulkáni kúpok legtöbbjét várromok koszorúzzák: Fülek, </a:t>
            </a:r>
            <a:r>
              <a:rPr lang="hu-HU" dirty="0" err="1"/>
              <a:t>Somoskő</a:t>
            </a:r>
            <a:r>
              <a:rPr lang="hu-HU" dirty="0"/>
              <a:t>, Salgó, Ajnácskő, </a:t>
            </a:r>
            <a:r>
              <a:rPr lang="hu-HU" dirty="0" err="1"/>
              <a:t>Szandavár</a:t>
            </a:r>
            <a:r>
              <a:rPr lang="hu-HU" dirty="0"/>
              <a:t>, Hollókő, Buják nem csak az emberi történelem tanúi, de falaikban a környező terület kőzeteit is tanulmányozhatjuk. A földtörténeti múlt képződményei a kőbányákban is előbukkannak: Sámsonházán például egy </a:t>
            </a:r>
            <a:r>
              <a:rPr lang="hu-HU" dirty="0" err="1"/>
              <a:t>Strombolihoz</a:t>
            </a:r>
            <a:r>
              <a:rPr lang="hu-HU" dirty="0"/>
              <a:t> hasonló vulkán belseje tárul fel. Ennek a </a:t>
            </a:r>
            <a:r>
              <a:rPr lang="hu-HU" dirty="0" err="1"/>
              <a:t>geoparknak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területén is vannak bazaltorgonák, valamint hajlott és egyenes oszlopsorok, mind bazaltból, mind andezitből. </a:t>
            </a:r>
          </a:p>
          <a:p>
            <a:endParaRPr lang="hu-HU" dirty="0"/>
          </a:p>
          <a:p>
            <a:r>
              <a:rPr lang="hu-HU" dirty="0"/>
              <a:t>A NNG két látogatóközpontot üzemeltet (Salgótarján), rendszeresen indít </a:t>
            </a:r>
            <a:r>
              <a:rPr lang="hu-HU" dirty="0" err="1"/>
              <a:t>geotúrákat</a:t>
            </a:r>
            <a:r>
              <a:rPr lang="hu-HU" dirty="0"/>
              <a:t>, és megvalósít más, a földtudományi természeti értékeket népszerűsítő és bemutató rendezvényeket is. Számos földtudományi, ipartörténeti, bányászati értéket felfűző, </a:t>
            </a:r>
            <a:r>
              <a:rPr lang="hu-HU" dirty="0" err="1"/>
              <a:t>geoparkos</a:t>
            </a:r>
            <a:r>
              <a:rPr lang="hu-HU" dirty="0"/>
              <a:t> arculatú ismertető táblákkal ellátott tanösvény került kialakításra, gyakran a Bükki Nemzeti Park Igazgatóság együttműködésével. A </a:t>
            </a:r>
            <a:r>
              <a:rPr lang="hu-HU" dirty="0" err="1"/>
              <a:t>geopark</a:t>
            </a:r>
            <a:r>
              <a:rPr lang="hu-HU" dirty="0"/>
              <a:t> területén található a miocén időszak számos fontos földtani alapszelvénye. A terület </a:t>
            </a:r>
            <a:r>
              <a:rPr lang="hu-HU" dirty="0" err="1"/>
              <a:t>geodiverzitását</a:t>
            </a:r>
            <a:r>
              <a:rPr lang="hu-HU" dirty="0"/>
              <a:t> gazdagítják a különböző keletkezésű barlangok is. </a:t>
            </a:r>
          </a:p>
          <a:p>
            <a:endParaRPr lang="hu-HU" dirty="0"/>
          </a:p>
          <a:p>
            <a:r>
              <a:rPr lang="hu-HU" b="1" dirty="0"/>
              <a:t>Modern Városok Program </a:t>
            </a:r>
            <a:r>
              <a:rPr lang="hu-HU" dirty="0"/>
              <a:t>Magyarország megyei jogú városainak nagyszabású fejlesztése. A Modern Városok Program több mint 250 projektet tartalmaz mintegy 3500 milliárd forint értékben. A fejlesztések részben hazai, részben európai uniós forrásból valósulnak meg. A fejlesztési projekt 2022-ig tart.</a:t>
            </a:r>
          </a:p>
          <a:p>
            <a:r>
              <a:rPr lang="hu-HU" dirty="0"/>
              <a:t>Az MTÜ </a:t>
            </a:r>
            <a:r>
              <a:rPr lang="hu-HU" dirty="0" err="1"/>
              <a:t>elsőhelyi</a:t>
            </a:r>
            <a:r>
              <a:rPr lang="hu-HU" dirty="0"/>
              <a:t> felelősként vagy szakmai társfelelősként közreműködik a Modern Városok Program keretében megjelent kormányhatározatokban szereplő turisztikai feladatok végrehajtásában és a kapcsolódó kormánydöntések előkészítésében, kapcsolatot tart az érintett városokkal, szervezetekkel.</a:t>
            </a:r>
          </a:p>
          <a:p>
            <a:r>
              <a:rPr lang="hu-HU" dirty="0"/>
              <a:t>Az </a:t>
            </a:r>
            <a:r>
              <a:rPr lang="hu-HU" dirty="0" err="1"/>
              <a:t>MTÜ-n</a:t>
            </a:r>
            <a:r>
              <a:rPr lang="hu-HU" dirty="0"/>
              <a:t> belül a kapcsolattartásért a Koordinációs Igazgatóság a felelős. Szakmai kérdésekkel kapcsolatos állásfoglalásokat a Turizmus Szakmai Igazgatóság készít. </a:t>
            </a:r>
          </a:p>
          <a:p>
            <a:r>
              <a:rPr lang="hu-HU" dirty="0"/>
              <a:t>Az alábbi turisztikai relevanciájú projektekben érintett az MTÜ. Szükség esetén az egyes projektekről státuszt készít a Koordinációs Igazgatóság.</a:t>
            </a:r>
          </a:p>
          <a:p>
            <a:endParaRPr lang="hu-HU" dirty="0"/>
          </a:p>
          <a:p>
            <a:r>
              <a:rPr lang="hu-HU" b="1" dirty="0"/>
              <a:t>Salgótarján MTÜ </a:t>
            </a:r>
            <a:r>
              <a:rPr lang="hu-HU" b="1" dirty="0" err="1"/>
              <a:t>érintettségű</a:t>
            </a:r>
            <a:r>
              <a:rPr lang="hu-HU" b="1" dirty="0"/>
              <a:t> MVP projektjei: </a:t>
            </a:r>
            <a:r>
              <a:rPr lang="hu-HU" dirty="0" err="1"/>
              <a:t>Novohrad-Nógrád</a:t>
            </a:r>
            <a:r>
              <a:rPr lang="hu-HU" dirty="0"/>
              <a:t> </a:t>
            </a:r>
            <a:r>
              <a:rPr lang="hu-HU" dirty="0" err="1"/>
              <a:t>Geopark</a:t>
            </a:r>
            <a:r>
              <a:rPr lang="hu-HU" dirty="0"/>
              <a:t> fejlesztési lehetőségeinek vizsgálata; </a:t>
            </a:r>
            <a:r>
              <a:rPr lang="hu-HU" dirty="0" err="1"/>
              <a:t>Üveglandia</a:t>
            </a:r>
            <a:r>
              <a:rPr lang="hu-HU" dirty="0"/>
              <a:t> Ipartudományi Kalandpark megvalósítása</a:t>
            </a:r>
          </a:p>
          <a:p>
            <a:endParaRPr lang="hu-HU" dirty="0"/>
          </a:p>
          <a:p>
            <a:r>
              <a:rPr lang="hu-HU" dirty="0"/>
              <a:t>Salgótarján további </a:t>
            </a:r>
            <a:r>
              <a:rPr lang="hu-HU" dirty="0" err="1"/>
              <a:t>MVP-s</a:t>
            </a:r>
            <a:r>
              <a:rPr lang="hu-HU" dirty="0"/>
              <a:t> projektje: 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Négysávos elkerülő út építése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Új buszpályaudvar és parkoló kialakítása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Barnamezős rozsdafoltok felszámolása, ipari fejlesztések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Új ipari park építése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Öblösüveggyártás fejlesztése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Energiaszolgáltatási rendszer kialakítása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Modern oktatási lehetőségek támogatása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Szent Lázár Megyei Kórház fejlesztése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Sport- és rekreációs központ kialakítása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Úszómedence építése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Atlétikai pálya létrehozása az öblösüveggyári sportpályán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Jégcsarnok építése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306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r>
              <a:rPr lang="hu-HU" dirty="0"/>
              <a:t>A </a:t>
            </a:r>
            <a:r>
              <a:rPr lang="hu-HU" dirty="0" err="1"/>
              <a:t>PaNaNet</a:t>
            </a:r>
            <a:r>
              <a:rPr lang="hu-HU" dirty="0"/>
              <a:t>+ program az ausztriai Burgenland Regionális Menedzsmentje (</a:t>
            </a:r>
            <a:r>
              <a:rPr lang="hu-HU" dirty="0" err="1"/>
              <a:t>Regionalmanagement</a:t>
            </a:r>
            <a:r>
              <a:rPr lang="hu-HU" dirty="0"/>
              <a:t> Burgenland) vezetésével, a Fertő-Hanság Nemzeti Park Igazgatóság, a Balaton-felvidéki Nemzeti Park Igazgatóság, az Őrségi Nemzeti Park, a Nationalpark Neusiedler </a:t>
            </a:r>
            <a:r>
              <a:rPr lang="hu-HU" dirty="0" err="1"/>
              <a:t>See</a:t>
            </a:r>
            <a:r>
              <a:rPr lang="hu-HU" dirty="0"/>
              <a:t> - </a:t>
            </a:r>
            <a:r>
              <a:rPr lang="hu-HU" dirty="0" err="1"/>
              <a:t>Seewinkel</a:t>
            </a:r>
            <a:r>
              <a:rPr lang="hu-HU" dirty="0"/>
              <a:t> és a Burgenland </a:t>
            </a:r>
            <a:r>
              <a:rPr lang="hu-HU" dirty="0" err="1"/>
              <a:t>Turismus</a:t>
            </a:r>
            <a:r>
              <a:rPr lang="hu-HU" dirty="0"/>
              <a:t> partnerségével zajlik. A program az INTERREG V-A Ausztria-Magyarország Határon Átnyúló Program keretében valósul meg 2016. május 1. -2020. április 30. között 2 932 779 EUR összköltségvetésből. </a:t>
            </a:r>
          </a:p>
          <a:p>
            <a:endParaRPr lang="hu-HU" dirty="0"/>
          </a:p>
          <a:p>
            <a:pPr defTabSz="921075">
              <a:defRPr/>
            </a:pPr>
            <a:r>
              <a:rPr lang="hu-HU" dirty="0"/>
              <a:t>Kiemelt célja a projektnek a fogyatékkal élő gyermekek és látogatók élményszerzési lehetőségeinek bővítése a védett területeken. Ennek érdekében mozgássérült és más fogyatékkal élő gyermekek és személyek szállítására alkalmas, kölcsönözhető speciális kerékpárok és </a:t>
            </a:r>
            <a:r>
              <a:rPr lang="hu-HU" dirty="0" err="1"/>
              <a:t>e-bikok</a:t>
            </a:r>
            <a:r>
              <a:rPr lang="hu-HU" dirty="0"/>
              <a:t> beszerzése is a tervek között szerepel. A természetvédelmi szakszemélyzet, valamint a fogyatékkal élő gyermekek tanításában érintett pedagógusok számára speciális környezeti nevelési továbbképzési programot tartanak a projektben részt vevő szervezetek, azért, hogy az értelmi fogyatékos gyermekek élményszerzése is teljes körűen megvalósulhasson a régió természeti területein. A pályázati program keretében a partnerek kisebb </a:t>
            </a:r>
            <a:r>
              <a:rPr lang="hu-HU" dirty="0" err="1"/>
              <a:t>ökoturisztikai</a:t>
            </a:r>
            <a:r>
              <a:rPr lang="hu-HU" dirty="0"/>
              <a:t> beruházási elemeket is megvalósítanak majd, illetve közös újságot is kiadnak nagy példányszámban, a régióban élő lakosság tájékoztatása végett.</a:t>
            </a:r>
          </a:p>
          <a:p>
            <a:endParaRPr lang="hu-HU" i="1" dirty="0"/>
          </a:p>
          <a:p>
            <a:r>
              <a:rPr lang="hu-HU" i="1" dirty="0"/>
              <a:t>A </a:t>
            </a:r>
            <a:r>
              <a:rPr lang="hu-HU" i="1" dirty="0" err="1"/>
              <a:t>PaNaNet</a:t>
            </a:r>
            <a:r>
              <a:rPr lang="hu-HU" i="1" dirty="0"/>
              <a:t>+ program főbb elemei: </a:t>
            </a:r>
            <a:endParaRPr lang="hu-HU" dirty="0"/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Megvalósíthatósági tanulmány készítése a </a:t>
            </a:r>
            <a:r>
              <a:rPr lang="hu-HU" dirty="0" err="1"/>
              <a:t>PaNaNet</a:t>
            </a:r>
            <a:r>
              <a:rPr lang="hu-HU" dirty="0"/>
              <a:t> térségi akadálymentes természetturisztikai infrastruktúrafejlesztések tárgyában.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Természetismereti és népi hagyományok </a:t>
            </a:r>
            <a:r>
              <a:rPr lang="hu-HU" dirty="0" err="1"/>
              <a:t>öko-aktív</a:t>
            </a:r>
            <a:r>
              <a:rPr lang="hu-HU" dirty="0"/>
              <a:t> élményközpontjának létrehozása az Őrségi Népi </a:t>
            </a:r>
            <a:r>
              <a:rPr lang="hu-HU" dirty="0" err="1"/>
              <a:t>Műemlékegyütteshez</a:t>
            </a:r>
            <a:r>
              <a:rPr lang="hu-HU" dirty="0"/>
              <a:t> kapcsolódóan.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Kápolnapusztai Bivalyrezervátum vonzerőfejlesztése.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Két új természeti megfigyelőállás létesítése a Neusiedler </a:t>
            </a:r>
            <a:r>
              <a:rPr lang="hu-HU" dirty="0" err="1"/>
              <a:t>See-Seewinkel</a:t>
            </a:r>
            <a:r>
              <a:rPr lang="hu-HU" dirty="0"/>
              <a:t> Nemzeti Parkban. 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Az oktatási intézményekkel folytatott együttműködés elmélyítése.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A lakosság fogékonyságának növelése a </a:t>
            </a:r>
            <a:r>
              <a:rPr lang="hu-HU" dirty="0" err="1"/>
              <a:t>PaNaNet</a:t>
            </a:r>
            <a:r>
              <a:rPr lang="hu-HU" dirty="0"/>
              <a:t> védett területeinek értéke iránt.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Közös </a:t>
            </a:r>
            <a:r>
              <a:rPr lang="hu-HU" dirty="0" err="1"/>
              <a:t>indoor</a:t>
            </a:r>
            <a:r>
              <a:rPr lang="hu-HU" dirty="0"/>
              <a:t> és </a:t>
            </a:r>
            <a:r>
              <a:rPr lang="hu-HU" dirty="0" err="1"/>
              <a:t>outdoor</a:t>
            </a:r>
            <a:r>
              <a:rPr lang="hu-HU" dirty="0"/>
              <a:t> továbbképzések. 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Közös tapasztalat- és ismeretcsere a programterületen kívül.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A természetturizmus közös értelmezésének megalkotása. 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dirty="0" err="1"/>
              <a:t>PaNaNet</a:t>
            </a:r>
            <a:r>
              <a:rPr lang="hu-HU" dirty="0"/>
              <a:t> védett területek természeti értékeinek népszerűsítése, ismertté tétele.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Térségi jelentőségű </a:t>
            </a:r>
            <a:r>
              <a:rPr lang="hu-HU" dirty="0" err="1"/>
              <a:t>PaNaNet</a:t>
            </a:r>
            <a:r>
              <a:rPr lang="hu-HU" dirty="0"/>
              <a:t> rendezvénysorozat.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Határon átnyúló tanulmányutak a </a:t>
            </a:r>
            <a:r>
              <a:rPr lang="hu-HU" dirty="0" err="1"/>
              <a:t>PaNaNet</a:t>
            </a:r>
            <a:r>
              <a:rPr lang="hu-HU" dirty="0"/>
              <a:t> térségben.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Nyugat-Pannónia térségének természeti értékei témájú interaktív beltéri kiállítás kialakítása a </a:t>
            </a:r>
            <a:r>
              <a:rPr lang="hu-HU" dirty="0" err="1"/>
              <a:t>Lászlómajorban</a:t>
            </a:r>
            <a:r>
              <a:rPr lang="hu-HU" dirty="0"/>
              <a:t>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Határon átnyúló természetturisztikai kínálatfejlesztés.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A Pannon. Természet. Élmény. Napok c. rendezvény kiterjesztése a nyugat-pannon térség egészére.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Közös kerékpáros élménykínálatok optimalizálása térségeken- és határon átnyúló promóciós túra megszervezésével.</a:t>
            </a:r>
          </a:p>
          <a:p>
            <a:pPr marL="172702" indent="-172702">
              <a:buFont typeface="Arial" panose="020B0604020202020204" pitchFamily="34" charset="0"/>
              <a:buChar char="•"/>
            </a:pPr>
            <a:r>
              <a:rPr lang="hu-HU" dirty="0"/>
              <a:t>Közös vízi turisztikai élménykínálatok optimalizálása, Mura-menti természetturisztikai attrakció- és kapacitásbővítéssel kiegészítve.</a:t>
            </a:r>
          </a:p>
          <a:p>
            <a:pPr defTabSz="921075">
              <a:defRPr/>
            </a:pPr>
            <a:endParaRPr lang="hu-HU" dirty="0"/>
          </a:p>
          <a:p>
            <a:pPr defTabSz="921075">
              <a:defRPr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741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INTERREG együttműködés egy az Európai Unió négy Közösségi Kezdeményezése közül. Az INTERREG kezdeményezéseket – szemben a regionális és egyéb strukturális programokkal – az Európai Bizottság javasolja a Tagállamoknak, mint az egész európai térség fejlesztése és kohéziója szempontjából alapvetően fontos együttműködési területeket.</a:t>
            </a:r>
          </a:p>
          <a:p>
            <a:r>
              <a:rPr lang="hu-HU" dirty="0"/>
              <a:t>Az Európai Unió meghatároz egy pénzkeretet, valamint a kezdeményezések átfogó céljait és prioritásait, amely alapján az előre definiált </a:t>
            </a:r>
            <a:r>
              <a:rPr lang="hu-HU" dirty="0" err="1"/>
              <a:t>határmenti</a:t>
            </a:r>
            <a:r>
              <a:rPr lang="hu-HU" dirty="0"/>
              <a:t> és makro-térségeket alkotó EU Tagállamok (az érintett szomszédos nem EU tagállamok támogatásával) közös, részletes javaslatot nyújtanak be az Európai Bizottsághoz (Közösségi Kezdeményezési Programok, CIP). A programok szabályszerű végrehajtásáért és a kezdeményezések céljainak elérésért a Tagállamok által programonként kinevezett közös Irányító Hatóságok felelősek.</a:t>
            </a:r>
          </a:p>
          <a:p>
            <a:r>
              <a:rPr lang="hu-HU" dirty="0"/>
              <a:t>Szemben a nemzeti és a regionális programokkal, az INTERREG együttműködés önálló adminisztratív struktúrákkal, önálló jogrendszerrel nem rendelkező területeken jön létre. A határon átnyúló karaktere alapján az adott feladatra (programra) kinevezett intézmények külön megállapodásokban rögzített szabályok szerint járnak el.</a:t>
            </a:r>
          </a:p>
          <a:p>
            <a:endParaRPr lang="hu-HU" dirty="0"/>
          </a:p>
          <a:p>
            <a:r>
              <a:rPr lang="hu-HU" dirty="0"/>
              <a:t>Az INTERREG kezdeményezés 3 alapvető - és egymástól elsősorban az együttműködési területében különböző formája:</a:t>
            </a:r>
          </a:p>
          <a:p>
            <a:r>
              <a:rPr lang="hu-HU" u="sng" dirty="0" err="1"/>
              <a:t>Határmenti</a:t>
            </a:r>
            <a:r>
              <a:rPr lang="hu-HU" u="sng" dirty="0"/>
              <a:t> együttműködés - INTERREG IIIA</a:t>
            </a:r>
            <a:endParaRPr lang="hu-HU" dirty="0"/>
          </a:p>
          <a:p>
            <a:r>
              <a:rPr lang="hu-HU" dirty="0"/>
              <a:t>Az INTERREG IIIA programban </a:t>
            </a:r>
            <a:r>
              <a:rPr lang="hu-HU" b="1" dirty="0"/>
              <a:t>két</a:t>
            </a:r>
            <a:r>
              <a:rPr lang="hu-HU" dirty="0"/>
              <a:t>, egyes esetekben három </a:t>
            </a:r>
            <a:r>
              <a:rPr lang="hu-HU" b="1" dirty="0"/>
              <a:t>ország </a:t>
            </a:r>
            <a:r>
              <a:rPr lang="hu-HU" b="1" dirty="0" err="1"/>
              <a:t>határmenti</a:t>
            </a:r>
            <a:r>
              <a:rPr lang="hu-HU" b="1" dirty="0"/>
              <a:t> megyéi működnek együtt </a:t>
            </a:r>
            <a:r>
              <a:rPr lang="hu-HU" dirty="0"/>
              <a:t>a határon átnyúló gazdasági és szociális kapcsolatok fejlesztése érdekében.</a:t>
            </a:r>
            <a:br>
              <a:rPr lang="hu-HU" dirty="0"/>
            </a:br>
            <a:r>
              <a:rPr lang="hu-HU" dirty="0"/>
              <a:t>A beavatkozás fő területei: kis- és középvállalatok együttműködése, helyi gazdaságfejlesztési kapcsolatok, város- és vidékfejlesztés, emberi erőforrás fejlesztés, környezetvédelem, megújuló energia, közlekedési, információs és vízügyi együttműködés, jogi és közigazgatási együttműködés stb.</a:t>
            </a:r>
          </a:p>
          <a:p>
            <a:endParaRPr lang="hu-HU" dirty="0"/>
          </a:p>
          <a:p>
            <a:r>
              <a:rPr lang="hu-HU" u="sng" dirty="0"/>
              <a:t>Transznacionális együttműködés - INTERREG IIIB</a:t>
            </a:r>
            <a:endParaRPr lang="hu-HU" dirty="0"/>
          </a:p>
          <a:p>
            <a:r>
              <a:rPr lang="hu-HU" dirty="0"/>
              <a:t>Az INTERREG IIIB az országok feletti, úgy nevezett </a:t>
            </a:r>
            <a:r>
              <a:rPr lang="hu-HU" b="1" dirty="0"/>
              <a:t>transznacionális együttműködések </a:t>
            </a:r>
            <a:r>
              <a:rPr lang="hu-HU" dirty="0"/>
              <a:t>létrejöttét támogatja, mégpedig az európai térség területi integrációjának elősegítése érdekében. Ehhez Európát 13 makro-térségre osztották </a:t>
            </a:r>
            <a:r>
              <a:rPr lang="hu-HU" dirty="0" err="1"/>
              <a:t>fől</a:t>
            </a:r>
            <a:r>
              <a:rPr lang="hu-HU" dirty="0"/>
              <a:t>, amelyek közül Magyarország a Közép-Európát és a Balkánt magába foglaló térség programjaiban vesz részt.</a:t>
            </a:r>
            <a:br>
              <a:rPr lang="hu-HU" dirty="0"/>
            </a:br>
            <a:r>
              <a:rPr lang="hu-HU" dirty="0"/>
              <a:t>A beavatkozás fő területei: transznacionális fejlesztési stratégiák kidolgozása, hatékony és fenntartható közlekedési hálózat kialakítása, az információs társadalomhoz való kapcsolódás elősegítése, környezetvédelmi együttműködések, kulturális és természeti értékek védelme stb.</a:t>
            </a:r>
          </a:p>
          <a:p>
            <a:endParaRPr lang="hu-HU" dirty="0"/>
          </a:p>
          <a:p>
            <a:r>
              <a:rPr lang="hu-HU" u="sng" dirty="0" err="1"/>
              <a:t>Interregionális</a:t>
            </a:r>
            <a:r>
              <a:rPr lang="hu-HU" u="sng" dirty="0"/>
              <a:t> együttműködés - INTERREG IIIC</a:t>
            </a:r>
            <a:endParaRPr lang="hu-HU" dirty="0"/>
          </a:p>
          <a:p>
            <a:r>
              <a:rPr lang="hu-HU" dirty="0"/>
              <a:t>AZ INTERREG IIIC programban Magyarország egész területéről </a:t>
            </a:r>
            <a:r>
              <a:rPr lang="hu-HU" dirty="0" err="1"/>
              <a:t>résztvehetnek</a:t>
            </a:r>
            <a:r>
              <a:rPr lang="hu-HU" dirty="0"/>
              <a:t> különböző szervezetek, a partnerek pedig Európa teljes területéről származhatnak. Cél a regionális fejlesztés és a kohézió stratégiájának, valamint eszközeinek fejlesztése egész Európát felölelő együttműködéseken keresztül.</a:t>
            </a:r>
          </a:p>
          <a:p>
            <a:endParaRPr lang="hu-HU" dirty="0"/>
          </a:p>
          <a:p>
            <a:r>
              <a:rPr lang="hu-HU" dirty="0"/>
              <a:t>A 2015-2021-s pályázati időszakban 9 db,</a:t>
            </a:r>
            <a:r>
              <a:rPr lang="hu-HU" baseline="0" dirty="0"/>
              <a:t> tematikáját tekintve elsősorban turisztikai jellegű projekt valósult/valósul meg. Ebből 3 több </a:t>
            </a:r>
            <a:r>
              <a:rPr lang="hu-HU" baseline="0" dirty="0" err="1"/>
              <a:t>határmenti</a:t>
            </a:r>
            <a:r>
              <a:rPr lang="hu-HU" baseline="0" dirty="0"/>
              <a:t> ország együttműködésével, míg 2 két ország </a:t>
            </a:r>
            <a:r>
              <a:rPr lang="hu-HU" baseline="0" dirty="0" err="1"/>
              <a:t>határmenti</a:t>
            </a:r>
            <a:r>
              <a:rPr lang="hu-HU" baseline="0" dirty="0"/>
              <a:t> együttműködésével valósul meg. A Duna mentén megvalósuló transznacionális fejlesztések 4 projektet érintenek. </a:t>
            </a:r>
          </a:p>
          <a:p>
            <a:endParaRPr lang="hu-HU" baseline="0" dirty="0"/>
          </a:p>
          <a:p>
            <a:pPr defTabSz="921075">
              <a:defRPr/>
            </a:pPr>
            <a:r>
              <a:rPr lang="hu-HU" b="1" dirty="0">
                <a:solidFill>
                  <a:srgbClr val="11316E"/>
                </a:solidFill>
              </a:rPr>
              <a:t>A projektek összköltsége: 17 653 356 €  </a:t>
            </a:r>
            <a:r>
              <a:rPr lang="hu-HU" dirty="0">
                <a:solidFill>
                  <a:srgbClr val="11316E"/>
                </a:solidFill>
              </a:rPr>
              <a:t>(≈ 5,6 milliárd Ft)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256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928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4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A jövőt meghatározó legfontosabb globális trendek és kihívások</a:t>
            </a:r>
          </a:p>
          <a:p>
            <a:endParaRPr lang="hu-HU" dirty="0"/>
          </a:p>
          <a:p>
            <a:r>
              <a:rPr lang="hu-HU" dirty="0"/>
              <a:t>A Stratégia helyzetelemző része azonosítja azokat a globális trendeket és kihívásokat, melyekre a Stratégia cél- és eszközrendszerének reflektálnia kell. Ezek közül kiemelendők a következők: </a:t>
            </a:r>
          </a:p>
          <a:p>
            <a:endParaRPr lang="hu-HU" dirty="0"/>
          </a:p>
          <a:p>
            <a:pPr marL="228600" indent="-228600">
              <a:buAutoNum type="arabicPeriod"/>
            </a:pPr>
            <a:r>
              <a:rPr lang="hu-HU" dirty="0"/>
              <a:t>az elkölthető jövedelem emelkednek,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fejlett és fejlődő országokban bizonyos csoportok globális turizmusba való bekapcsolódása alapvetően borítja fel a küldőpiacok tradicionális arányait.</a:t>
            </a:r>
            <a:r>
              <a:rPr lang="hu-HU" dirty="0"/>
              <a:t> - ezzel szemben az utazások mégis rövidülnek, többször kevesebbet, elő és utószezonban is utazunk, a tartózkodási idő csökken. 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A 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millenniumi generáció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elért abba az életszakaszba, hogy tagjai kellő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mennyiségű elkölthető jövedelemmel rendelkeznek 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turizmusban való részvételre.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generáció tagjainak fő jellemzője, hogy nem birtokolni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akarnak, hanem élményeket kívánnak átélni, emiatt nagyobb arányban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költenek utazásra, mint azt szüleik tették. 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Ezzel szemben tapasztalható az 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idősebb korosztály mobilitásának növekedése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is. Az 1964 előtt születettek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magasabb elkölthető jövedelemmel és több szabadidővel rendelkeznek, mint a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fiatalabb generációk, illetve megfigyelhető, hogy az utazások során a bakancslistaszerű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élményeket keresik. A fejlett országokban tapasztalható változás, a népesség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folyamatos elöregedése elsősorban a speciálisan ezt a korosztályt megcélzó 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szenior</a:t>
            </a: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turizmusnak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kedvez.</a:t>
            </a:r>
            <a:endParaRPr lang="hu-HU" dirty="0"/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korábban vonzónak számító desztinációk válhatnak</a:t>
            </a: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 válnak túlzsúfolttá („</a:t>
            </a:r>
            <a:r>
              <a:rPr lang="hu-HU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overtourism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jelenség)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turizmus pedig tovább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fokozhatja az egyébként is túlterhelt városi (közlekedési, ellátási stb.) rendszerek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problémáit, jelentős 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konfliktusokat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idézve elő a 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helyi lakosság és a</a:t>
            </a: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turisták között. </a:t>
            </a: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Ezzel szemben: autentikus, egyedi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desztinációkat keresi, 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design- és környezettudatos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utazásai során pedig a „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helyivé válás”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élményét kívánja átélni.</a:t>
            </a:r>
          </a:p>
          <a:p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A társadalmi trendek között kell végül kiemelni az információs társadalom és technológiák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terjedése miatti változásokat: 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virtuális térben való állandó jelenlétet, az állandó</a:t>
            </a: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„kapcsolatban létet”, „megosztási kényszert”, a folyamatos élmények és impulzusok</a:t>
            </a: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iránti igényt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elsősorban a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felnövekvő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generációk tagjai részéről. Kifejezett igényként jelenik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 az utazó részéről a teljes utazás online megszervezése, az élmények azonnali online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megosztása, visszacsatolás, értékelés adása.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Ezzel szemben: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társadalmi szinten fokozódó igényt a lelassulásra, elvonulásra, elmélyedésre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az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elmenekülést az információs túlterheltség világából.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A technológiai trendek között kell megemlíteni a 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robotika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terjedését,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 a legtöbb ágazatban az élőmunka-igény csökkenéséhez, munkahelyek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megszűnéséhez vezet majd.- 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Ezzel szemben : a turizmus élőmunkaigényes, a szolgálatásoka alapja a humán közreműködés, a személyesség, az élmény része, a minőség meghatározója a turisztikai szolgáltatásban közreműködő személy. </a:t>
            </a:r>
            <a:endParaRPr lang="hu-HU" dirty="0"/>
          </a:p>
          <a:p>
            <a:pPr marL="228600" lvl="0" indent="-228600">
              <a:buAutoNum type="arabicParenR"/>
            </a:pPr>
            <a:endParaRPr lang="hu-HU" dirty="0"/>
          </a:p>
          <a:p>
            <a:pPr marL="228600" lvl="0" indent="-228600">
              <a:buAutoNum type="arabicParenR"/>
            </a:pPr>
            <a:endParaRPr lang="hu-HU" b="1" dirty="0"/>
          </a:p>
          <a:p>
            <a:pPr marL="228600" lvl="0" indent="-228600">
              <a:buAutoNum type="arabicParenR"/>
            </a:pPr>
            <a:endParaRPr lang="hu-HU" b="1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106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61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061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339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544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4914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5087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F3E4-F405-43E9-8A7B-8B43542F44A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985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D346EF1-2B0D-4D4C-81FB-49E08CEB4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CC77B52F-19EB-4D08-A2B2-04AB991E1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A4E82EE-3A8A-443B-A1C4-DC1BBB509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0861-B363-42CC-935D-752710392A45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03FB616-40B8-4428-A415-1CBD311B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03012D0-6AC7-4ADF-A2FF-4F3EC211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4348-0C99-4032-8327-35F48FC3A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148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FCD7700-89C4-49FD-B04B-9B99E89C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D624466F-C87A-44E7-9EB6-761A62FF1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0CE2405-2D9D-4B92-B52A-73F1ACD8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0861-B363-42CC-935D-752710392A45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E48E4F1-A774-481B-BD0E-96739EDEA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E019EC8-F96F-4468-83DA-E3FEE500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4348-0C99-4032-8327-35F48FC3A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585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131033D9-5596-464A-8059-4D0763AA0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222D63E0-4023-4895-BF67-BEA15637E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15136B3-B3CE-449E-9519-4841618F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0861-B363-42CC-935D-752710392A45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E01F81B-F66E-47F9-BE3F-C745F70E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63F678B-405D-47A9-8FB0-F80825DA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4348-0C99-4032-8327-35F48FC3A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46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102DCD2-7A81-4122-9AC5-CB3FC235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CDAE1D7-F02F-45A2-AC7C-4E175FBC0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16BC0E5-C031-4AF9-9F29-55F03B10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0861-B363-42CC-935D-752710392A45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143B8DF-25BC-4CB2-9BEC-DA4DE949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EFA4AEB-6D81-434C-85A7-10704A8D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4348-0C99-4032-8327-35F48FC3A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737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80AA643-1A01-437E-8D0D-73B0C262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3F4F44ED-226E-43DF-8F49-F734A0734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346E697-9C0D-4256-92DA-980B3A21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0861-B363-42CC-935D-752710392A45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8EC2ECF-1AC7-4163-B0B7-4E6B8FC6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5C6C856-49FD-49DA-A0DE-B5E36B2B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4348-0C99-4032-8327-35F48FC3A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993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7AF1F06-CEBB-4FB7-A788-6393471A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80C8D16-05F4-4C57-BBE0-EABDB5DDB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43D841F2-DE04-4F05-83B6-BAD204148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0DE723E5-F251-4471-8054-ABC268B0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0861-B363-42CC-935D-752710392A45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C8119D66-801D-4676-B67C-C45124F2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F0F2B8F1-148F-4ECB-A6B9-49BD1644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4348-0C99-4032-8327-35F48FC3A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78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174887F-0C82-4506-B2F0-2704FA91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5E74F33-7419-42E1-BF03-C7B34F6C8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A51970C0-707C-4B0B-9443-0C28BCC70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C1531490-9E2B-4484-B1FD-E819FDAB0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63CFC70C-075C-4731-8500-A710D172A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1FE52324-FB98-45B6-B39C-E825E96E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0861-B363-42CC-935D-752710392A45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18F0557D-C379-4A4C-BBDD-6092E79C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5E1D44AF-3830-4C65-A1AF-31E0DD72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4348-0C99-4032-8327-35F48FC3A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60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CC2B3E4-D1C0-42B3-8C59-FFD5C676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93D64D0F-87EB-4F7F-B4C5-6B40A7F1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0861-B363-42CC-935D-752710392A45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E371C5DD-8778-4BFB-8E05-32E9EECA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286346DE-96EC-4979-BF01-C8D17EA9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4348-0C99-4032-8327-35F48FC3A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411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838558E8-197D-4B67-B67C-3F2C4EBC5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0861-B363-42CC-935D-752710392A45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6DA46EE9-204F-4108-98E0-4AEB14F5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334F70DC-0EDD-4D31-B60F-DD2D8C89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4348-0C99-4032-8327-35F48FC3A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61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9E2DD88-62DA-41FB-94B8-2F0BCFF8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2089934-FF76-4B12-B90D-A0D300CC0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AA7EDAF0-B0AE-42D4-9408-43DB8B0A1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4553865-24D3-4583-8C95-5DB11D0B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0861-B363-42CC-935D-752710392A45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09C63564-4875-4FC7-B7EE-3CCFD765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642015AD-2800-447F-B2D6-9F7E6A32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4348-0C99-4032-8327-35F48FC3A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38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D870553-F70F-4156-94D3-CD5BEE79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6E01E036-7D9C-4639-9788-3FA981C24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D328A07C-11B4-4781-8CBF-FBE01A8DE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8215DEDE-3382-4D7B-91CF-718057196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0861-B363-42CC-935D-752710392A45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0E21B9C0-F902-4955-8E54-DEACE630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DA722CE1-0807-4912-9AF8-3D809CB1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4348-0C99-4032-8327-35F48FC3A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416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DE1E4081-1114-4889-B2E5-5913F154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04182A4-E661-4362-AB41-9915D459A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97AF7A7-3819-4942-BED3-3EDD19DC1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90861-B363-42CC-935D-752710392A45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8D8E560-CD0E-4E8E-9F5A-BBD428DC4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79B8781-E17E-466C-8C14-538C35AFC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94348-0C99-4032-8327-35F48FC3A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43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293F019-716E-4B3D-8F2F-AB3CEAD49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8FF44AD3-FC4F-4805-AF26-7F39E265F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5D485C3A-C273-4BB2-9F40-84F6BCA62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8CC3D307-6B45-43E6-B1E9-D027A842E661}"/>
              </a:ext>
            </a:extLst>
          </p:cNvPr>
          <p:cNvSpPr txBox="1"/>
          <p:nvPr/>
        </p:nvSpPr>
        <p:spPr>
          <a:xfrm>
            <a:off x="1038444" y="2032378"/>
            <a:ext cx="8662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HATÁRON ÁTNYÚLÓ TURISZTIKAI TRENDEK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17528329-4795-47BB-97F8-68DC8A310727}"/>
              </a:ext>
            </a:extLst>
          </p:cNvPr>
          <p:cNvSpPr txBox="1"/>
          <p:nvPr/>
        </p:nvSpPr>
        <p:spPr>
          <a:xfrm>
            <a:off x="6096000" y="4429919"/>
            <a:ext cx="45919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Molnár Anita programigazgató</a:t>
            </a:r>
          </a:p>
          <a:p>
            <a:r>
              <a:rPr lang="hu-HU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Magyar Turisztikai Ügynökség</a:t>
            </a:r>
          </a:p>
          <a:p>
            <a:r>
              <a:rPr lang="hu-HU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Turizmus szakmai igazgatóság</a:t>
            </a:r>
          </a:p>
          <a:p>
            <a:r>
              <a:rPr lang="hu-HU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2019.11.28.</a:t>
            </a:r>
          </a:p>
          <a:p>
            <a:endParaRPr lang="hu-HU" sz="2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07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340C1126-9744-401D-BBDF-F8E076B1200B}"/>
              </a:ext>
            </a:extLst>
          </p:cNvPr>
          <p:cNvSpPr txBox="1"/>
          <p:nvPr/>
        </p:nvSpPr>
        <p:spPr>
          <a:xfrm>
            <a:off x="1411058" y="1832506"/>
            <a:ext cx="1128630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002060"/>
                </a:solidFill>
                <a:cs typeface="Arial" panose="020B0604020202020204" pitchFamily="34" charset="0"/>
              </a:rPr>
              <a:t>Fejlesztési helyszínnel kapcsolatos általános feltételek</a:t>
            </a:r>
            <a:r>
              <a:rPr lang="hu-HU" sz="1600" dirty="0">
                <a:solidFill>
                  <a:srgbClr val="11316E"/>
                </a:solidFill>
                <a:cs typeface="Arial" panose="020B0604020202020204" pitchFamily="34" charset="0"/>
              </a:rPr>
              <a:t/>
            </a:r>
            <a:br>
              <a:rPr lang="hu-HU" sz="1600" dirty="0">
                <a:solidFill>
                  <a:srgbClr val="11316E"/>
                </a:solidFill>
                <a:cs typeface="Arial" panose="020B0604020202020204" pitchFamily="34" charset="0"/>
              </a:rPr>
            </a:br>
            <a:r>
              <a:rPr lang="hu-HU" sz="1600" i="1" dirty="0">
                <a:solidFill>
                  <a:srgbClr val="11316E"/>
                </a:solidFill>
                <a:cs typeface="Arial" panose="020B0604020202020204" pitchFamily="34" charset="0"/>
              </a:rPr>
              <a:t>(rendezett tulajdonviszonyok, kiszámítható üzemeltetés, szakhatósági feltételek stb.)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002060"/>
                </a:solidFill>
                <a:cs typeface="Arial" panose="020B0604020202020204" pitchFamily="34" charset="0"/>
              </a:rPr>
              <a:t>Közlekedési infrastruktúra</a:t>
            </a:r>
            <a:br>
              <a:rPr lang="hu-HU" sz="16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hu-HU" sz="1600" i="1" dirty="0">
                <a:solidFill>
                  <a:srgbClr val="002060"/>
                </a:solidFill>
                <a:cs typeface="Arial" panose="020B0604020202020204" pitchFamily="34" charset="0"/>
              </a:rPr>
              <a:t>(megközelíthetőség, kitáblázottság, parkolási lehetőségek stb.)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002060"/>
                </a:solidFill>
                <a:cs typeface="Arial" panose="020B0604020202020204" pitchFamily="34" charset="0"/>
              </a:rPr>
              <a:t>Attrakció környezetének infrastruktúrája</a:t>
            </a:r>
            <a:br>
              <a:rPr lang="hu-HU" sz="16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hu-HU" sz="1600" i="1" dirty="0">
                <a:solidFill>
                  <a:srgbClr val="002060"/>
                </a:solidFill>
                <a:cs typeface="Arial" panose="020B0604020202020204" pitchFamily="34" charset="0"/>
              </a:rPr>
              <a:t>(szociális és infokommunikációs infrastruktúra, közvetlen környezet rendezettsége stb.)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002060"/>
                </a:solidFill>
                <a:cs typeface="Arial" panose="020B0604020202020204" pitchFamily="34" charset="0"/>
              </a:rPr>
              <a:t>Attrakción belüli szolgáltatások</a:t>
            </a:r>
            <a:br>
              <a:rPr lang="hu-HU" sz="16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hu-HU" sz="1600" i="1" dirty="0">
                <a:solidFill>
                  <a:srgbClr val="002060"/>
                </a:solidFill>
                <a:cs typeface="Arial" panose="020B0604020202020204" pitchFamily="34" charset="0"/>
              </a:rPr>
              <a:t>(működési feltételek, üzemeltethetőség, látogatómenedzsment, árpolitika, horizontális szempontok érvényesülése stb.)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002060"/>
                </a:solidFill>
                <a:cs typeface="Arial" panose="020B0604020202020204" pitchFamily="34" charset="0"/>
              </a:rPr>
              <a:t>Tervezett marketingtevékenység</a:t>
            </a:r>
            <a:r>
              <a:rPr lang="hu-HU" sz="16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hu-HU" sz="16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hu-HU" sz="1600" i="1" dirty="0">
                <a:solidFill>
                  <a:srgbClr val="002060"/>
                </a:solidFill>
                <a:cs typeface="Arial" panose="020B0604020202020204" pitchFamily="34" charset="0"/>
              </a:rPr>
              <a:t>(projekt szintjén, desztinációs illeszkedés szintjén, tervezett eszközök szerint stb.)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002060"/>
                </a:solidFill>
                <a:cs typeface="Arial" panose="020B0604020202020204" pitchFamily="34" charset="0"/>
              </a:rPr>
              <a:t>Desztinációs szempontok érvényesülése</a:t>
            </a:r>
            <a:br>
              <a:rPr lang="hu-HU" sz="16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002060"/>
                </a:solidFill>
                <a:cs typeface="Arial" panose="020B0604020202020204" pitchFamily="34" charset="0"/>
              </a:rPr>
              <a:t>Projekt illeszkedése a desztinációhoz (pozicionálás)</a:t>
            </a:r>
            <a:br>
              <a:rPr lang="hu-HU" sz="16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002060"/>
                </a:solidFill>
                <a:cs typeface="Arial" panose="020B0604020202020204" pitchFamily="34" charset="0"/>
              </a:rPr>
              <a:t>A fejlesztés élményígérete</a:t>
            </a:r>
            <a:br>
              <a:rPr lang="hu-HU" sz="16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002060"/>
                </a:solidFill>
                <a:cs typeface="Arial" panose="020B0604020202020204" pitchFamily="34" charset="0"/>
              </a:rPr>
              <a:t>Optimális látogatófolyam kialakítása</a:t>
            </a:r>
            <a:br>
              <a:rPr lang="hu-HU" sz="16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002060"/>
                </a:solidFill>
                <a:cs typeface="Arial" panose="020B0604020202020204" pitchFamily="34" charset="0"/>
              </a:rPr>
              <a:t>Együttműködések, termékkapcsolás, keresztpromóció</a:t>
            </a:r>
            <a:endParaRPr lang="hu-HU" sz="1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AE193342-EBB3-4F54-8B83-AC01FCDBEFDD}"/>
              </a:ext>
            </a:extLst>
          </p:cNvPr>
          <p:cNvSpPr/>
          <p:nvPr/>
        </p:nvSpPr>
        <p:spPr>
          <a:xfrm>
            <a:off x="3053503" y="523994"/>
            <a:ext cx="5559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  <a:buClr>
                <a:srgbClr val="11316E"/>
              </a:buClr>
            </a:pPr>
            <a:r>
              <a:rPr lang="hu-HU" sz="3200" b="1" dirty="0">
                <a:solidFill>
                  <a:srgbClr val="11316E"/>
                </a:solidFill>
              </a:rPr>
              <a:t>Attrakciófejlesztési szempontok</a:t>
            </a:r>
          </a:p>
        </p:txBody>
      </p:sp>
    </p:spTree>
    <p:extLst>
      <p:ext uri="{BB962C8B-B14F-4D97-AF65-F5344CB8AC3E}">
        <p14:creationId xmlns:p14="http://schemas.microsoft.com/office/powerpoint/2010/main" val="36682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56833" y="283881"/>
            <a:ext cx="6051664" cy="8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>
                <a:solidFill>
                  <a:srgbClr val="11316E"/>
                </a:solidFill>
              </a:rPr>
              <a:t>Alapinfrastruktúra- és attrakciófejlesztés legfontosabb szempontjai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03688" y="1869003"/>
            <a:ext cx="975795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11316E"/>
                </a:solidFill>
              </a:rPr>
              <a:t>Négyévszakos, minőségi kínálat </a:t>
            </a:r>
            <a:r>
              <a:rPr lang="hu-HU" dirty="0">
                <a:solidFill>
                  <a:srgbClr val="11316E"/>
                </a:solidFill>
              </a:rPr>
              <a:t>megteremtése</a:t>
            </a:r>
            <a:endParaRPr lang="hu-HU" b="1" dirty="0">
              <a:solidFill>
                <a:srgbClr val="11316E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11316E"/>
                </a:solidFill>
              </a:rPr>
              <a:t>Tematikus és termékszintű </a:t>
            </a:r>
            <a:r>
              <a:rPr lang="hu-HU" dirty="0">
                <a:solidFill>
                  <a:srgbClr val="11316E"/>
                </a:solidFill>
              </a:rPr>
              <a:t>fejlesztések, termékösszekapcsolása (hálózatosodás)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11316E"/>
                </a:solidFill>
              </a:rPr>
              <a:t>Desztinációs szempontok </a:t>
            </a:r>
            <a:r>
              <a:rPr lang="hu-HU" dirty="0">
                <a:solidFill>
                  <a:srgbClr val="11316E"/>
                </a:solidFill>
              </a:rPr>
              <a:t>érvényesülése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11316E"/>
                </a:solidFill>
              </a:rPr>
              <a:t>Horizontális beavatkozási logika</a:t>
            </a:r>
            <a:r>
              <a:rPr lang="hu-HU" dirty="0">
                <a:solidFill>
                  <a:srgbClr val="11316E"/>
                </a:solidFill>
              </a:rPr>
              <a:t>: együtt-élő, családbarát, érthető, hozzáférhető, digitális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11316E"/>
                </a:solidFill>
              </a:rPr>
              <a:t>Létesítményen belüli azonos szolgáltatási minőség </a:t>
            </a:r>
            <a:r>
              <a:rPr lang="hu-HU" dirty="0">
                <a:solidFill>
                  <a:srgbClr val="11316E"/>
                </a:solidFill>
              </a:rPr>
              <a:t>biztosítása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11316E"/>
                </a:solidFill>
              </a:rPr>
              <a:t>fizikai evidenciák (infrastrukturális feltételek, eszközök, vizualizáció stb.)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11316E"/>
                </a:solidFill>
              </a:rPr>
              <a:t>szolgáltatási minőség (gyors, személyre szabott, kompetens)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11316E"/>
                </a:solidFill>
              </a:rPr>
              <a:t>kommunikáció (látogatómenedzsment, marketing tevékenység)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11316E"/>
                </a:solidFill>
              </a:rPr>
              <a:t>Élményígéret</a:t>
            </a:r>
            <a:r>
              <a:rPr lang="hu-HU" dirty="0">
                <a:solidFill>
                  <a:srgbClr val="11316E"/>
                </a:solidFill>
              </a:rPr>
              <a:t> megfogalmazása</a:t>
            </a:r>
          </a:p>
        </p:txBody>
      </p:sp>
    </p:spTree>
    <p:extLst>
      <p:ext uri="{BB962C8B-B14F-4D97-AF65-F5344CB8AC3E}">
        <p14:creationId xmlns:p14="http://schemas.microsoft.com/office/powerpoint/2010/main" val="7838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79714" y="272180"/>
            <a:ext cx="78415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11316E"/>
                </a:solidFill>
              </a:rPr>
              <a:t>Országhatáron fekvő </a:t>
            </a:r>
            <a:r>
              <a:rPr lang="hu-HU" sz="3200" b="1" dirty="0" err="1">
                <a:solidFill>
                  <a:srgbClr val="11316E"/>
                </a:solidFill>
              </a:rPr>
              <a:t>desztinációk</a:t>
            </a:r>
            <a:r>
              <a:rPr lang="hu-HU" sz="3200" b="1" dirty="0">
                <a:solidFill>
                  <a:srgbClr val="11316E"/>
                </a:solidFill>
              </a:rPr>
              <a:t> élménykínálatának összekapcsolása a határ túloldalán fekvő attrakcióelemekkel </a:t>
            </a:r>
          </a:p>
          <a:p>
            <a:pPr algn="ctr"/>
            <a:r>
              <a:rPr lang="hu-HU" dirty="0">
                <a:solidFill>
                  <a:srgbClr val="11316E"/>
                </a:solidFill>
              </a:rPr>
              <a:t>(NTS 2030 alapján)</a:t>
            </a:r>
            <a:endParaRPr lang="hu-HU" sz="2600" b="1" dirty="0">
              <a:solidFill>
                <a:srgbClr val="11316E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138674" y="2220849"/>
            <a:ext cx="100151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11316E"/>
                </a:solidFill>
              </a:rPr>
              <a:t>Megállapítások: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a határon húzódó turisztikai térségek nem érnek véget a határnál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számos vonzerő található a határon túli magyarlakta területeken, melyeket a vendégek rendszeresen felkeresnek</a:t>
            </a:r>
          </a:p>
          <a:p>
            <a:endParaRPr lang="hu-HU" dirty="0">
              <a:solidFill>
                <a:srgbClr val="11316E"/>
              </a:solidFill>
            </a:endParaRPr>
          </a:p>
          <a:p>
            <a:r>
              <a:rPr lang="hu-HU" b="1" dirty="0">
                <a:solidFill>
                  <a:srgbClr val="11316E"/>
                </a:solidFill>
              </a:rPr>
              <a:t>Cél: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határon átnyúló turisztikai térségek együttes értelmezése, közös kommunikációja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határon átnyúló turisztikai beavatkozások generálása, </a:t>
            </a:r>
          </a:p>
          <a:p>
            <a:endParaRPr lang="hu-HU" dirty="0">
              <a:solidFill>
                <a:srgbClr val="11316E"/>
              </a:solidFill>
            </a:endParaRPr>
          </a:p>
          <a:p>
            <a:r>
              <a:rPr lang="hu-HU" b="1" dirty="0">
                <a:solidFill>
                  <a:srgbClr val="11316E"/>
                </a:solidFill>
              </a:rPr>
              <a:t>Beavatkozások: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turisztikai vonzerők felmérése a határon túli magyarlakta, magyar vonatkozású helyeken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3-5-7 napos programcsomagok összeállítása</a:t>
            </a:r>
            <a:endParaRPr lang="hu-HU" sz="1000" b="1" dirty="0">
              <a:solidFill>
                <a:srgbClr val="11316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642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63294" y="144985"/>
            <a:ext cx="6051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>
                <a:solidFill>
                  <a:srgbClr val="11316E"/>
                </a:solidFill>
              </a:rPr>
              <a:t>Országhatáron fekvő </a:t>
            </a:r>
            <a:r>
              <a:rPr lang="hu-HU" sz="2600" b="1" dirty="0" err="1">
                <a:solidFill>
                  <a:srgbClr val="11316E"/>
                </a:solidFill>
              </a:rPr>
              <a:t>desztinációk</a:t>
            </a:r>
            <a:r>
              <a:rPr lang="hu-HU" sz="2600" b="1" dirty="0">
                <a:solidFill>
                  <a:srgbClr val="11316E"/>
                </a:solidFill>
              </a:rPr>
              <a:t> élménykínálatának összekapcsolása a határ túloldalán fekvő attrakcióelemekkel </a:t>
            </a:r>
          </a:p>
          <a:p>
            <a:pPr algn="ctr"/>
            <a:endParaRPr lang="hu-HU" sz="2600" b="1" dirty="0">
              <a:solidFill>
                <a:srgbClr val="11316E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32507" y="1702052"/>
            <a:ext cx="105595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11316E"/>
                </a:solidFill>
              </a:rPr>
              <a:t>Tervezési eszköz által támogatott NTS 2030 stratégiai pillérek és stratégiai célok: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11316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A1. </a:t>
            </a:r>
            <a:r>
              <a:rPr lang="hu-HU" dirty="0" err="1">
                <a:solidFill>
                  <a:srgbClr val="11316E"/>
                </a:solidFill>
              </a:rPr>
              <a:t>Desztináció</a:t>
            </a:r>
            <a:r>
              <a:rPr lang="hu-HU" dirty="0">
                <a:solidFill>
                  <a:srgbClr val="11316E"/>
                </a:solidFill>
              </a:rPr>
              <a:t> alapú megközelítés és új szemléletű attrakciófejlesztés, alapinfrastruktúra-fejlesztés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A2. Térbeli és időbeli koncentráció oldása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A3. Minőségi, új célcsoportokat megszólítani képes élménykínálat megteremtése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B1. Magyarország turisztikai márkájának megújítása és márkarendszer kialakítása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B2. Mérhető marketingkommunikációs eszközök alkalmazása, marketingkutatások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B3. A külpiaci értékesítési tevékenység újragondolása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G1. A hazaszeretet és nemzeti identitás erősítése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G4. Határon átnyúló területek összekapcsolt élménykínálatának megteremtése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H1. Együtt-élő turizmus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H2. Családbarát turizmus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H3. Hozzáférhető turizmus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H4. Érthető turizmus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11316E"/>
                </a:solidFill>
              </a:rPr>
              <a:t>H5. Digitális turizmus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11316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737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98684" y="353215"/>
            <a:ext cx="6051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>
                <a:solidFill>
                  <a:srgbClr val="11316E"/>
                </a:solidFill>
              </a:rPr>
              <a:t>Hazai határon átnyúló turisztikai együttműködések </a:t>
            </a:r>
          </a:p>
          <a:p>
            <a:pPr algn="ctr"/>
            <a:r>
              <a:rPr lang="hu-HU" sz="2600" dirty="0">
                <a:solidFill>
                  <a:srgbClr val="11316E"/>
                </a:solidFill>
              </a:rPr>
              <a:t>Jó példák</a:t>
            </a:r>
          </a:p>
          <a:p>
            <a:pPr algn="ctr"/>
            <a:endParaRPr lang="hu-HU" sz="2600" b="1" dirty="0">
              <a:solidFill>
                <a:srgbClr val="11316E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33829" y="1586398"/>
            <a:ext cx="77506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rgbClr val="11316E"/>
                </a:solidFill>
              </a:rPr>
              <a:t>Novohrad-Nógrád</a:t>
            </a:r>
            <a:r>
              <a:rPr lang="hu-HU" sz="2800" b="1" dirty="0">
                <a:solidFill>
                  <a:srgbClr val="11316E"/>
                </a:solidFill>
              </a:rPr>
              <a:t> </a:t>
            </a:r>
            <a:r>
              <a:rPr lang="hu-HU" sz="2800" b="1" dirty="0" err="1">
                <a:solidFill>
                  <a:srgbClr val="11316E"/>
                </a:solidFill>
              </a:rPr>
              <a:t>Geopark</a:t>
            </a:r>
            <a:endParaRPr lang="hu-HU" sz="2800" b="1" dirty="0">
              <a:solidFill>
                <a:srgbClr val="11316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világ első határon átnyúló </a:t>
            </a:r>
            <a:r>
              <a:rPr lang="hu-HU" dirty="0" err="1">
                <a:solidFill>
                  <a:srgbClr val="11316E"/>
                </a:solidFill>
              </a:rPr>
              <a:t>geoparkja</a:t>
            </a:r>
            <a:endParaRPr lang="hu-HU" dirty="0">
              <a:solidFill>
                <a:srgbClr val="11316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1 619 km2 területű 64 magyar és 28 szlovák település alkotja</a:t>
            </a:r>
          </a:p>
          <a:p>
            <a:endParaRPr lang="hu-HU" dirty="0">
              <a:solidFill>
                <a:srgbClr val="11316E"/>
              </a:solidFill>
            </a:endParaRPr>
          </a:p>
          <a:p>
            <a:r>
              <a:rPr lang="hu-HU" b="1" dirty="0">
                <a:solidFill>
                  <a:srgbClr val="11316E"/>
                </a:solidFill>
              </a:rPr>
              <a:t>Célkitűzése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a </a:t>
            </a:r>
            <a:r>
              <a:rPr lang="hu-HU" dirty="0" err="1">
                <a:solidFill>
                  <a:srgbClr val="11316E"/>
                </a:solidFill>
              </a:rPr>
              <a:t>geopark</a:t>
            </a:r>
            <a:r>
              <a:rPr lang="hu-HU" dirty="0">
                <a:solidFill>
                  <a:srgbClr val="11316E"/>
                </a:solidFill>
              </a:rPr>
              <a:t> földtani, természeti, történeti és kulturális örökségének, valamint palóc hagyományainak ápolása, bemutatása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komplex térségfejlesztés a </a:t>
            </a:r>
            <a:r>
              <a:rPr lang="hu-HU" dirty="0" err="1">
                <a:solidFill>
                  <a:srgbClr val="11316E"/>
                </a:solidFill>
              </a:rPr>
              <a:t>geoturizmuson</a:t>
            </a:r>
            <a:r>
              <a:rPr lang="hu-HU" dirty="0">
                <a:solidFill>
                  <a:srgbClr val="11316E"/>
                </a:solidFill>
              </a:rPr>
              <a:t> keresztül </a:t>
            </a:r>
          </a:p>
          <a:p>
            <a:endParaRPr lang="hu-HU" b="1" dirty="0">
              <a:solidFill>
                <a:srgbClr val="11316E"/>
              </a:solidFill>
            </a:endParaRPr>
          </a:p>
          <a:p>
            <a:r>
              <a:rPr lang="hu-HU" b="1" dirty="0">
                <a:solidFill>
                  <a:srgbClr val="11316E"/>
                </a:solidFill>
              </a:rPr>
              <a:t>Fő pillére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természetvédelmi, környezeti nevelési és </a:t>
            </a:r>
            <a:r>
              <a:rPr lang="hu-HU" dirty="0" err="1">
                <a:solidFill>
                  <a:srgbClr val="11316E"/>
                </a:solidFill>
              </a:rPr>
              <a:t>ökoturisztikai</a:t>
            </a:r>
            <a:r>
              <a:rPr lang="hu-HU" dirty="0">
                <a:solidFill>
                  <a:srgbClr val="11316E"/>
                </a:solidFill>
              </a:rPr>
              <a:t> együttműködés a Bükki nemzeti park Igazgatóság és a </a:t>
            </a:r>
            <a:r>
              <a:rPr lang="hu-HU" dirty="0" err="1">
                <a:solidFill>
                  <a:srgbClr val="11316E"/>
                </a:solidFill>
              </a:rPr>
              <a:t>Štátna</a:t>
            </a:r>
            <a:r>
              <a:rPr lang="hu-HU" dirty="0">
                <a:solidFill>
                  <a:srgbClr val="11316E"/>
                </a:solidFill>
              </a:rPr>
              <a:t> </a:t>
            </a:r>
            <a:r>
              <a:rPr lang="hu-HU" dirty="0" err="1">
                <a:solidFill>
                  <a:srgbClr val="11316E"/>
                </a:solidFill>
              </a:rPr>
              <a:t>ochrana</a:t>
            </a:r>
            <a:r>
              <a:rPr lang="hu-HU" dirty="0">
                <a:solidFill>
                  <a:srgbClr val="11316E"/>
                </a:solidFill>
              </a:rPr>
              <a:t> </a:t>
            </a:r>
            <a:r>
              <a:rPr lang="hu-HU" dirty="0" err="1">
                <a:solidFill>
                  <a:srgbClr val="11316E"/>
                </a:solidFill>
              </a:rPr>
              <a:t>prírody</a:t>
            </a:r>
            <a:r>
              <a:rPr lang="hu-HU" dirty="0">
                <a:solidFill>
                  <a:srgbClr val="11316E"/>
                </a:solidFill>
              </a:rPr>
              <a:t> </a:t>
            </a:r>
            <a:r>
              <a:rPr lang="hu-HU" dirty="0" err="1">
                <a:solidFill>
                  <a:srgbClr val="11316E"/>
                </a:solidFill>
              </a:rPr>
              <a:t>Slovenskej</a:t>
            </a:r>
            <a:r>
              <a:rPr lang="hu-HU" dirty="0">
                <a:solidFill>
                  <a:srgbClr val="11316E"/>
                </a:solidFill>
              </a:rPr>
              <a:t> </a:t>
            </a:r>
            <a:r>
              <a:rPr lang="hu-HU" dirty="0" err="1">
                <a:solidFill>
                  <a:srgbClr val="11316E"/>
                </a:solidFill>
              </a:rPr>
              <a:t>republiky</a:t>
            </a:r>
            <a:r>
              <a:rPr lang="hu-HU" dirty="0">
                <a:solidFill>
                  <a:srgbClr val="11316E"/>
                </a:solidFill>
              </a:rPr>
              <a:t> között</a:t>
            </a:r>
          </a:p>
          <a:p>
            <a:endParaRPr lang="hu-HU" dirty="0"/>
          </a:p>
          <a:p>
            <a:r>
              <a:rPr lang="hu-HU" b="1" dirty="0">
                <a:solidFill>
                  <a:srgbClr val="11316E"/>
                </a:solidFill>
              </a:rPr>
              <a:t>Beavatkozási területe a Salgótarján </a:t>
            </a:r>
            <a:r>
              <a:rPr lang="hu-HU" b="1" dirty="0" err="1">
                <a:solidFill>
                  <a:srgbClr val="11316E"/>
                </a:solidFill>
              </a:rPr>
              <a:t>MJV-t</a:t>
            </a:r>
            <a:r>
              <a:rPr lang="hu-HU" b="1" dirty="0">
                <a:solidFill>
                  <a:srgbClr val="11316E"/>
                </a:solidFill>
              </a:rPr>
              <a:t> érintő Modern Városok Programnak </a:t>
            </a:r>
          </a:p>
          <a:p>
            <a:r>
              <a:rPr lang="hu-HU" dirty="0">
                <a:solidFill>
                  <a:srgbClr val="11316E"/>
                </a:solidFill>
              </a:rPr>
              <a:t>a város turisztikai pozíciójának erősítése a térség attrakciók </a:t>
            </a:r>
            <a:r>
              <a:rPr lang="hu-HU">
                <a:solidFill>
                  <a:srgbClr val="11316E"/>
                </a:solidFill>
              </a:rPr>
              <a:t>fejlesztésével valósul meg. </a:t>
            </a:r>
            <a:endParaRPr lang="hu-HU" dirty="0">
              <a:solidFill>
                <a:srgbClr val="11316E"/>
              </a:solidFill>
            </a:endParaRPr>
          </a:p>
        </p:txBody>
      </p:sp>
      <p:sp>
        <p:nvSpPr>
          <p:cNvPr id="5" name="AutoShape 4" descr="https://www.nogradgeopark.eu/theme/nogradgeopark/pics/ngp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30" name="Picture 10" descr="Képtalálat a következőre: „novohrad – nograd geopark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036" y="1391919"/>
            <a:ext cx="1820635" cy="25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Képtalálat a következőre: „novohrad – nograd geopark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36" y="4078514"/>
            <a:ext cx="4177262" cy="277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45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98684" y="353215"/>
            <a:ext cx="6051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>
                <a:solidFill>
                  <a:srgbClr val="11316E"/>
                </a:solidFill>
              </a:rPr>
              <a:t>Hazai határon átnyúló turisztikai együttműködések </a:t>
            </a:r>
          </a:p>
          <a:p>
            <a:pPr algn="ctr"/>
            <a:r>
              <a:rPr lang="hu-HU" sz="2600" dirty="0">
                <a:solidFill>
                  <a:srgbClr val="11316E"/>
                </a:solidFill>
              </a:rPr>
              <a:t>Jó példák</a:t>
            </a:r>
          </a:p>
          <a:p>
            <a:pPr algn="ctr"/>
            <a:endParaRPr lang="hu-HU" sz="2600" b="1" dirty="0">
              <a:solidFill>
                <a:srgbClr val="11316E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0375" y="1606488"/>
            <a:ext cx="734308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rgbClr val="11316E"/>
                </a:solidFill>
              </a:rPr>
              <a:t>PaNaNet</a:t>
            </a:r>
            <a:r>
              <a:rPr lang="hu-HU" sz="2800" b="1" dirty="0">
                <a:solidFill>
                  <a:srgbClr val="11316E"/>
                </a:solidFill>
              </a:rPr>
              <a:t>+</a:t>
            </a:r>
          </a:p>
          <a:p>
            <a:endParaRPr lang="hu-HU" b="1" dirty="0">
              <a:solidFill>
                <a:srgbClr val="11316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11316E"/>
                </a:solidFill>
              </a:rPr>
              <a:t>PaNaNet</a:t>
            </a:r>
            <a:r>
              <a:rPr lang="hu-HU" dirty="0">
                <a:solidFill>
                  <a:srgbClr val="11316E"/>
                </a:solidFill>
              </a:rPr>
              <a:t> program folytatása, már meglévő határ menti együttműködésekre alapul,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célja, hogy a </a:t>
            </a:r>
            <a:r>
              <a:rPr lang="hu-HU" dirty="0" err="1">
                <a:solidFill>
                  <a:srgbClr val="11316E"/>
                </a:solidFill>
              </a:rPr>
              <a:t>Nyugat-Pannon</a:t>
            </a:r>
            <a:r>
              <a:rPr lang="hu-HU" dirty="0">
                <a:solidFill>
                  <a:srgbClr val="11316E"/>
                </a:solidFill>
              </a:rPr>
              <a:t> térségi nemzetközi mintarégióvá váljon,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a fogyatékkal élő gyermekek és látogatók élményszerzési lehetőségeinek bővítése a védett területeken.</a:t>
            </a:r>
          </a:p>
          <a:p>
            <a:endParaRPr lang="hu-HU" dirty="0"/>
          </a:p>
          <a:p>
            <a:r>
              <a:rPr lang="hu-HU" i="1" dirty="0">
                <a:solidFill>
                  <a:srgbClr val="11316E"/>
                </a:solidFill>
              </a:rPr>
              <a:t>A </a:t>
            </a:r>
            <a:r>
              <a:rPr lang="hu-HU" i="1" dirty="0" err="1">
                <a:solidFill>
                  <a:srgbClr val="11316E"/>
                </a:solidFill>
              </a:rPr>
              <a:t>PaNaNet</a:t>
            </a:r>
            <a:r>
              <a:rPr lang="hu-HU" i="1" dirty="0">
                <a:solidFill>
                  <a:srgbClr val="11316E"/>
                </a:solidFill>
              </a:rPr>
              <a:t>+ program főbb elemei: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11316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közös </a:t>
            </a:r>
            <a:r>
              <a:rPr lang="hu-HU" dirty="0" err="1">
                <a:solidFill>
                  <a:srgbClr val="11316E"/>
                </a:solidFill>
              </a:rPr>
              <a:t>ökoturisztikai</a:t>
            </a:r>
            <a:r>
              <a:rPr lang="hu-HU" dirty="0">
                <a:solidFill>
                  <a:srgbClr val="11316E"/>
                </a:solidFill>
              </a:rPr>
              <a:t> termékek kialakítása, közös turisztikai marketinggel, képzések, </a:t>
            </a:r>
            <a:r>
              <a:rPr lang="hu-HU" dirty="0" err="1">
                <a:solidFill>
                  <a:srgbClr val="11316E"/>
                </a:solidFill>
              </a:rPr>
              <a:t>workshopok</a:t>
            </a:r>
            <a:r>
              <a:rPr lang="hu-HU" dirty="0">
                <a:solidFill>
                  <a:srgbClr val="11316E"/>
                </a:solidFill>
              </a:rPr>
              <a:t> környezeti nevelés és ökoturizmus témában,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rendezvények, határon átnyúló tanulmányutak a </a:t>
            </a:r>
            <a:r>
              <a:rPr lang="hu-HU" dirty="0" err="1">
                <a:solidFill>
                  <a:srgbClr val="11316E"/>
                </a:solidFill>
              </a:rPr>
              <a:t>PaNaNet</a:t>
            </a:r>
            <a:r>
              <a:rPr lang="hu-HU" dirty="0">
                <a:solidFill>
                  <a:srgbClr val="11316E"/>
                </a:solidFill>
              </a:rPr>
              <a:t> térségben,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határon átnyúló természetturisztikai kínálatfejlesztés,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Vonzerőfejlesztés (Kápolnapuszta, Őrségi Népi </a:t>
            </a:r>
            <a:r>
              <a:rPr lang="hu-HU" dirty="0" err="1">
                <a:solidFill>
                  <a:srgbClr val="11316E"/>
                </a:solidFill>
              </a:rPr>
              <a:t>Műemlékegyüttes</a:t>
            </a:r>
            <a:r>
              <a:rPr lang="hu-HU" dirty="0">
                <a:solidFill>
                  <a:srgbClr val="11316E"/>
                </a:solidFill>
              </a:rPr>
              <a:t>, </a:t>
            </a:r>
            <a:r>
              <a:rPr lang="hu-HU" dirty="0" err="1">
                <a:solidFill>
                  <a:srgbClr val="11316E"/>
                </a:solidFill>
              </a:rPr>
              <a:t>Lászlómajor</a:t>
            </a:r>
            <a:r>
              <a:rPr lang="hu-HU" dirty="0">
                <a:solidFill>
                  <a:srgbClr val="11316E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</a:rPr>
              <a:t>kerékpáros és vízi élménykínálatok optimalizálása.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11316E"/>
              </a:solidFill>
            </a:endParaRP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AutoShape 4" descr="https://www.nogradgeopark.eu/theme/nogradgeopark/pics/ngp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 descr="Képtalálat a következőre: „pananet+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38" y="1885721"/>
            <a:ext cx="4172865" cy="15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pananet+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58" y="3738623"/>
            <a:ext cx="4159170" cy="31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98684" y="353215"/>
            <a:ext cx="60516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>
                <a:solidFill>
                  <a:srgbClr val="11316E"/>
                </a:solidFill>
              </a:rPr>
              <a:t>Turisztikai célú határon átnyúló projektek</a:t>
            </a:r>
          </a:p>
          <a:p>
            <a:pPr algn="ctr"/>
            <a:r>
              <a:rPr lang="hu-HU" sz="2600" b="1" dirty="0">
                <a:solidFill>
                  <a:srgbClr val="11316E"/>
                </a:solidFill>
              </a:rPr>
              <a:t>2015-2021</a:t>
            </a:r>
          </a:p>
          <a:p>
            <a:pPr algn="ctr"/>
            <a:endParaRPr lang="hu-HU" sz="2600" b="1" dirty="0">
              <a:solidFill>
                <a:srgbClr val="11316E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86452"/>
              </p:ext>
            </p:extLst>
          </p:nvPr>
        </p:nvGraphicFramePr>
        <p:xfrm>
          <a:off x="316872" y="1186004"/>
          <a:ext cx="11651810" cy="5133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8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7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54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8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32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316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9870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 dirty="0" err="1">
                          <a:effectLst/>
                        </a:rPr>
                        <a:t>Interreg</a:t>
                      </a:r>
                      <a:r>
                        <a:rPr lang="hu-HU" sz="1200" b="1" u="none" strike="noStrike" dirty="0">
                          <a:effectLst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</a:rPr>
                        <a:t>fund</a:t>
                      </a:r>
                      <a:endParaRPr lang="hu-HU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>
                          <a:effectLst/>
                        </a:rPr>
                        <a:t>Project Acronym</a:t>
                      </a:r>
                      <a:endParaRPr lang="hu-H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>
                          <a:effectLst/>
                        </a:rPr>
                        <a:t>Project title</a:t>
                      </a:r>
                      <a:endParaRPr lang="hu-H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 dirty="0">
                          <a:effectLst/>
                        </a:rPr>
                        <a:t>Lead partner</a:t>
                      </a:r>
                      <a:endParaRPr lang="hu-HU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>
                          <a:effectLst/>
                        </a:rPr>
                        <a:t>Country</a:t>
                      </a:r>
                      <a:endParaRPr lang="hu-H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>
                          <a:effectLst/>
                        </a:rPr>
                        <a:t>ERDF country</a:t>
                      </a:r>
                      <a:endParaRPr lang="hu-H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 dirty="0">
                          <a:effectLst/>
                        </a:rPr>
                        <a:t>HU ERDF partner</a:t>
                      </a:r>
                      <a:endParaRPr lang="hu-HU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96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 err="1">
                          <a:effectLst/>
                        </a:rPr>
                        <a:t>Interreg</a:t>
                      </a:r>
                      <a:r>
                        <a:rPr lang="hu-HU" sz="1200" u="none" strike="noStrike" dirty="0">
                          <a:effectLst/>
                        </a:rPr>
                        <a:t> Europe</a:t>
                      </a:r>
                      <a:endParaRPr lang="hu-H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 err="1">
                          <a:effectLst/>
                        </a:rPr>
                        <a:t>Night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Light</a:t>
                      </a:r>
                      <a:endParaRPr lang="hu-H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Improving regional policies to reduce light pollution and protect and </a:t>
                      </a:r>
                      <a:r>
                        <a:rPr lang="en-US" sz="1200" u="none" strike="noStrike" dirty="0" err="1">
                          <a:effectLst/>
                        </a:rPr>
                        <a:t>valorise</a:t>
                      </a:r>
                      <a:r>
                        <a:rPr lang="en-US" sz="1200" u="none" strike="noStrike" dirty="0">
                          <a:effectLst/>
                        </a:rPr>
                        <a:t> dark night skies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Province of Fryslân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NL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HU, L, E, DK, SLO, I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Hajdú-Bihar </a:t>
                      </a:r>
                      <a:r>
                        <a:rPr lang="hu-HU" sz="1200" u="none" strike="noStrike" dirty="0" err="1">
                          <a:effectLst/>
                        </a:rPr>
                        <a:t>County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Government</a:t>
                      </a:r>
                      <a:endParaRPr lang="hu-H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42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Interreg Europe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SHARE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Sustainable approach to cultural Heritage for the urban Areas Requalification in Europe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 err="1">
                          <a:effectLst/>
                        </a:rPr>
                        <a:t>Sviluppumbria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Spa</a:t>
                      </a:r>
                      <a:endParaRPr lang="hu-H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I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E, GB, S, HU, RO, HR</a:t>
                      </a:r>
                      <a:endParaRPr lang="pt-B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Pannon European Grouping of Territorial Cooperation Ltd.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1679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Interreg Europe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PERFECT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Planning for Environment and Resource </a:t>
                      </a:r>
                      <a:r>
                        <a:rPr lang="en-US" sz="1200" u="none" strike="noStrike" dirty="0" err="1">
                          <a:effectLst/>
                        </a:rPr>
                        <a:t>eFficiency</a:t>
                      </a:r>
                      <a:r>
                        <a:rPr lang="en-US" sz="1200" u="none" strike="noStrike" dirty="0">
                          <a:effectLst/>
                        </a:rPr>
                        <a:t> in European Cities and Towns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Town</a:t>
                      </a:r>
                      <a:r>
                        <a:rPr lang="hu-HU" sz="1200" u="none" strike="noStrike" dirty="0">
                          <a:effectLst/>
                        </a:rPr>
                        <a:t> &amp; Country </a:t>
                      </a:r>
                      <a:r>
                        <a:rPr lang="hu-HU" sz="1200" u="none" strike="noStrike" dirty="0" err="1">
                          <a:effectLst/>
                        </a:rPr>
                        <a:t>Planning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Association</a:t>
                      </a:r>
                      <a:endParaRPr lang="hu-H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GB</a:t>
                      </a:r>
                      <a:endParaRPr lang="hu-H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NL, SK, HU, AT, I, SLO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Social Ascention of Somogy Development, Communication and Education Nonprofit Ltd. (SASD)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9011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Interreg AT-HU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ALPANNONIA PLUS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endParaRPr lang="hu-H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Tourismusverband Region Oberwart</a:t>
                      </a:r>
                      <a:endParaRPr lang="hu-HU" sz="1200" b="0" i="0" u="none" strike="noStrike">
                        <a:solidFill>
                          <a:srgbClr val="25252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AT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HU</a:t>
                      </a:r>
                      <a:endParaRPr lang="hu-H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 err="1">
                          <a:effectLst/>
                        </a:rPr>
                        <a:t>Írottkő</a:t>
                      </a:r>
                      <a:r>
                        <a:rPr lang="hu-HU" sz="1200" u="none" strike="noStrike" dirty="0">
                          <a:effectLst/>
                        </a:rPr>
                        <a:t> Natúrparkért Egyesület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>
                          <a:effectLst/>
                        </a:rPr>
                        <a:t>Kőszeg Város Önkormányzata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>
                          <a:effectLst/>
                        </a:rPr>
                        <a:t>Wiener </a:t>
                      </a:r>
                      <a:r>
                        <a:rPr lang="hu-HU" sz="1200" u="none" strike="noStrike" dirty="0" err="1">
                          <a:effectLst/>
                        </a:rPr>
                        <a:t>Alpen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in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Niederösterreich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Tourismus</a:t>
                      </a:r>
                      <a:r>
                        <a:rPr lang="hu-HU" sz="1200" u="none" strike="noStrike" dirty="0">
                          <a:effectLst/>
                        </a:rPr>
                        <a:t> GmbH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 err="1">
                          <a:effectLst/>
                        </a:rPr>
                        <a:t>Tourismusverband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Joglland-Waldheimat</a:t>
                      </a:r>
                      <a:r>
                        <a:rPr lang="hu-HU" sz="1200" u="none" strike="noStrike" dirty="0">
                          <a:effectLst/>
                        </a:rPr>
                        <a:t/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>
                          <a:effectLst/>
                        </a:rPr>
                        <a:t>Csepreg Város Önkormányzata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>
                          <a:effectLst/>
                        </a:rPr>
                        <a:t>Bozsok Községi Önkormányzat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>
                          <a:effectLst/>
                        </a:rPr>
                        <a:t>Lukácsháza Község Önkormányzata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>
                          <a:effectLst/>
                        </a:rPr>
                        <a:t>Cák Község Önkormányzata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>
                          <a:effectLst/>
                        </a:rPr>
                        <a:t>Kőszegdoroszló Község Önkormányzata</a:t>
                      </a:r>
                      <a:endParaRPr lang="hu-H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93531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Interreg AT-HU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PANANET +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Regionalmanagement Burgenland GmbH</a:t>
                      </a:r>
                      <a:endParaRPr lang="hu-HU" sz="1200" b="0" i="0" u="none" strike="noStrike">
                        <a:solidFill>
                          <a:srgbClr val="25252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AT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HU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Fertő-Hanság Nemzeti Park Igazgatóság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>
                          <a:effectLst/>
                        </a:rPr>
                        <a:t>Nationalpark Neusiedler </a:t>
                      </a:r>
                      <a:r>
                        <a:rPr lang="hu-HU" sz="1200" u="none" strike="noStrike" dirty="0" err="1">
                          <a:effectLst/>
                        </a:rPr>
                        <a:t>See</a:t>
                      </a:r>
                      <a:r>
                        <a:rPr lang="hu-HU" sz="1200" u="none" strike="noStrike" dirty="0">
                          <a:effectLst/>
                        </a:rPr>
                        <a:t> – </a:t>
                      </a:r>
                      <a:r>
                        <a:rPr lang="hu-HU" sz="1200" u="none" strike="noStrike" dirty="0" err="1">
                          <a:effectLst/>
                        </a:rPr>
                        <a:t>Seewinkel</a:t>
                      </a:r>
                      <a:r>
                        <a:rPr lang="hu-HU" sz="1200" u="none" strike="noStrike" dirty="0">
                          <a:effectLst/>
                        </a:rPr>
                        <a:t/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>
                          <a:effectLst/>
                        </a:rPr>
                        <a:t>Őrségi Nemzeti Park Igazgatóság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>
                          <a:effectLst/>
                        </a:rPr>
                        <a:t>Burgenland </a:t>
                      </a:r>
                      <a:r>
                        <a:rPr lang="hu-HU" sz="1200" u="none" strike="noStrike" dirty="0" err="1">
                          <a:effectLst/>
                        </a:rPr>
                        <a:t>Tourismus</a:t>
                      </a:r>
                      <a:r>
                        <a:rPr lang="hu-HU" sz="1200" u="none" strike="noStrike" dirty="0">
                          <a:effectLst/>
                        </a:rPr>
                        <a:t/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>
                          <a:effectLst/>
                        </a:rPr>
                        <a:t>Balaton-felvidéki Nemzeti Park Igazgatóság</a:t>
                      </a:r>
                      <a:endParaRPr lang="hu-H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185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98684" y="353215"/>
            <a:ext cx="60516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>
                <a:solidFill>
                  <a:srgbClr val="11316E"/>
                </a:solidFill>
              </a:rPr>
              <a:t>Turisztikai célú határon átnyúló projektek</a:t>
            </a:r>
          </a:p>
          <a:p>
            <a:pPr algn="ctr"/>
            <a:r>
              <a:rPr lang="hu-HU" sz="2600" b="1" dirty="0">
                <a:solidFill>
                  <a:srgbClr val="11316E"/>
                </a:solidFill>
              </a:rPr>
              <a:t>2015-2021</a:t>
            </a:r>
          </a:p>
          <a:p>
            <a:pPr algn="ctr"/>
            <a:endParaRPr lang="hu-HU" sz="2600" b="1" dirty="0">
              <a:solidFill>
                <a:srgbClr val="11316E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959544"/>
              </p:ext>
            </p:extLst>
          </p:nvPr>
        </p:nvGraphicFramePr>
        <p:xfrm>
          <a:off x="792932" y="1560500"/>
          <a:ext cx="10515601" cy="4248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5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58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06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20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6879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8699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Interreg</a:t>
                      </a:r>
                      <a:r>
                        <a:rPr lang="hu-H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fund</a:t>
                      </a:r>
                      <a:endParaRPr lang="hu-H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Project Acronym</a:t>
                      </a:r>
                      <a:endParaRPr lang="hu-HU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Project title</a:t>
                      </a:r>
                      <a:endParaRPr lang="hu-HU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Lead partner</a:t>
                      </a:r>
                      <a:endParaRPr lang="hu-HU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Country</a:t>
                      </a:r>
                      <a:endParaRPr lang="hu-HU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ERDF country</a:t>
                      </a:r>
                      <a:endParaRPr lang="hu-HU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HU ERDF partner</a:t>
                      </a:r>
                      <a:endParaRPr lang="hu-H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01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Duna Transznacionális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u="none" strike="noStrike">
                          <a:effectLst/>
                        </a:rPr>
                        <a:t>ART NOUVEAU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Sustainable protection and promotion of Art Nouveau heritage in the Danube Region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u="none" strike="noStrike" dirty="0" err="1">
                          <a:effectLst/>
                        </a:rPr>
                        <a:t>Oradea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Municipality</a:t>
                      </a:r>
                      <a:endParaRPr lang="hu-H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u="none" strike="noStrike">
                          <a:effectLst/>
                        </a:rPr>
                        <a:t>RO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u="none" strike="noStrike">
                          <a:effectLst/>
                        </a:rPr>
                        <a:t>HU, SLO, AT, RO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Museum of Applied Arts (HU)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619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Duna Transznacionális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u="none" strike="noStrike">
                          <a:effectLst/>
                        </a:rPr>
                        <a:t>CultPlatForm_21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Danube Culture Platform - Creative Spaces of the 21st Century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Federal Chancellery of Austria, Division II: Arts and Culture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u="none" strike="noStrike" dirty="0">
                          <a:effectLst/>
                        </a:rPr>
                        <a:t>AT</a:t>
                      </a:r>
                      <a:endParaRPr lang="hu-H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u="none" strike="noStrike">
                          <a:effectLst/>
                        </a:rPr>
                        <a:t>RO, BG, D, HU, SRB, L, SLO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u="none" strike="noStrike">
                          <a:effectLst/>
                        </a:rPr>
                        <a:t>Hungarian Limes Association (HU)</a:t>
                      </a:r>
                      <a:br>
                        <a:rPr lang="fr-FR" sz="1200" u="none" strike="noStrike">
                          <a:effectLst/>
                        </a:rPr>
                      </a:br>
                      <a:r>
                        <a:rPr lang="fr-FR" sz="1200" u="none" strike="noStrike">
                          <a:effectLst/>
                        </a:rPr>
                        <a:t>Zsolnay Heritage Management Non-Profit Ltd. (HU)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540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Duna Transznacionális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u="none" strike="noStrike">
                          <a:effectLst/>
                        </a:rPr>
                        <a:t>Danube GeoTour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Valorisation of geo-heritage for sustainable and innovative tourism development of Danube Geoparks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u="none" strike="noStrike">
                          <a:effectLst/>
                        </a:rPr>
                        <a:t>Idrija Heritage Centre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u="none" strike="noStrike">
                          <a:effectLst/>
                        </a:rPr>
                        <a:t>SLO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u="none" strike="noStrike" dirty="0">
                          <a:effectLst/>
                        </a:rPr>
                        <a:t>HU, AT, HR</a:t>
                      </a:r>
                      <a:endParaRPr lang="hu-H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Balaton-felvidéki National Park </a:t>
                      </a:r>
                      <a:r>
                        <a:rPr lang="hu-HU" sz="1200" u="none" strike="noStrike" dirty="0" err="1">
                          <a:effectLst/>
                        </a:rPr>
                        <a:t>Directorate</a:t>
                      </a:r>
                      <a:r>
                        <a:rPr lang="hu-HU" sz="1200" u="none" strike="noStrike" dirty="0">
                          <a:effectLst/>
                        </a:rPr>
                        <a:t> (HU)</a:t>
                      </a:r>
                      <a:endParaRPr lang="hu-H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829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Duna Transznacionális</a:t>
                      </a:r>
                      <a:endParaRPr lang="hu-H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u="none" strike="noStrike">
                          <a:effectLst/>
                        </a:rPr>
                        <a:t>DANUrB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DANube Urban Brand</a:t>
                      </a:r>
                      <a:endParaRPr lang="hu-H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Budapest University of Technology and Economics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u="none" strike="noStrike">
                          <a:effectLst/>
                        </a:rPr>
                        <a:t>HU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u="none" strike="noStrike">
                          <a:effectLst/>
                        </a:rPr>
                        <a:t>SK, BG, AT, RO, HR, SRB</a:t>
                      </a:r>
                      <a:endParaRPr lang="hu-H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GPS City </a:t>
                      </a:r>
                      <a:r>
                        <a:rPr lang="hu-HU" sz="1200" u="none" strike="noStrike" dirty="0" err="1">
                          <a:effectLst/>
                        </a:rPr>
                        <a:t>Guide</a:t>
                      </a:r>
                      <a:r>
                        <a:rPr lang="hu-HU" sz="1200" u="none" strike="noStrike" dirty="0">
                          <a:effectLst/>
                        </a:rPr>
                        <a:t> Kft (</a:t>
                      </a:r>
                      <a:r>
                        <a:rPr lang="hu-HU" sz="1200" u="none" strike="noStrike" dirty="0" err="1">
                          <a:effectLst/>
                        </a:rPr>
                        <a:t>PocketGuide</a:t>
                      </a:r>
                      <a:r>
                        <a:rPr lang="hu-HU" sz="1200" u="none" strike="noStrike" dirty="0">
                          <a:effectLst/>
                        </a:rPr>
                        <a:t>) (HU)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 err="1">
                          <a:effectLst/>
                        </a:rPr>
                        <a:t>Xellum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Advisory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Ltd</a:t>
                      </a:r>
                      <a:r>
                        <a:rPr lang="hu-HU" sz="1200" u="none" strike="noStrike" dirty="0">
                          <a:effectLst/>
                        </a:rPr>
                        <a:t> (</a:t>
                      </a:r>
                      <a:r>
                        <a:rPr lang="hu-HU" sz="1200" u="none" strike="noStrike" dirty="0" err="1">
                          <a:effectLst/>
                        </a:rPr>
                        <a:t>HU</a:t>
                      </a:r>
                      <a:r>
                        <a:rPr lang="hu-HU" sz="1200" u="none" strike="noStrike" dirty="0">
                          <a:effectLst/>
                        </a:rPr>
                        <a:t>)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>
                          <a:effectLst/>
                        </a:rPr>
                        <a:t>Pest </a:t>
                      </a:r>
                      <a:r>
                        <a:rPr lang="hu-HU" sz="1200" u="none" strike="noStrike" dirty="0" err="1">
                          <a:effectLst/>
                        </a:rPr>
                        <a:t>County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Municipality</a:t>
                      </a:r>
                      <a:r>
                        <a:rPr lang="hu-HU" sz="1200" u="none" strike="noStrike" dirty="0">
                          <a:effectLst/>
                        </a:rPr>
                        <a:t> (HU)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 err="1">
                          <a:effectLst/>
                        </a:rPr>
                        <a:t>Municipality</a:t>
                      </a:r>
                      <a:r>
                        <a:rPr lang="hu-HU" sz="1200" u="none" strike="noStrike" dirty="0">
                          <a:effectLst/>
                        </a:rPr>
                        <a:t> of Esztergom (HU)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 err="1">
                          <a:effectLst/>
                        </a:rPr>
                        <a:t>Hungarian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Contemporary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Architecture</a:t>
                      </a:r>
                      <a:r>
                        <a:rPr lang="hu-HU" sz="1200" u="none" strike="noStrike" dirty="0">
                          <a:effectLst/>
                        </a:rPr>
                        <a:t> Centre (HU)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 err="1">
                          <a:effectLst/>
                        </a:rPr>
                        <a:t>Turism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Association</a:t>
                      </a:r>
                      <a:r>
                        <a:rPr lang="hu-HU" sz="1200" u="none" strike="noStrike" dirty="0">
                          <a:effectLst/>
                        </a:rPr>
                        <a:t> of Komárom (HU)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 err="1">
                          <a:effectLst/>
                        </a:rPr>
                        <a:t>Municipality</a:t>
                      </a:r>
                      <a:r>
                        <a:rPr lang="hu-HU" sz="1200" u="none" strike="noStrike" dirty="0">
                          <a:effectLst/>
                        </a:rPr>
                        <a:t> of Dunaújváros (HU)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 err="1">
                          <a:effectLst/>
                        </a:rPr>
                        <a:t>Council</a:t>
                      </a:r>
                      <a:r>
                        <a:rPr lang="hu-HU" sz="1200" u="none" strike="noStrike" dirty="0">
                          <a:effectLst/>
                        </a:rPr>
                        <a:t> of Paks city (HU)</a:t>
                      </a:r>
                      <a:endParaRPr lang="hu-H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91332" y="6008914"/>
            <a:ext cx="556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11316E"/>
                </a:solidFill>
              </a:rPr>
              <a:t>A projektek összköltsége: 17 653 356 €  </a:t>
            </a:r>
            <a:r>
              <a:rPr lang="hu-HU" dirty="0">
                <a:solidFill>
                  <a:srgbClr val="11316E"/>
                </a:solidFill>
              </a:rPr>
              <a:t>(≈ 5,6 milliárd Ft)</a:t>
            </a:r>
          </a:p>
        </p:txBody>
      </p:sp>
    </p:spTree>
    <p:extLst>
      <p:ext uri="{BB962C8B-B14F-4D97-AF65-F5344CB8AC3E}">
        <p14:creationId xmlns:p14="http://schemas.microsoft.com/office/powerpoint/2010/main" val="250380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3FE74354-64C5-408B-9133-65F5CD00FED2}"/>
              </a:ext>
            </a:extLst>
          </p:cNvPr>
          <p:cNvSpPr txBox="1"/>
          <p:nvPr/>
        </p:nvSpPr>
        <p:spPr>
          <a:xfrm>
            <a:off x="1963725" y="2044037"/>
            <a:ext cx="9255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>
                <a:solidFill>
                  <a:schemeClr val="bg1"/>
                </a:solidFill>
                <a:latin typeface="Arial Black" panose="020B0A04020102020204" pitchFamily="34" charset="0"/>
              </a:rPr>
              <a:t>KÖSZÖNÖM A FIGYELMET!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1069CA44-DAD6-4227-9A9F-DDFB8BA66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4">
            <a:extLst>
              <a:ext uri="{FF2B5EF4-FFF2-40B4-BE49-F238E27FC236}">
                <a16:creationId xmlns:a16="http://schemas.microsoft.com/office/drawing/2014/main" xmlns="" id="{EDE7489D-AA33-4B39-9BCB-920A5AA87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28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D7BEB09C-6085-4CBE-9369-9708DF0D333F}"/>
              </a:ext>
            </a:extLst>
          </p:cNvPr>
          <p:cNvSpPr txBox="1"/>
          <p:nvPr/>
        </p:nvSpPr>
        <p:spPr>
          <a:xfrm>
            <a:off x="1464734" y="2744636"/>
            <a:ext cx="987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43292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6735" y="1937841"/>
            <a:ext cx="61972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spc="-5" dirty="0">
                <a:solidFill>
                  <a:srgbClr val="203864"/>
                </a:solidFill>
                <a:cs typeface="Calibri"/>
              </a:rPr>
              <a:t>Életszínvonal </a:t>
            </a:r>
            <a:r>
              <a:rPr lang="hu-HU" b="1" dirty="0">
                <a:solidFill>
                  <a:srgbClr val="203864"/>
                </a:solidFill>
                <a:cs typeface="Calibri"/>
              </a:rPr>
              <a:t>Emelkedés</a:t>
            </a:r>
            <a:r>
              <a:rPr lang="hu-HU" dirty="0">
                <a:solidFill>
                  <a:srgbClr val="203864"/>
                </a:solidFill>
                <a:cs typeface="Calibri"/>
              </a:rPr>
              <a:t> – </a:t>
            </a:r>
            <a:r>
              <a:rPr lang="hu-HU" spc="-15" dirty="0">
                <a:solidFill>
                  <a:srgbClr val="203864"/>
                </a:solidFill>
                <a:cs typeface="Calibri"/>
              </a:rPr>
              <a:t>Rövidülő</a:t>
            </a:r>
            <a:r>
              <a:rPr lang="hu-HU" spc="-150" dirty="0">
                <a:solidFill>
                  <a:srgbClr val="203864"/>
                </a:solidFill>
                <a:cs typeface="Calibri"/>
              </a:rPr>
              <a:t> </a:t>
            </a:r>
            <a:r>
              <a:rPr lang="hu-HU" spc="-20" dirty="0">
                <a:solidFill>
                  <a:srgbClr val="203864"/>
                </a:solidFill>
                <a:cs typeface="Calibri"/>
              </a:rPr>
              <a:t>Utazások</a:t>
            </a:r>
            <a:endParaRPr lang="hu-HU" dirty="0">
              <a:solidFill>
                <a:srgbClr val="203864"/>
              </a:solidFill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rgbClr val="11316E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spc="-5" dirty="0">
                <a:solidFill>
                  <a:srgbClr val="203864"/>
                </a:solidFill>
                <a:cs typeface="Calibri"/>
              </a:rPr>
              <a:t>Növekvő Mobilitás</a:t>
            </a:r>
            <a:r>
              <a:rPr lang="hu-HU" spc="-5" dirty="0">
                <a:solidFill>
                  <a:srgbClr val="203864"/>
                </a:solidFill>
                <a:cs typeface="Calibri"/>
              </a:rPr>
              <a:t> - Biztonságpolitikai Helyzet</a:t>
            </a:r>
          </a:p>
          <a:p>
            <a:pPr algn="just"/>
            <a:endParaRPr lang="hu-HU" spc="-5" dirty="0">
              <a:solidFill>
                <a:srgbClr val="203864"/>
              </a:solidFill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spc="-5" dirty="0" err="1">
                <a:solidFill>
                  <a:srgbClr val="203864"/>
                </a:solidFill>
                <a:cs typeface="Calibri"/>
              </a:rPr>
              <a:t>Milleniumi</a:t>
            </a:r>
            <a:r>
              <a:rPr lang="hu-HU" b="1" spc="-5" dirty="0">
                <a:solidFill>
                  <a:srgbClr val="203864"/>
                </a:solidFill>
                <a:cs typeface="Calibri"/>
              </a:rPr>
              <a:t> Generáció</a:t>
            </a:r>
            <a:r>
              <a:rPr lang="hu-HU" spc="-5" dirty="0">
                <a:solidFill>
                  <a:srgbClr val="203864"/>
                </a:solidFill>
                <a:cs typeface="Calibri"/>
              </a:rPr>
              <a:t> – Alkonygazdaság</a:t>
            </a:r>
          </a:p>
          <a:p>
            <a:pPr algn="just"/>
            <a:endParaRPr lang="hu-HU" spc="-5" dirty="0">
              <a:solidFill>
                <a:srgbClr val="203864"/>
              </a:solidFill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spc="-5" dirty="0">
                <a:solidFill>
                  <a:srgbClr val="203864"/>
                </a:solidFill>
                <a:cs typeface="Calibri"/>
              </a:rPr>
              <a:t>Autentikus És Egyedi Értékek Keresése</a:t>
            </a:r>
            <a:r>
              <a:rPr lang="hu-HU" spc="-5" dirty="0">
                <a:solidFill>
                  <a:srgbClr val="203864"/>
                </a:solidFill>
                <a:cs typeface="Calibri"/>
              </a:rPr>
              <a:t> – </a:t>
            </a:r>
            <a:r>
              <a:rPr lang="hu-HU" spc="-5" dirty="0" err="1">
                <a:solidFill>
                  <a:srgbClr val="203864"/>
                </a:solidFill>
                <a:cs typeface="Calibri"/>
              </a:rPr>
              <a:t>Overtourism</a:t>
            </a:r>
            <a:endParaRPr lang="hu-HU" spc="-5" dirty="0">
              <a:solidFill>
                <a:srgbClr val="203864"/>
              </a:solidFill>
              <a:cs typeface="Calibri"/>
            </a:endParaRPr>
          </a:p>
          <a:p>
            <a:pPr algn="just"/>
            <a:endParaRPr lang="hu-HU" spc="-5" dirty="0">
              <a:solidFill>
                <a:srgbClr val="203864"/>
              </a:solidFill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spc="-5" dirty="0">
                <a:solidFill>
                  <a:srgbClr val="203864"/>
                </a:solidFill>
                <a:cs typeface="Calibri"/>
              </a:rPr>
              <a:t>Digitális Forradalom</a:t>
            </a:r>
            <a:r>
              <a:rPr lang="hu-HU" spc="-5" dirty="0">
                <a:solidFill>
                  <a:srgbClr val="203864"/>
                </a:solidFill>
                <a:cs typeface="Calibri"/>
              </a:rPr>
              <a:t> - Digitális Túlterheltség</a:t>
            </a:r>
          </a:p>
          <a:p>
            <a:pPr algn="just"/>
            <a:endParaRPr lang="hu-HU" spc="-5" dirty="0">
              <a:solidFill>
                <a:srgbClr val="203864"/>
              </a:solidFill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spc="-5" dirty="0">
                <a:solidFill>
                  <a:srgbClr val="203864"/>
                </a:solidFill>
                <a:cs typeface="Calibri"/>
              </a:rPr>
              <a:t>Robotika</a:t>
            </a:r>
            <a:r>
              <a:rPr lang="hu-HU" spc="-5" dirty="0">
                <a:solidFill>
                  <a:srgbClr val="203864"/>
                </a:solidFill>
                <a:cs typeface="Calibri"/>
              </a:rPr>
              <a:t> – Személyesség</a:t>
            </a:r>
          </a:p>
          <a:p>
            <a:pPr algn="just"/>
            <a:endParaRPr lang="hu-HU" dirty="0">
              <a:solidFill>
                <a:srgbClr val="11316E"/>
              </a:solidFill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744905" y="429020"/>
            <a:ext cx="46803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11316E"/>
              </a:buClr>
            </a:pPr>
            <a:r>
              <a:rPr lang="hu-HU" sz="3200" b="1" dirty="0">
                <a:solidFill>
                  <a:srgbClr val="11316E"/>
                </a:solidFill>
              </a:rPr>
              <a:t>Globális kitekintés</a:t>
            </a:r>
          </a:p>
          <a:p>
            <a:pPr algn="ctr">
              <a:spcAft>
                <a:spcPts val="1200"/>
              </a:spcAft>
              <a:buClr>
                <a:srgbClr val="11316E"/>
              </a:buClr>
            </a:pPr>
            <a:r>
              <a:rPr lang="hu-HU" sz="2000" dirty="0">
                <a:solidFill>
                  <a:srgbClr val="11316E"/>
                </a:solidFill>
              </a:rPr>
              <a:t>Nemzeti Turizmusfejlesztési Stratégia 2030</a:t>
            </a:r>
          </a:p>
          <a:p>
            <a:endParaRPr lang="hu-HU" dirty="0"/>
          </a:p>
        </p:txBody>
      </p:sp>
      <p:pic>
        <p:nvPicPr>
          <p:cNvPr id="5" name="Kép 4" descr="A képen fű, égbolt, fa, kültéri látható&#10;&#10;A leírás teljesen megbízható">
            <a:extLst>
              <a:ext uri="{FF2B5EF4-FFF2-40B4-BE49-F238E27FC236}">
                <a16:creationId xmlns:a16="http://schemas.microsoft.com/office/drawing/2014/main" xmlns="" id="{3F069BFD-DCAB-43CE-B38E-178471AC1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90" y="3623732"/>
            <a:ext cx="5749809" cy="32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1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9312" y="1858818"/>
            <a:ext cx="1074668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spc="-5" dirty="0">
                <a:solidFill>
                  <a:srgbClr val="203864"/>
                </a:solidFill>
                <a:cs typeface="Calibri"/>
              </a:rPr>
              <a:t>Egy napos külföldi turisztikai utazások</a:t>
            </a:r>
          </a:p>
          <a:p>
            <a:pPr algn="just"/>
            <a:endParaRPr lang="hu-HU" sz="2000" b="1" spc="-5" dirty="0">
              <a:solidFill>
                <a:srgbClr val="203864"/>
              </a:solidFill>
              <a:cs typeface="Calibri"/>
            </a:endParaRPr>
          </a:p>
          <a:p>
            <a:pPr marL="7429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pc="-5" dirty="0">
                <a:solidFill>
                  <a:srgbClr val="203864"/>
                </a:solidFill>
                <a:cs typeface="Calibri"/>
              </a:rPr>
              <a:t>válaszadók átlagosan 216 kilométert tettek meg otthonuktól,</a:t>
            </a:r>
          </a:p>
          <a:p>
            <a:pPr marL="7429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pc="-5" dirty="0">
                <a:solidFill>
                  <a:srgbClr val="203864"/>
                </a:solidFill>
                <a:cs typeface="Calibri"/>
              </a:rPr>
              <a:t>legnépszerűbb külföldi úti célok a szomszédos országok voltak (válaszadók 50 %-a Ausztriába,  36,8 %-a Szlovákiába, 15 %-a Romániába utazott)</a:t>
            </a:r>
          </a:p>
          <a:p>
            <a:pPr marL="7429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pc="-5" dirty="0">
                <a:solidFill>
                  <a:srgbClr val="203864"/>
                </a:solidFill>
                <a:cs typeface="Calibri"/>
              </a:rPr>
              <a:t>a turisták elsősorban az országhatárral szomszédos megyékből érkeztek, </a:t>
            </a:r>
          </a:p>
          <a:p>
            <a:pPr marL="7429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pc="-5" dirty="0">
                <a:solidFill>
                  <a:srgbClr val="203864"/>
                </a:solidFill>
                <a:cs typeface="Calibri"/>
              </a:rPr>
              <a:t>az utazás elsősorban nyáron, illetve a hosszú hétvégéken, kiemelt időszakokban történt.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203864"/>
              </a:solidFill>
              <a:cs typeface="Calibri"/>
            </a:endParaRPr>
          </a:p>
          <a:p>
            <a:pPr algn="just"/>
            <a:endParaRPr lang="hu-HU" dirty="0">
              <a:solidFill>
                <a:srgbClr val="11316E"/>
              </a:solidFill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444739" y="336335"/>
            <a:ext cx="56653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11316E"/>
              </a:buClr>
            </a:pPr>
            <a:r>
              <a:rPr lang="hu-HU" sz="3200" b="1" dirty="0">
                <a:solidFill>
                  <a:srgbClr val="11316E"/>
                </a:solidFill>
              </a:rPr>
              <a:t>Utazási szokások </a:t>
            </a:r>
          </a:p>
          <a:p>
            <a:pPr algn="ctr">
              <a:spcAft>
                <a:spcPts val="1200"/>
              </a:spcAft>
              <a:buClr>
                <a:srgbClr val="11316E"/>
              </a:buClr>
            </a:pPr>
            <a:r>
              <a:rPr lang="hu-HU" sz="2000" dirty="0">
                <a:solidFill>
                  <a:srgbClr val="11316E"/>
                </a:solidFill>
              </a:rPr>
              <a:t>2019. évi 5000 fős MTÜ - Századvég kutatás alapján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397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3200" y="1700774"/>
            <a:ext cx="1154853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hu-HU" sz="2400" b="1" spc="-5" dirty="0">
                <a:solidFill>
                  <a:srgbClr val="203864"/>
                </a:solidFill>
                <a:cs typeface="Calibri"/>
              </a:rPr>
              <a:t>Többnapos külföldi utazások </a:t>
            </a:r>
          </a:p>
          <a:p>
            <a:pPr marL="0" lvl="1" algn="just"/>
            <a:endParaRPr lang="hu-HU" sz="2000" b="1" spc="-5" dirty="0">
              <a:solidFill>
                <a:srgbClr val="203864"/>
              </a:solidFill>
              <a:cs typeface="Calibri"/>
            </a:endParaRPr>
          </a:p>
          <a:p>
            <a:pPr marL="7429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pc="-5" dirty="0">
                <a:solidFill>
                  <a:srgbClr val="203864"/>
                </a:solidFill>
                <a:cs typeface="Calibri"/>
              </a:rPr>
              <a:t>válaszadók 25 %-a vesz rész évente külföldi utazáson; átlagosan 2,4-szer egy évben</a:t>
            </a:r>
          </a:p>
          <a:p>
            <a:pPr marL="7429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pc="-5" dirty="0">
                <a:solidFill>
                  <a:srgbClr val="203864"/>
                </a:solidFill>
                <a:cs typeface="Calibri"/>
              </a:rPr>
              <a:t>legnépszerűbb Olaszország (12,5%), Horvátország (10%), Ausztria (9 %), </a:t>
            </a:r>
          </a:p>
          <a:p>
            <a:pPr marL="7429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pc="-5" dirty="0">
                <a:solidFill>
                  <a:srgbClr val="203864"/>
                </a:solidFill>
                <a:cs typeface="Calibri"/>
              </a:rPr>
              <a:t>a szomszédos országokba tett utazások aránya 2016-os felméréshez képest minimális csökkenést mutatnak (Románia: 8,9 % →7,2 %, Csehország: 5 % → 3,8 %, Ausztria 11% →9%)</a:t>
            </a:r>
          </a:p>
          <a:p>
            <a:pPr marL="7429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pc="-5" dirty="0">
                <a:solidFill>
                  <a:srgbClr val="203864"/>
                </a:solidFill>
                <a:cs typeface="Calibri"/>
              </a:rPr>
              <a:t>a külföldi utazáson résztvevők 50 %-a átlagosan 4-7 éjszakát töltött el utazása során (szomszédos országokban 3-5 nap) </a:t>
            </a:r>
          </a:p>
          <a:p>
            <a:pPr marL="7429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pc="-5" dirty="0">
                <a:solidFill>
                  <a:srgbClr val="203864"/>
                </a:solidFill>
                <a:cs typeface="Calibri"/>
              </a:rPr>
              <a:t>főbb motivációk: városlátogatás (26,6%) pihenés, kikapcsolódás (25 %), rokonlátogatás (18,4%).</a:t>
            </a:r>
          </a:p>
          <a:p>
            <a:pPr marL="7429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pc="-5" dirty="0">
                <a:solidFill>
                  <a:srgbClr val="203864"/>
                </a:solidFill>
                <a:cs typeface="Calibri"/>
              </a:rPr>
              <a:t>a külföldi többnapos utazások átlagosan 239.814 forintba kerültek (26 159 Ft/fő/éj) </a:t>
            </a:r>
          </a:p>
          <a:p>
            <a:pPr marL="7429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pc="-5" dirty="0">
                <a:solidFill>
                  <a:srgbClr val="203864"/>
                </a:solidFill>
                <a:cs typeface="Calibri"/>
              </a:rPr>
              <a:t>résztvevők 44%-a a háztartásból egyedüliként, 40%-a pedig másodmagával utazott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286695" y="404068"/>
            <a:ext cx="55637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11316E"/>
              </a:buClr>
            </a:pPr>
            <a:r>
              <a:rPr lang="hu-HU" sz="3200" b="1" dirty="0">
                <a:solidFill>
                  <a:srgbClr val="11316E"/>
                </a:solidFill>
              </a:rPr>
              <a:t>Utazási szokások </a:t>
            </a:r>
          </a:p>
          <a:p>
            <a:pPr algn="ctr">
              <a:spcAft>
                <a:spcPts val="1200"/>
              </a:spcAft>
              <a:buClr>
                <a:srgbClr val="11316E"/>
              </a:buClr>
            </a:pPr>
            <a:r>
              <a:rPr lang="hu-HU" sz="2000" dirty="0">
                <a:solidFill>
                  <a:srgbClr val="11316E"/>
                </a:solidFill>
              </a:rPr>
              <a:t>2019. évi 5000 fős MTÜ - Századvég kutatás alapján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614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845A87A4-6EF0-48A9-8D56-A4F0C3614E63}"/>
              </a:ext>
            </a:extLst>
          </p:cNvPr>
          <p:cNvSpPr/>
          <p:nvPr/>
        </p:nvSpPr>
        <p:spPr>
          <a:xfrm>
            <a:off x="2453832" y="166353"/>
            <a:ext cx="8507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11316E"/>
              </a:buClr>
            </a:pPr>
            <a:r>
              <a:rPr lang="hu-HU" sz="3200" b="1" dirty="0">
                <a:solidFill>
                  <a:srgbClr val="11316E"/>
                </a:solidFill>
              </a:rPr>
              <a:t>Főbb utazási irányok a kiemelt fejlesztési térségekből és további turisztikai térségekből 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32" y="1181198"/>
            <a:ext cx="8260595" cy="56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1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90557" y="1633041"/>
            <a:ext cx="10088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A turisztikai térségek fejlesztésének állami feladatairól szóló </a:t>
            </a:r>
            <a:r>
              <a:rPr lang="hu-HU" b="1" dirty="0">
                <a:solidFill>
                  <a:srgbClr val="11316E"/>
                </a:solidFill>
                <a:cs typeface="Arial" panose="020B0604020202020204" pitchFamily="34" charset="0"/>
              </a:rPr>
              <a:t>2016. évi CLVI. törvény </a:t>
            </a: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kimondja, hogy </a:t>
            </a:r>
            <a:r>
              <a:rPr lang="hu-HU" b="1" dirty="0">
                <a:solidFill>
                  <a:srgbClr val="11316E"/>
                </a:solidFill>
                <a:cs typeface="Arial" panose="020B0604020202020204" pitchFamily="34" charset="0"/>
              </a:rPr>
              <a:t>a turisztikai fejlesztések tervezésének alapegysége a desztináció</a:t>
            </a: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, az állam pedig a törvényben meghatározott turisztikai fejlesztéspolitikai, tervezési, végrehajtási, koordinációs és marketingkommunikációs feladatait a Magyar Turisztikai Ügynökség útján látja el.</a:t>
            </a:r>
          </a:p>
          <a:p>
            <a:pPr algn="just"/>
            <a:endParaRPr lang="hu-HU" dirty="0">
              <a:solidFill>
                <a:srgbClr val="11316E"/>
              </a:solidFill>
              <a:cs typeface="Arial" panose="020B0604020202020204" pitchFamily="34" charset="0"/>
            </a:endParaRPr>
          </a:p>
          <a:p>
            <a:pPr algn="just"/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Egy-egy desztináció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földrajzilag jól körülhatárolható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természetföldrajzi vagy kulturális értékekkel, vonzerőkkel rendelkezik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turisztikai kínálati piacon egységes fogadóterület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turisztikai attrakciók, szolgáltatások, szálláshelyek megfelelő mennyiségben és minőségben rendelkezésre állnak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keresleti kategória – a vendégek utazási döntései ezen a szinten fogalmazódnak meg  </a:t>
            </a:r>
          </a:p>
          <a:p>
            <a:pPr algn="just"/>
            <a:endParaRPr lang="hu-HU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8F81D866-0F65-470B-9D43-3B2E1C9901E9}"/>
              </a:ext>
            </a:extLst>
          </p:cNvPr>
          <p:cNvSpPr/>
          <p:nvPr/>
        </p:nvSpPr>
        <p:spPr>
          <a:xfrm>
            <a:off x="2787051" y="480290"/>
            <a:ext cx="7743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  <a:buClr>
                <a:srgbClr val="11316E"/>
              </a:buClr>
            </a:pPr>
            <a:r>
              <a:rPr lang="hu-HU" sz="3200" b="1" dirty="0" err="1">
                <a:solidFill>
                  <a:srgbClr val="11316E"/>
                </a:solidFill>
              </a:rPr>
              <a:t>Desztinációk</a:t>
            </a:r>
            <a:r>
              <a:rPr lang="hu-HU" sz="3200" b="1" dirty="0">
                <a:solidFill>
                  <a:srgbClr val="11316E"/>
                </a:solidFill>
              </a:rPr>
              <a:t> szerepe turisztikai trendekben </a:t>
            </a:r>
          </a:p>
        </p:txBody>
      </p:sp>
    </p:spTree>
    <p:extLst>
      <p:ext uri="{BB962C8B-B14F-4D97-AF65-F5344CB8AC3E}">
        <p14:creationId xmlns:p14="http://schemas.microsoft.com/office/powerpoint/2010/main" val="77982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936377" y="1302400"/>
            <a:ext cx="5255623" cy="420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11316E"/>
                </a:solidFill>
              </a:rPr>
              <a:t>Kormányhatározattal nevesített kiemelt turisztikai fejlesztési térségek:</a:t>
            </a:r>
            <a:endParaRPr lang="hu-HU" dirty="0">
              <a:solidFill>
                <a:srgbClr val="11316E"/>
              </a:solidFill>
            </a:endParaRPr>
          </a:p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Balaton</a:t>
            </a:r>
          </a:p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Sopron-Fertő</a:t>
            </a:r>
          </a:p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Tokaj, Felső-Tisza és Nyírség</a:t>
            </a:r>
          </a:p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Dunakanyar</a:t>
            </a:r>
          </a:p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Debrecen, Hajdúszoboszló, Hortobágy és Tisza-tó</a:t>
            </a:r>
          </a:p>
          <a:p>
            <a:pPr marL="0" lvl="1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hu-HU" sz="1600" dirty="0">
              <a:solidFill>
                <a:srgbClr val="11316E"/>
              </a:solidFill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rgbClr val="11316E"/>
                </a:solidFill>
              </a:rPr>
              <a:t>További turisztikai térségek:</a:t>
            </a:r>
            <a:endParaRPr lang="hu-HU" sz="1600" b="1" dirty="0">
              <a:solidFill>
                <a:srgbClr val="11316E"/>
              </a:solidFill>
              <a:cs typeface="Arial" panose="020B0604020202020204" pitchFamily="34" charset="0"/>
            </a:endParaRPr>
          </a:p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Gyula-Békéscsaba</a:t>
            </a:r>
          </a:p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Mátra-Bükk</a:t>
            </a:r>
          </a:p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Pécs-Villány</a:t>
            </a:r>
          </a:p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Szeged-Makó</a:t>
            </a:r>
          </a:p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Győr-Szigetköz-Pannonhalma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9CC57847-B248-4311-AFD2-21F5620DA2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1" y="1759541"/>
            <a:ext cx="6276041" cy="469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5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3B9CF3D9-D1E6-4E65-8B7C-A8E77FD3A197}"/>
              </a:ext>
            </a:extLst>
          </p:cNvPr>
          <p:cNvSpPr txBox="1"/>
          <p:nvPr/>
        </p:nvSpPr>
        <p:spPr>
          <a:xfrm>
            <a:off x="1393519" y="1909727"/>
            <a:ext cx="9812631" cy="330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hu-HU" b="1" u="sng" dirty="0">
                <a:solidFill>
                  <a:srgbClr val="11316E"/>
                </a:solidFill>
                <a:cs typeface="Arial" panose="020B0604020202020204" pitchFamily="34" charset="0"/>
              </a:rPr>
              <a:t>A </a:t>
            </a:r>
            <a:r>
              <a:rPr lang="hu-HU" b="1" u="sng" dirty="0" err="1">
                <a:solidFill>
                  <a:srgbClr val="11316E"/>
                </a:solidFill>
                <a:cs typeface="Arial" panose="020B0604020202020204" pitchFamily="34" charset="0"/>
              </a:rPr>
              <a:t>desztinációfejlesztés</a:t>
            </a:r>
            <a:r>
              <a:rPr lang="hu-HU" b="1" u="sng" dirty="0">
                <a:solidFill>
                  <a:srgbClr val="11316E"/>
                </a:solidFill>
                <a:cs typeface="Arial" panose="020B0604020202020204" pitchFamily="34" charset="0"/>
              </a:rPr>
              <a:t> általános szempontjai: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az MTÜ egy-egy térséget nem kijelöl, hanem szakmai konzultációt követően lehatárol 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a lehatárolás során egyéni vélemények figyelembe vétele mellett az alátámasztott, reális szempontok a hangsúlyosak </a:t>
            </a:r>
            <a:r>
              <a:rPr lang="hu-HU" i="1" dirty="0">
                <a:solidFill>
                  <a:srgbClr val="11316E"/>
                </a:solidFill>
                <a:cs typeface="Arial" panose="020B0604020202020204" pitchFamily="34" charset="0"/>
              </a:rPr>
              <a:t>(pl. Balaton és Veszprém, Tokaj és Nyíregyháza) 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a vizionált térségi rendszer lefedi az országosan keletkező vendégéjszakák több, mint 85%-át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a térségek meghatározásakor a korábbi szakmai műhelymunkák eredményeként vizionált desztinációk maximális figyelembevétele megtörtént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pontszerű (nem hatékony, versengő és forráshiányos) értékesítés helyett desztinációs piacra lépés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11316E"/>
                </a:solidFill>
                <a:cs typeface="Arial" panose="020B0604020202020204" pitchFamily="34" charset="0"/>
              </a:rPr>
              <a:t>elvi együttműködések helyett közös termékalapon keresztül történő tényleges közös akciók és tevékenységek 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F1DF8DB3-33D7-4A16-AD68-BAEBB04A8064}"/>
              </a:ext>
            </a:extLst>
          </p:cNvPr>
          <p:cNvSpPr/>
          <p:nvPr/>
        </p:nvSpPr>
        <p:spPr>
          <a:xfrm>
            <a:off x="2949025" y="640199"/>
            <a:ext cx="6587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  <a:buClr>
                <a:srgbClr val="11316E"/>
              </a:buClr>
            </a:pPr>
            <a:r>
              <a:rPr lang="hu-HU" sz="2800" b="1" dirty="0">
                <a:solidFill>
                  <a:srgbClr val="11316E"/>
                </a:solidFill>
              </a:rPr>
              <a:t>Paradigmaváltás a desztinációfejlesztésben</a:t>
            </a:r>
          </a:p>
        </p:txBody>
      </p:sp>
    </p:spTree>
    <p:extLst>
      <p:ext uri="{BB962C8B-B14F-4D97-AF65-F5344CB8AC3E}">
        <p14:creationId xmlns:p14="http://schemas.microsoft.com/office/powerpoint/2010/main" val="228156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19E65EA1-F659-4409-B942-E20B511DA5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669403"/>
              </p:ext>
            </p:extLst>
          </p:nvPr>
        </p:nvGraphicFramePr>
        <p:xfrm>
          <a:off x="1480268" y="1735856"/>
          <a:ext cx="7116417" cy="434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411B7C5E-06A7-49A3-AEA6-DE352875B6DD}"/>
              </a:ext>
            </a:extLst>
          </p:cNvPr>
          <p:cNvSpPr txBox="1"/>
          <p:nvPr/>
        </p:nvSpPr>
        <p:spPr>
          <a:xfrm>
            <a:off x="9037982" y="1625932"/>
            <a:ext cx="2557669" cy="1631216"/>
          </a:xfrm>
          <a:prstGeom prst="rect">
            <a:avLst/>
          </a:prstGeom>
          <a:noFill/>
          <a:ln>
            <a:solidFill>
              <a:srgbClr val="11316E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11316E"/>
              </a:buClr>
            </a:pPr>
            <a:r>
              <a:rPr lang="hu-HU" sz="2000" b="1" dirty="0">
                <a:solidFill>
                  <a:srgbClr val="11316E"/>
                </a:solidFill>
              </a:rPr>
              <a:t>2018-ban a vidéki vendégéjszakák 71,1%-a ezekben a térségekben realizálódott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74458643-5DC9-4B3F-A1E5-9BCAD89F784E}"/>
              </a:ext>
            </a:extLst>
          </p:cNvPr>
          <p:cNvSpPr/>
          <p:nvPr/>
        </p:nvSpPr>
        <p:spPr>
          <a:xfrm>
            <a:off x="3510580" y="552665"/>
            <a:ext cx="5170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  <a:buClr>
                <a:srgbClr val="11316E"/>
              </a:buClr>
            </a:pPr>
            <a:r>
              <a:rPr lang="hu-HU" sz="3200" b="1" dirty="0">
                <a:solidFill>
                  <a:srgbClr val="11316E"/>
                </a:solidFill>
              </a:rPr>
              <a:t>Desztinációk vendégforgalma</a:t>
            </a:r>
          </a:p>
        </p:txBody>
      </p:sp>
    </p:spTree>
    <p:extLst>
      <p:ext uri="{BB962C8B-B14F-4D97-AF65-F5344CB8AC3E}">
        <p14:creationId xmlns:p14="http://schemas.microsoft.com/office/powerpoint/2010/main" val="2779377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2925</Words>
  <Application>Microsoft Office PowerPoint</Application>
  <PresentationFormat>Szélesvásznú</PresentationFormat>
  <Paragraphs>411</Paragraphs>
  <Slides>18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Century Gothic</vt:lpstr>
      <vt:lpstr>Times New Roman</vt:lpstr>
      <vt:lpstr>Wingdings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Dániel</dc:creator>
  <cp:lastModifiedBy>Molnaranita</cp:lastModifiedBy>
  <cp:revision>204</cp:revision>
  <cp:lastPrinted>2019-11-27T18:20:31Z</cp:lastPrinted>
  <dcterms:created xsi:type="dcterms:W3CDTF">2019-02-08T15:19:35Z</dcterms:created>
  <dcterms:modified xsi:type="dcterms:W3CDTF">2019-11-28T08:48:54Z</dcterms:modified>
</cp:coreProperties>
</file>