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75" r:id="rId3"/>
    <p:sldId id="263" r:id="rId4"/>
    <p:sldId id="264" r:id="rId5"/>
    <p:sldId id="266" r:id="rId6"/>
    <p:sldId id="267" r:id="rId7"/>
    <p:sldId id="268" r:id="rId8"/>
    <p:sldId id="269" r:id="rId9"/>
    <p:sldId id="271" r:id="rId10"/>
    <p:sldId id="272" r:id="rId11"/>
    <p:sldId id="274" r:id="rId1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C28B"/>
    <a:srgbClr val="A5D692"/>
    <a:srgbClr val="ABDC90"/>
    <a:srgbClr val="6ECD2F"/>
    <a:srgbClr val="30AC2A"/>
    <a:srgbClr val="52AE5D"/>
    <a:srgbClr val="5CA46A"/>
    <a:srgbClr val="42B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356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pPr>
              <a:defRPr/>
            </a:pPr>
            <a:fld id="{171E89D6-F286-4884-A23F-CC20B0F4ACE2}" type="datetimeFigureOut">
              <a:rPr lang="hu-HU"/>
              <a:pPr>
                <a:defRPr/>
              </a:pPr>
              <a:t>2018.11.18.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pPr>
              <a:defRPr/>
            </a:pPr>
            <a:fld id="{0CAFA4D9-C708-4ADA-AAEC-1F4C5614F2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64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4820FF0-6CC9-47B3-B53B-0A9515E5FB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380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C70D2-3E43-419F-A029-8F5CE572F45B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4C8B-B5A3-43F2-8A3C-872318ABAC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6FEE-29A5-4CBD-91FA-FE70C0C521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1DBF-044F-4078-8015-BAE0736D2B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7AFE5-9A89-404A-A602-124D987EE9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61B4-BE5F-460A-8C1A-01DC122EB3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740BE-241A-4371-AC39-905BEB8F83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B67A2-CF94-4F2C-B17A-087221010A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97F19-0774-4D13-B69A-BA7B22CB85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6B000-35D0-4423-BF91-F98CB21661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F68B3-C958-46F9-BCA9-215EAFD074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FF5BF-F3B9-41E9-8FA7-E34576F3D1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C2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F595229-F5D6-4963-83C9-46AED32CF1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slow">
    <p:strips dir="l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C2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5867400" cy="431800"/>
          </a:xfrm>
        </p:spPr>
        <p:txBody>
          <a:bodyPr/>
          <a:lstStyle/>
          <a:p>
            <a:pPr algn="l" eaLnBrk="1" hangingPunct="1"/>
            <a:r>
              <a:rPr lang="hu-HU" sz="1200" b="1" smtClean="0">
                <a:solidFill>
                  <a:schemeClr val="bg1"/>
                </a:solidFill>
                <a:latin typeface="Verdana" pitchFamily="34" charset="0"/>
              </a:rPr>
              <a:t>EURÓPAI TÁMOGATÁSOKAT AUDITÁLÓ FŐIGAZGATÓSÁG</a:t>
            </a:r>
          </a:p>
        </p:txBody>
      </p:sp>
      <p:pic>
        <p:nvPicPr>
          <p:cNvPr id="3075" name="Picture 3" descr="eu-zászló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115888"/>
            <a:ext cx="719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3077" name="Picture 5" descr="mzasz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115888"/>
            <a:ext cx="7921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650" y="1484312"/>
            <a:ext cx="7772400" cy="1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hu-HU" sz="4000" b="1" i="1" kern="0" dirty="0">
              <a:solidFill>
                <a:schemeClr val="tx2"/>
              </a:solidFill>
              <a:latin typeface="Times New Roman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hu-HU" sz="4000" b="1" dirty="0" smtClean="0"/>
              <a:t>Európai uniós elszámolások kérdései – az EUTAF tapasztalatai</a:t>
            </a:r>
            <a:endParaRPr lang="hu-HU" sz="4000" i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31913" y="3068638"/>
            <a:ext cx="64008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hu-HU" sz="2800" b="1" kern="0" dirty="0"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hu-HU" sz="2800" b="1" kern="0" dirty="0"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800" b="1" kern="0" dirty="0"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800" b="1" kern="0" dirty="0"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2000" kern="0" dirty="0" smtClean="0">
                <a:latin typeface="Calibri" pitchFamily="34" charset="0"/>
                <a:cs typeface="Calibri" pitchFamily="34" charset="0"/>
              </a:rPr>
              <a:t>Riskó Ágnes, igazgató</a:t>
            </a:r>
            <a:endParaRPr lang="hu-HU" sz="2000" kern="0" dirty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000" kern="0" dirty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2000" kern="0" dirty="0" smtClean="0">
                <a:latin typeface="Calibri" pitchFamily="34" charset="0"/>
                <a:cs typeface="Calibri" pitchFamily="34" charset="0"/>
              </a:rPr>
              <a:t>Esztergom, 2018. november 22. </a:t>
            </a:r>
            <a:endParaRPr lang="hu-HU" sz="2000" kern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hu-HU" dirty="0" smtClean="0"/>
              <a:t>Kettős finanszírozás</a:t>
            </a:r>
          </a:p>
          <a:p>
            <a:r>
              <a:rPr lang="hu-HU" dirty="0" smtClean="0"/>
              <a:t>Nem jól számított bérek (arányosítási problémák)</a:t>
            </a:r>
          </a:p>
          <a:p>
            <a:r>
              <a:rPr lang="hu-HU" dirty="0" smtClean="0"/>
              <a:t>Tanulmányok esetében plágium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182288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2088232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77097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u-HU" dirty="0" smtClean="0"/>
              <a:t>EUTAF ellenőrzi: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hu-HU" dirty="0" err="1" smtClean="0"/>
              <a:t>Mainstream</a:t>
            </a:r>
            <a:r>
              <a:rPr lang="hu-HU" dirty="0" smtClean="0"/>
              <a:t> OP-k (GINOP, EFOP, KÖFOP, IKOP, KEHOP, TOP, VEKOP, RSZTOP)</a:t>
            </a:r>
          </a:p>
          <a:p>
            <a:r>
              <a:rPr lang="hu-HU" dirty="0" smtClean="0"/>
              <a:t>Nemzetközi programok (Svájci Alap, </a:t>
            </a:r>
            <a:r>
              <a:rPr lang="hu-HU" dirty="0" err="1" smtClean="0"/>
              <a:t>EGT-Norvég</a:t>
            </a:r>
            <a:r>
              <a:rPr lang="hu-HU" dirty="0" smtClean="0"/>
              <a:t> Finanszírozási Mechanizmus)</a:t>
            </a:r>
          </a:p>
          <a:p>
            <a:r>
              <a:rPr lang="hu-HU" dirty="0" smtClean="0"/>
              <a:t>Belügyi Alapok</a:t>
            </a:r>
          </a:p>
          <a:p>
            <a:r>
              <a:rPr lang="hu-HU" dirty="0" smtClean="0"/>
              <a:t>ETE, IPA, transznacionális, ENI programok (HUHR, HUSRB, SKHU, ROHU, ATHU, SIHU, Duna, HUSKROUA-ENI)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931351"/>
      </p:ext>
    </p:extLst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dirty="0" smtClean="0"/>
              <a:t>Az ETE sajátosságai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sz="2800" dirty="0" smtClean="0"/>
              <a:t>A megvalósítási helyszín nem mindig derül ki egyértelműen a pályázatból, illetve a </a:t>
            </a:r>
            <a:r>
              <a:rPr lang="hu-HU" sz="2800" dirty="0" err="1" smtClean="0"/>
              <a:t>TSz-ből</a:t>
            </a:r>
            <a:r>
              <a:rPr lang="hu-HU" sz="2800" dirty="0" smtClean="0"/>
              <a:t>, egy projekten (</a:t>
            </a:r>
            <a:r>
              <a:rPr lang="hu-HU" sz="2800" dirty="0" smtClean="0"/>
              <a:t>részprojekten) belül </a:t>
            </a:r>
            <a:r>
              <a:rPr lang="hu-HU" sz="2800" dirty="0" smtClean="0"/>
              <a:t>több helyszín is lehetséges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smtClean="0"/>
              <a:t>Rendkívül változatos projektcélok, a tisztán „</a:t>
            </a:r>
            <a:r>
              <a:rPr lang="hu-HU" sz="2800" dirty="0" err="1" smtClean="0"/>
              <a:t>soft</a:t>
            </a:r>
            <a:r>
              <a:rPr lang="hu-HU" sz="2800" dirty="0" smtClean="0"/>
              <a:t>” projektektől kezdve tömeges eszközbeszerzéseken át a komolyabb infrastrukturális beruházásokig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96312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/>
          <a:lstStyle/>
          <a:p>
            <a:r>
              <a:rPr lang="hu-HU" dirty="0" smtClean="0"/>
              <a:t>Az ETE sajátosságai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403"/>
          </a:xfrm>
        </p:spPr>
        <p:txBody>
          <a:bodyPr/>
          <a:lstStyle/>
          <a:p>
            <a:r>
              <a:rPr lang="hu-HU" sz="2800" dirty="0" smtClean="0"/>
              <a:t>Egyes kérdések partnerszinten nem vizsgálhatók megfelelően, ezért módosulhat a </a:t>
            </a:r>
            <a:r>
              <a:rPr lang="hu-HU" sz="2800" dirty="0" err="1" smtClean="0"/>
              <a:t>scope</a:t>
            </a:r>
            <a:r>
              <a:rPr lang="hu-HU" sz="2800" dirty="0" smtClean="0"/>
              <a:t> annak függvényében, hogy az ellenőrzött szerv PP vagy LP</a:t>
            </a:r>
          </a:p>
          <a:p>
            <a:r>
              <a:rPr lang="hu-HU" sz="2800" dirty="0" smtClean="0"/>
              <a:t>Külföldi joganyagok értelmezése is szükséges</a:t>
            </a:r>
          </a:p>
          <a:p>
            <a:r>
              <a:rPr lang="hu-HU" sz="2800" dirty="0" smtClean="0"/>
              <a:t>Bizonyos esetekben a </a:t>
            </a:r>
            <a:r>
              <a:rPr lang="hu-HU" sz="2800" dirty="0"/>
              <a:t>szolgáltatások teljesülése, illetve annak minősége is nehezen megítélhető</a:t>
            </a:r>
          </a:p>
          <a:p>
            <a:r>
              <a:rPr lang="hu-HU" sz="2800" dirty="0"/>
              <a:t>A piaci árak ellenőrzése nehézkes annak ellenére, hogy három árajánlat szinte mindig van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97861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ellenőrzés során felmerülő nehézségek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497363"/>
          </a:xfrm>
        </p:spPr>
        <p:txBody>
          <a:bodyPr/>
          <a:lstStyle/>
          <a:p>
            <a:r>
              <a:rPr lang="hu-HU" sz="2800" dirty="0" smtClean="0"/>
              <a:t>Különböző IT a különböző programokban (</a:t>
            </a:r>
            <a:r>
              <a:rPr lang="hu-HU" sz="2800" dirty="0" err="1" smtClean="0"/>
              <a:t>eMS</a:t>
            </a:r>
            <a:r>
              <a:rPr lang="hu-HU" sz="2800" dirty="0" smtClean="0"/>
              <a:t> és IMIR)</a:t>
            </a:r>
          </a:p>
          <a:p>
            <a:r>
              <a:rPr lang="hu-HU" sz="2800" dirty="0" smtClean="0"/>
              <a:t>Az intézményrendszer többszintű, a hatáskörök nem mindig egyértelműek, kapcsolattartás többlépcsős</a:t>
            </a:r>
          </a:p>
          <a:p>
            <a:r>
              <a:rPr lang="hu-HU" sz="2800" dirty="0" smtClean="0"/>
              <a:t>Több kézben van az ellenőrzés (ATHU, SIHU, ROHU), a külföldi audithatóságokkal való együttműködés is lassíthatja a folyamatot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60911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Ellenőrzési 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hu-HU" dirty="0" smtClean="0"/>
              <a:t>Legproblémásabbak a közbeszerzési eljárások – gyakori a szabálytalanság és a pénzügyi korrekció összege is nagy </a:t>
            </a:r>
          </a:p>
          <a:p>
            <a:r>
              <a:rPr lang="hu-HU" dirty="0" smtClean="0"/>
              <a:t>Gyakran fordulnak elő kisebb összegű szabálytalanságok a bérelszámolásoknál</a:t>
            </a:r>
          </a:p>
          <a:p>
            <a:r>
              <a:rPr lang="hu-HU" dirty="0" smtClean="0"/>
              <a:t>Sokszor találkozunk piaci túlárazással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52239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Közbeszerzési eljárásoknál tapasztalt problémák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Közbeszerzési eljárás mellőzése (egybeszámítás)</a:t>
            </a:r>
          </a:p>
          <a:p>
            <a:r>
              <a:rPr lang="hu-HU" dirty="0" smtClean="0"/>
              <a:t>Versenykorlátozó magatartás (a felkért ajánlattevő nem alkalmas)</a:t>
            </a:r>
          </a:p>
          <a:p>
            <a:r>
              <a:rPr lang="hu-HU" dirty="0" smtClean="0"/>
              <a:t>Diszkriminatív alkalmassági kritériumok (pl. konkrét termék megnevezése)</a:t>
            </a:r>
          </a:p>
          <a:p>
            <a:r>
              <a:rPr lang="hu-HU" dirty="0" smtClean="0"/>
              <a:t>Túlzó alkalmassági feltételek (túl sok és/vagy magas értékű referencia, túlzó árbevétel-elvárás stb.)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587860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elszámolható költség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Alkohol az éttermi számlán (egyébként elszámolható konferenciához kapcsolódó költség)</a:t>
            </a:r>
          </a:p>
          <a:p>
            <a:r>
              <a:rPr lang="hu-HU" dirty="0" smtClean="0"/>
              <a:t>A projekt megvalósítás utolsó napján beszerzett fényképezőgép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441174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Túlárazás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Projektmenedzsment</a:t>
            </a:r>
          </a:p>
          <a:p>
            <a:r>
              <a:rPr lang="hu-HU" dirty="0" smtClean="0"/>
              <a:t>Eszközök, szolgáltatások</a:t>
            </a:r>
          </a:p>
          <a:p>
            <a:r>
              <a:rPr lang="hu-HU" dirty="0" smtClean="0"/>
              <a:t>Bérek (projekt kezdetekor többszörösére emelkedő bérek)</a:t>
            </a:r>
          </a:p>
          <a:p>
            <a:r>
              <a:rPr lang="hu-HU" dirty="0" smtClean="0"/>
              <a:t>Túlárazás kiszűrésének módszerei</a:t>
            </a:r>
          </a:p>
          <a:p>
            <a:pPr marL="0" indent="0">
              <a:buNone/>
            </a:pPr>
            <a:r>
              <a:rPr lang="hu-HU" dirty="0" smtClean="0"/>
              <a:t>	(internet, árajánlat-kérés, korábbi ellenőrzési tapasztalatok)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7AFE5-9A89-404A-A602-124D987EE923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44389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373</Words>
  <Application>Microsoft Office PowerPoint</Application>
  <PresentationFormat>Diavetítés a képernyőre (4:3 oldalarány)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Alapértelmezett terv</vt:lpstr>
      <vt:lpstr>EURÓPAI TÁMOGATÁSOKAT AUDITÁLÓ FŐIGAZGATÓSÁG</vt:lpstr>
      <vt:lpstr>EUTAF ellenőrzi:</vt:lpstr>
      <vt:lpstr>Az ETE sajátosságai</vt:lpstr>
      <vt:lpstr>Az ETE sajátosságai II.</vt:lpstr>
      <vt:lpstr>Az ellenőrzés során felmerülő nehézségek</vt:lpstr>
      <vt:lpstr>Ellenőrzési tapasztalatok</vt:lpstr>
      <vt:lpstr>Közbeszerzési eljárásoknál tapasztalt problémák</vt:lpstr>
      <vt:lpstr>Nem elszámolható költség</vt:lpstr>
      <vt:lpstr>Túlárazás</vt:lpstr>
      <vt:lpstr>Egyéb problémák</vt:lpstr>
      <vt:lpstr>Köszönöm a figyelmet!</vt:lpstr>
    </vt:vector>
  </TitlesOfParts>
  <Company>KEHI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SzantoP</dc:creator>
  <cp:lastModifiedBy>Riskó Ágnes</cp:lastModifiedBy>
  <cp:revision>229</cp:revision>
  <dcterms:created xsi:type="dcterms:W3CDTF">2008-06-06T06:46:26Z</dcterms:created>
  <dcterms:modified xsi:type="dcterms:W3CDTF">2018-11-18T19:37:00Z</dcterms:modified>
</cp:coreProperties>
</file>