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71" r:id="rId12"/>
    <p:sldId id="272" r:id="rId13"/>
    <p:sldId id="27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F38A5C-0C88-4B89-AD7A-74D134565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A9A6EDF-D4FD-402F-A817-DFD173942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BD8FA6-3511-4244-A1C9-4323C9E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9CFA87-F9FF-4757-9742-D6B9DEA6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7A12BC-48BA-4371-95D5-BEBE9E86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29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6FCAA6-D902-42D2-AB49-859F3C34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4A841FE-6084-48BE-A648-1A2EFA096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B92471-EC84-444E-B18E-83255E9E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04D6CA-CCAA-4419-B232-19DC32E9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1F3B36-C04A-443C-A9D5-1A84A996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1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4E494B3-77C8-4F02-A506-0989A4EE8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0C8BB22-EF48-4FC6-8498-73619AAAA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F2BC2E-CBD5-4236-8E3A-2442205A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FE3DAB-DD71-4E54-957E-50B18D04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30BDEA-9BCB-4DC1-A9BC-DFDA5103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26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BEA892-699C-41C7-AF9C-E4437367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DF1A2F-22E6-4243-B4AA-6914E6C9A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F0EF63-82C1-4A81-A19D-58585466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B08EAD-73D7-410B-83CA-60FF047F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C8A569-D4E7-4049-AB5B-A31D1082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22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C06566-D272-438F-89D6-072B21D2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7C31238-FB43-4DE0-B6BD-5D1CBE3E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9DBD72-F05D-4FEE-968D-C625DD58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1EFE83-331D-48E2-A0E8-28D4C112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00D56C-E3A9-4807-AB55-C57AED57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15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AF2854-CF54-4DF2-87D2-B3F34182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D7E521-656B-40B7-B897-440A809E8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A3AEC35-E2A2-4707-A2C6-0B103BC96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CD1C7EE-3638-4CD7-A678-6EE3730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833CCD4-936A-4ACB-AE15-06680892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0B02114-04B0-4F4C-AC44-557D83D4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14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6C6E19-C807-4969-A027-4985735A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5ABAA6C-1378-480A-9AF4-FF7091E3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0710947-D2DF-4ED7-8529-9B9BAE302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6EA1E40-E12B-4A84-BD76-C393E1A11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146B697-81DA-4486-A941-F5E3AC4DA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D42B971-F01E-413F-A567-35D49762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F905E07-D15B-4387-AF4D-01F47A54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D7E6570-8241-4946-98CA-BAFE6BDB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05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9807CC-443F-4D28-9361-9FB7EE0E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F81B1D2-7063-4B99-A9AE-082FF30E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2987CCC-8CE3-47F8-938E-4A4E842C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4A9A900-8694-4351-B38C-0C09CDF0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3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EFA2A42-3E5B-4ECD-8534-46A73573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E2CF164-DF98-4DD2-AC78-C3AF2CA2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8D48EE0-96E7-4911-BC2D-7FA67C92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31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B43DD2-EDD2-4A1F-B583-6F9673F7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E68207-98B9-45CA-86E3-203E04C3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7977AA-6718-4E16-80BA-6F8B4038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93BA68E-1BF9-4E0F-AA91-B39C4EDC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DD0D772-1953-44C8-A556-457D73EB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21DC39E-0EA5-4968-A373-AE16DE92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08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36ADC-6CF5-4EAD-AE6C-DA1FD942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0690859-0766-4213-B844-C7DA9A702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69A29B8-2A0A-4BD5-BCEC-0F34DC3B4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82D394D-2409-4A1E-8962-CA03A384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855FD18-EADC-42B0-8A2B-BE537B16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DAB1E2-11A5-4C7E-B03F-4779FAE1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00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566351E-1E40-447C-B226-AC6EA5C5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FE3CAB-BA84-4F4B-991B-DC4AC3151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881D74-D725-4CA4-B40A-82DC1A2EC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348FA-DA9D-4886-8146-D306C5DC4E55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02AC11-31CE-44DD-BF1D-959A022A5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6E8B09-4290-41D0-BFA4-1BCFC8180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5FCD-D822-466B-A53D-F351CC15E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47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BD734E6-84C2-41A9-9F62-D6CEE626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4875" cy="794678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4A32A9-3AAD-4487-948B-9C2AC2D1C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024" y="2545976"/>
            <a:ext cx="7951694" cy="285483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Közvetlen EU-s finanszírozási lehetőségek</a:t>
            </a:r>
            <a:br>
              <a:rPr lang="hu-HU" sz="4400" b="1" dirty="0">
                <a:solidFill>
                  <a:schemeClr val="bg1"/>
                </a:solidFill>
              </a:rPr>
            </a:br>
            <a:r>
              <a:rPr lang="hu-HU" sz="4400" b="1" dirty="0">
                <a:solidFill>
                  <a:schemeClr val="bg1"/>
                </a:solidFill>
              </a:rPr>
              <a:t>2021-2027</a:t>
            </a:r>
            <a:r>
              <a:rPr lang="hu-HU" b="1" dirty="0">
                <a:solidFill>
                  <a:schemeClr val="bg1"/>
                </a:solidFill>
              </a:rPr>
              <a:t/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sz="2700" b="1" dirty="0">
                <a:solidFill>
                  <a:schemeClr val="bg1"/>
                </a:solidFill>
              </a:rPr>
              <a:t/>
            </a:r>
            <a:br>
              <a:rPr lang="hu-HU" sz="2700" b="1" dirty="0">
                <a:solidFill>
                  <a:schemeClr val="bg1"/>
                </a:solidFill>
              </a:rPr>
            </a:br>
            <a:r>
              <a:rPr lang="hu-HU" sz="2700" b="1" dirty="0">
                <a:solidFill>
                  <a:schemeClr val="bg1"/>
                </a:solidFill>
              </a:rPr>
              <a:t>Hitesy Ágnes</a:t>
            </a:r>
            <a:br>
              <a:rPr lang="hu-HU" sz="2700" b="1" dirty="0">
                <a:solidFill>
                  <a:schemeClr val="bg1"/>
                </a:solidFill>
              </a:rPr>
            </a:br>
            <a:r>
              <a:rPr lang="hu-HU" sz="2700" b="1" dirty="0">
                <a:solidFill>
                  <a:schemeClr val="bg1"/>
                </a:solidFill>
              </a:rPr>
              <a:t>HBH Stratégia és Fejlesztés Kft. 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31703B21-6290-40FA-B3DA-FDB0AF82FF6C}"/>
              </a:ext>
            </a:extLst>
          </p:cNvPr>
          <p:cNvSpPr txBox="1">
            <a:spLocks/>
          </p:cNvSpPr>
          <p:nvPr/>
        </p:nvSpPr>
        <p:spPr>
          <a:xfrm>
            <a:off x="2919273" y="6947647"/>
            <a:ext cx="6353451" cy="779929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>
                <a:solidFill>
                  <a:schemeClr val="bg1"/>
                </a:solidFill>
              </a:rPr>
              <a:t>Kóspallag, 2020. július 30.</a:t>
            </a:r>
          </a:p>
        </p:txBody>
      </p:sp>
    </p:spTree>
    <p:extLst>
      <p:ext uri="{BB962C8B-B14F-4D97-AF65-F5344CB8AC3E}">
        <p14:creationId xmlns:p14="http://schemas.microsoft.com/office/powerpoint/2010/main" val="16760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62B2CE-1225-4AB5-B734-42934FC2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Az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Interreg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és az ERDF prioritásai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D04A60-EF11-4707-BCCA-55B3A933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5" y="1400174"/>
            <a:ext cx="9248774" cy="5162551"/>
          </a:xfrm>
        </p:spPr>
        <p:txBody>
          <a:bodyPr>
            <a:normAutofit fontScale="92500" lnSpcReduction="20000"/>
          </a:bodyPr>
          <a:lstStyle/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Öt átfogó prioritás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„S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marter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Europe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innováció, digitalizáció, a TBK versenyképességének növelése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Zöldebb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, alacsony széndioxid kibocsátású Európa: fenntartható energia, éghajlatváltozáshoz való alkalmazkodás, körkörös gazdaság, biodiverzitás 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Összekapcsoltabb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Európa: fenntartható mobilitás, digitális kapcsolatok erősítése 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Szociálisabb Eur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ópa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minőségi munkához és oktatáshoz való hozzáférés, a hátramaradott csoportok integrációja, egyenlő hozzáférés az egészségügyhöz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Állampolgárokhoz közeli Európa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Fenntartható növekedés helyi szinten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Kormányzás 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27D34EA-F370-4444-AB78-D7E38C47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0" y="1518194"/>
            <a:ext cx="876951" cy="87695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4832098-D2A0-4F75-8CF4-094AD95D2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11" y="2395145"/>
            <a:ext cx="960688" cy="93209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428923D-2570-4DF8-B3A6-9FF75A27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49" y="3293950"/>
            <a:ext cx="960688" cy="93781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BA8A9D4-E09B-4012-A537-29C2A4D5F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74" y="4226046"/>
            <a:ext cx="903851" cy="93209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8E44A23-94A1-44DA-A02C-6A008B368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36" y="5158142"/>
            <a:ext cx="940963" cy="92416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AD2DBD1-FF60-42C2-9390-257DD2888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75" y="6030795"/>
            <a:ext cx="1084884" cy="9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62B2CE-1225-4AB5-B734-42934FC2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2020-as pályázati lehetőségek a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Green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Deal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kapcsán</a:t>
            </a:r>
            <a:br>
              <a:rPr lang="hu-HU" dirty="0">
                <a:solidFill>
                  <a:schemeClr val="accent1">
                    <a:lumMod val="75000"/>
                  </a:schemeClr>
                </a:solidFill>
              </a:rPr>
            </a:b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D04A60-EF11-4707-BCCA-55B3A933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296" y="1399614"/>
            <a:ext cx="9248774" cy="5162551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European </a:t>
            </a:r>
            <a:r>
              <a:rPr lang="hu-HU" sz="2000" b="1" dirty="0" err="1">
                <a:solidFill>
                  <a:schemeClr val="accent5">
                    <a:lumMod val="50000"/>
                  </a:schemeClr>
                </a:solidFill>
              </a:rPr>
              <a:t>Grean</a:t>
            </a: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5">
                    <a:lumMod val="50000"/>
                  </a:schemeClr>
                </a:solidFill>
              </a:rPr>
              <a:t>Deal</a:t>
            </a: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5">
                    <a:lumMod val="50000"/>
                  </a:schemeClr>
                </a:solidFill>
              </a:rPr>
              <a:t>calls</a:t>
            </a: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: ( a futó H2020 költségvetéséből) 11 </a:t>
            </a:r>
            <a:r>
              <a:rPr lang="hu-HU" sz="2000" dirty="0" err="1">
                <a:solidFill>
                  <a:schemeClr val="accent5">
                    <a:lumMod val="50000"/>
                  </a:schemeClr>
                </a:solidFill>
              </a:rPr>
              <a:t>priorítás</a:t>
            </a: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megjelenés: 2020 szeptember vége, </a:t>
            </a:r>
          </a:p>
          <a:p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benyújtási határidő 2021 január, </a:t>
            </a:r>
          </a:p>
          <a:p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projekt kezdés 2021 2. félév</a:t>
            </a:r>
          </a:p>
          <a:p>
            <a:pPr marL="0" indent="0">
              <a:buNone/>
            </a:pP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EUCF ( European City </a:t>
            </a:r>
            <a:r>
              <a:rPr lang="hu-HU" sz="2000" b="1" dirty="0" err="1">
                <a:solidFill>
                  <a:schemeClr val="accent5">
                    <a:lumMod val="50000"/>
                  </a:schemeClr>
                </a:solidFill>
              </a:rPr>
              <a:t>Facility</a:t>
            </a: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): energetikai ( megújuló és hatékonyság) beruházások előkészítésére ( MT, háttér és hatástanulmányok, forrás feltárás, jogi, pénzügyi modellek kidolgozása….)</a:t>
            </a:r>
          </a:p>
          <a:p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4 pályázati felhívás, növekvő támogatási keret ( 1. felhívás:11, 2. felhívás: 25 nyertes) </a:t>
            </a:r>
          </a:p>
          <a:p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benyújtási határidő 2020 október, 2021 március</a:t>
            </a:r>
          </a:p>
          <a:p>
            <a:pPr marL="0" indent="0">
              <a:buNone/>
            </a:pP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További</a:t>
            </a: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, a korábbi támogatási struktúrát kiegészítő </a:t>
            </a: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új konstrukciókkal is számolunk</a:t>
            </a:r>
          </a:p>
        </p:txBody>
      </p:sp>
    </p:spTree>
    <p:extLst>
      <p:ext uri="{BB962C8B-B14F-4D97-AF65-F5344CB8AC3E}">
        <p14:creationId xmlns:p14="http://schemas.microsoft.com/office/powerpoint/2010/main" val="154299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A644134-C6B5-4D68-BE1F-60F582123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40" y="604443"/>
            <a:ext cx="10145541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BD734E6-84C2-41A9-9F62-D6CEE626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4875" cy="794678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4A32A9-3AAD-4487-948B-9C2AC2D1C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024" y="2545976"/>
            <a:ext cx="7951694" cy="285483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700" b="1" dirty="0">
                <a:solidFill>
                  <a:schemeClr val="bg1"/>
                </a:solidFill>
              </a:rPr>
              <a:t>Hitesy Ágnes</a:t>
            </a:r>
            <a:br>
              <a:rPr lang="hu-HU" sz="2700" b="1" dirty="0">
                <a:solidFill>
                  <a:schemeClr val="bg1"/>
                </a:solidFill>
              </a:rPr>
            </a:br>
            <a:r>
              <a:rPr lang="hu-HU" sz="2700" b="1" dirty="0">
                <a:solidFill>
                  <a:schemeClr val="bg1"/>
                </a:solidFill>
              </a:rPr>
              <a:t>HBH Stratégia és Fejlesztés Kft. </a:t>
            </a:r>
            <a:br>
              <a:rPr lang="hu-HU" sz="2700" b="1" dirty="0">
                <a:solidFill>
                  <a:schemeClr val="bg1"/>
                </a:solidFill>
              </a:rPr>
            </a:br>
            <a:r>
              <a:rPr lang="hu-HU" sz="2700" b="1" dirty="0">
                <a:solidFill>
                  <a:schemeClr val="bg1"/>
                </a:solidFill>
              </a:rPr>
              <a:t>+36-20-94-21-605</a:t>
            </a:r>
            <a:br>
              <a:rPr lang="hu-HU" sz="2700" b="1" dirty="0">
                <a:solidFill>
                  <a:schemeClr val="bg1"/>
                </a:solidFill>
              </a:rPr>
            </a:br>
            <a:r>
              <a:rPr lang="hu-HU" sz="2700" b="1" dirty="0">
                <a:solidFill>
                  <a:schemeClr val="bg1"/>
                </a:solidFill>
              </a:rPr>
              <a:t>hitesy.agnes@hbhe.hu</a:t>
            </a:r>
            <a:br>
              <a:rPr lang="hu-HU" sz="2700" b="1" dirty="0">
                <a:solidFill>
                  <a:schemeClr val="bg1"/>
                </a:solidFill>
              </a:rPr>
            </a:br>
            <a:endParaRPr lang="hu-HU" sz="2700" b="1" dirty="0">
              <a:solidFill>
                <a:schemeClr val="bg1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31703B21-6290-40FA-B3DA-FDB0AF82FF6C}"/>
              </a:ext>
            </a:extLst>
          </p:cNvPr>
          <p:cNvSpPr txBox="1">
            <a:spLocks/>
          </p:cNvSpPr>
          <p:nvPr/>
        </p:nvSpPr>
        <p:spPr>
          <a:xfrm>
            <a:off x="2919273" y="6947647"/>
            <a:ext cx="6353451" cy="779929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>
                <a:solidFill>
                  <a:schemeClr val="bg1"/>
                </a:solidFill>
              </a:rPr>
              <a:t>Kóspallag, 2020. július 30.</a:t>
            </a:r>
          </a:p>
        </p:txBody>
      </p:sp>
    </p:spTree>
    <p:extLst>
      <p:ext uri="{BB962C8B-B14F-4D97-AF65-F5344CB8AC3E}">
        <p14:creationId xmlns:p14="http://schemas.microsoft.com/office/powerpoint/2010/main" val="379367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A697C3A-42A2-4CB0-9296-4E618B18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Az előadás tartalma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BD9760-60D0-4E9F-BB80-45AD3F7F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EU-s támogatási programok áttekintése</a:t>
            </a:r>
          </a:p>
          <a:p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EU 2021-2027 </a:t>
            </a:r>
          </a:p>
          <a:p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Többéves Pénzügyi Keret (MFF)</a:t>
            </a:r>
          </a:p>
          <a:p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Változások a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2014-2020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-es periódushoz képest </a:t>
            </a:r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2021-2027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-es Program újdonságai</a:t>
            </a:r>
          </a:p>
          <a:p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A 2020-ban elérhető források</a:t>
            </a:r>
          </a:p>
        </p:txBody>
      </p:sp>
    </p:spTree>
    <p:extLst>
      <p:ext uri="{BB962C8B-B14F-4D97-AF65-F5344CB8AC3E}">
        <p14:creationId xmlns:p14="http://schemas.microsoft.com/office/powerpoint/2010/main" val="9327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DF70E3-69EC-4C6E-B695-A8D23BAC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EU </a:t>
            </a:r>
            <a:r>
              <a:rPr lang="en-US" sz="3700" dirty="0" err="1">
                <a:solidFill>
                  <a:schemeClr val="accent1">
                    <a:lumMod val="75000"/>
                  </a:schemeClr>
                </a:solidFill>
              </a:rPr>
              <a:t>Programok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700" dirty="0" err="1">
                <a:solidFill>
                  <a:schemeClr val="accent1">
                    <a:lumMod val="75000"/>
                  </a:schemeClr>
                </a:solidFill>
              </a:rPr>
              <a:t>áttekintése</a:t>
            </a:r>
            <a:endParaRPr lang="en-US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Tartalom helye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A0DE4723-AC54-4E7E-8E3F-B3F04EFA0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-1" b="-1"/>
          <a:stretch/>
        </p:blipFill>
        <p:spPr>
          <a:xfrm>
            <a:off x="302085" y="691959"/>
            <a:ext cx="8418489" cy="57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714C1D-E028-4B0C-BC9F-79DBF960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chemeClr val="accent1">
                    <a:lumMod val="75000"/>
                  </a:schemeClr>
                </a:solidFill>
              </a:rPr>
              <a:t>EU 2021 - 2027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8A71D6-37C8-444C-B04B-3A26D4C43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endParaRPr lang="hu-HU" sz="2400" dirty="0"/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Hétéves költségvetési ciklusok (2014-2020, 2021-2027)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Költségvetés finomítása évente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Megszületett a megállapodás a következő EU-s költségvetésről; Parlamenti jóváhagyás még szükséges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A támogatási rendszer reagál a változásokra: rugalmasabb program szerkezet, új programok, a helyzet változására gyorsan reagáló kezdeményezések</a:t>
            </a:r>
          </a:p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Felhasználó barát, egyszerűbb, kevésebb adminisztrációt igénylő  konstrukciók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4199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62990EE-78FA-4E55-9B0F-948B155F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Többéves Pénzügyi Keret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AFF3756-E94A-40FF-B609-B033475C0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0550" y="315438"/>
            <a:ext cx="7422400" cy="511769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5EFD064-B9BE-426E-A1A7-1689ADDBA444}"/>
              </a:ext>
            </a:extLst>
          </p:cNvPr>
          <p:cNvSpPr txBox="1"/>
          <p:nvPr/>
        </p:nvSpPr>
        <p:spPr>
          <a:xfrm>
            <a:off x="3279025" y="5619231"/>
            <a:ext cx="8543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chemeClr val="accent1">
                    <a:lumMod val="75000"/>
                  </a:schemeClr>
                </a:solidFill>
              </a:rPr>
              <a:t>Az Európai Bizottság javaslata a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 2021-2027</a:t>
            </a:r>
            <a:r>
              <a:rPr lang="hu-HU" i="1" dirty="0">
                <a:solidFill>
                  <a:schemeClr val="accent1">
                    <a:lumMod val="75000"/>
                  </a:schemeClr>
                </a:solidFill>
              </a:rPr>
              <a:t>-es ciklusra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2018</a:t>
            </a:r>
            <a:r>
              <a:rPr lang="hu-HU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https://ec.europa.eu/commission/sites/beta-political/files/budget-proposals-modern-eu-budget-may2018_en.pdf 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2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F52016-4EB8-4709-94DA-47BA53E7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4625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Többéves Pénzügyi Keret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EC560CA-0520-457E-8E94-EC626DE3D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00188"/>
            <a:ext cx="10515599" cy="4673600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0CC479B-A548-4716-9F49-F32864ED8003}"/>
              </a:ext>
            </a:extLst>
          </p:cNvPr>
          <p:cNvSpPr txBox="1"/>
          <p:nvPr/>
        </p:nvSpPr>
        <p:spPr>
          <a:xfrm>
            <a:off x="3990975" y="6375598"/>
            <a:ext cx="831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accent1">
                    <a:lumMod val="75000"/>
                  </a:schemeClr>
                </a:solidFill>
              </a:rPr>
              <a:t>Forrás: </a:t>
            </a:r>
            <a:r>
              <a:rPr lang="hu-HU" sz="1400" i="1" dirty="0">
                <a:solidFill>
                  <a:schemeClr val="accent1">
                    <a:lumMod val="75000"/>
                  </a:schemeClr>
                </a:solidFill>
              </a:rPr>
              <a:t>https://www.europarl.europa.eu/thinktank/infographics/mff2021-2027/index.html </a:t>
            </a:r>
            <a:endParaRPr lang="hu-H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6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4E5FB1D-12A7-4698-BC3C-C7BF89E4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hu-HU" sz="4000" dirty="0">
                <a:solidFill>
                  <a:schemeClr val="accent1">
                    <a:lumMod val="75000"/>
                  </a:schemeClr>
                </a:solidFill>
              </a:rPr>
              <a:t>Változások a 2014-2020-as ciklushoz képest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D255D6-0BC5-4039-A4B4-1A430B8B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Brexit okozta kerethiány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Egyszerűsítési szabályok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Új EU-s programok, új nevek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Több figyelem az innovációnak és a digitális korra történő átállásnak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Fenntarthatóság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9672F4D-EBED-40D4-989F-988387B2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1173163"/>
            <a:ext cx="5365375" cy="431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9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1B54AD-4D82-447A-99FA-7EDCAA98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hu-HU" sz="4000" dirty="0" err="1">
                <a:solidFill>
                  <a:schemeClr val="accent1">
                    <a:lumMod val="75000"/>
                  </a:schemeClr>
                </a:solidFill>
              </a:rPr>
              <a:t>Green</a:t>
            </a:r>
            <a:r>
              <a:rPr lang="hu-H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4000" dirty="0" err="1">
                <a:solidFill>
                  <a:schemeClr val="accent1">
                    <a:lumMod val="75000"/>
                  </a:schemeClr>
                </a:solidFill>
              </a:rPr>
              <a:t>Deal</a:t>
            </a:r>
            <a:r>
              <a:rPr lang="hu-HU" sz="4000" dirty="0">
                <a:solidFill>
                  <a:schemeClr val="accent1">
                    <a:lumMod val="75000"/>
                  </a:schemeClr>
                </a:solidFill>
              </a:rPr>
              <a:t>-el kapcsolatos fejlemények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95AED1-571D-46C2-BC28-C7AEA107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251" y="648070"/>
            <a:ext cx="6667130" cy="5797118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EU célja: Európa legyen az első klímaneutrális kontinens 2050-re (260 </a:t>
            </a:r>
            <a:r>
              <a:rPr lang="hu-HU" sz="2000" dirty="0" err="1">
                <a:solidFill>
                  <a:schemeClr val="accent1">
                    <a:lumMod val="75000"/>
                  </a:schemeClr>
                </a:solidFill>
              </a:rPr>
              <a:t>mrd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 EUR)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GD más törvényjavaslatok felé is kiindulási alap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GD hatása a költségvetésre: a teljes költségvetés 25%-a éghajlatváltozási célkitűzésekre fordítódjon (EB javaslata) 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Hatással van a prioritásokra és a finanszírozási mechanizmusokra; friss források, új pályázati lehetőségek (pl. 2020-as H2020)</a:t>
            </a:r>
          </a:p>
          <a:p>
            <a:r>
              <a:rPr lang="hu-HU" sz="2000" dirty="0" err="1">
                <a:solidFill>
                  <a:schemeClr val="accent1">
                    <a:lumMod val="75000"/>
                  </a:schemeClr>
                </a:solidFill>
              </a:rPr>
              <a:t>Just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accent1">
                    <a:lumMod val="75000"/>
                  </a:schemeClr>
                </a:solidFill>
              </a:rPr>
              <a:t>Transition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accent1">
                    <a:lumMod val="75000"/>
                  </a:schemeClr>
                </a:solidFill>
              </a:rPr>
              <a:t>Mechanism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accent1">
                    <a:lumMod val="75000"/>
                  </a:schemeClr>
                </a:solidFill>
              </a:rPr>
              <a:t>Fund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(EU támogatás- EIB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public loan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- magán befektetés) tagországi „</a:t>
            </a:r>
            <a:r>
              <a:rPr lang="hu-HU" sz="2000" dirty="0" err="1">
                <a:solidFill>
                  <a:schemeClr val="accent1">
                    <a:lumMod val="75000"/>
                  </a:schemeClr>
                </a:solidFill>
              </a:rPr>
              <a:t>Just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accent1">
                    <a:lumMod val="75000"/>
                  </a:schemeClr>
                </a:solidFill>
              </a:rPr>
              <a:t>Transition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accent1">
                    <a:lumMod val="75000"/>
                  </a:schemeClr>
                </a:solidFill>
              </a:rPr>
              <a:t>Plan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” alapján – elsősorban a fosszilis energia kiváltása a cél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4376809-0F92-4522-9B31-0434C04B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accent1">
                    <a:lumMod val="75000"/>
                  </a:schemeClr>
                </a:solidFill>
              </a:rPr>
              <a:t>A COVID-19 hatásai az EU programokra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5F38A5-C888-440A-96B4-737875BC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A korábban kitűzött fejlesztések végbe mennek, de az új programok indítása késhet</a:t>
            </a:r>
          </a:p>
          <a:p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Az Európai Szolidaritási Alap bővítésre került;  Európai Vészhelyzeti Alap</a:t>
            </a:r>
          </a:p>
          <a:p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nl-NL" sz="2200" dirty="0">
                <a:solidFill>
                  <a:schemeClr val="accent1">
                    <a:lumMod val="75000"/>
                  </a:schemeClr>
                </a:solidFill>
              </a:rPr>
              <a:t>Corona Response Investment Initiative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u-HU" sz="2200" dirty="0" err="1">
                <a:solidFill>
                  <a:schemeClr val="accent1">
                    <a:lumMod val="75000"/>
                  </a:schemeClr>
                </a:solidFill>
              </a:rPr>
              <a:t>ból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 fennmaradó összeget a kríziskezelési kapacitás növelésére költenék</a:t>
            </a:r>
          </a:p>
          <a:p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EU programok reagálnak a koronavírus hatásaira: foglalkoztatás, egészségügy, turizmus, mobilitás </a:t>
            </a:r>
          </a:p>
          <a:p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Több lehetőség egészségügyi kutatásokra (például  </a:t>
            </a:r>
            <a:r>
              <a:rPr lang="hu-HU" sz="2200">
                <a:solidFill>
                  <a:schemeClr val="accent1">
                    <a:lumMod val="75000"/>
                  </a:schemeClr>
                </a:solidFill>
              </a:rPr>
              <a:t>a H2020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programon belül) </a:t>
            </a:r>
          </a:p>
          <a:p>
            <a:endParaRPr lang="hu-H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0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536</Words>
  <Application>Microsoft Office PowerPoint</Application>
  <PresentationFormat>Szélesvásznú</PresentationFormat>
  <Paragraphs>64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Office-téma</vt:lpstr>
      <vt:lpstr>Közvetlen EU-s finanszírozási lehetőségek 2021-2027  Hitesy Ágnes HBH Stratégia és Fejlesztés Kft. </vt:lpstr>
      <vt:lpstr>Az előadás tartalma</vt:lpstr>
      <vt:lpstr>EU Programok áttekintése</vt:lpstr>
      <vt:lpstr>EU 2021 - 2027</vt:lpstr>
      <vt:lpstr>Többéves Pénzügyi Keret</vt:lpstr>
      <vt:lpstr>Többéves Pénzügyi Keret</vt:lpstr>
      <vt:lpstr>Változások a 2014-2020-as ciklushoz képest</vt:lpstr>
      <vt:lpstr>A Green Deal-el kapcsolatos fejlemények</vt:lpstr>
      <vt:lpstr>A COVID-19 hatásai az EU programokra </vt:lpstr>
      <vt:lpstr>Az Interreg és az ERDF prioritásai</vt:lpstr>
      <vt:lpstr>2020-as pályázati lehetőségek a Green Deal kapcsán </vt:lpstr>
      <vt:lpstr>PowerPoint-bemutató</vt:lpstr>
      <vt:lpstr>Hitesy Ágnes HBH Stratégia és Fejlesztés Kft.  +36-20-94-21-605 hitesy.agnes@hbhe.hu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finanszírozási lehetőségek 2021-2027</dc:title>
  <dc:creator>Luca Van Doremalen</dc:creator>
  <cp:lastModifiedBy>Svercsok Szabolcs dr.</cp:lastModifiedBy>
  <cp:revision>22</cp:revision>
  <dcterms:created xsi:type="dcterms:W3CDTF">2020-07-27T14:54:24Z</dcterms:created>
  <dcterms:modified xsi:type="dcterms:W3CDTF">2020-07-28T14:34:34Z</dcterms:modified>
</cp:coreProperties>
</file>