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90" r:id="rId3"/>
    <p:sldId id="394" r:id="rId4"/>
    <p:sldId id="380" r:id="rId5"/>
    <p:sldId id="411" r:id="rId6"/>
    <p:sldId id="399" r:id="rId7"/>
    <p:sldId id="415" r:id="rId8"/>
    <p:sldId id="376" r:id="rId9"/>
    <p:sldId id="420" r:id="rId10"/>
    <p:sldId id="413" r:id="rId11"/>
    <p:sldId id="407" r:id="rId12"/>
    <p:sldId id="414" r:id="rId13"/>
    <p:sldId id="404" r:id="rId14"/>
    <p:sldId id="409" r:id="rId15"/>
    <p:sldId id="416" r:id="rId16"/>
    <p:sldId id="418" r:id="rId17"/>
    <p:sldId id="419" r:id="rId18"/>
    <p:sldId id="389" r:id="rId19"/>
  </p:sldIdLst>
  <p:sldSz cx="9144000" cy="6858000" type="screen4x3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015" autoAdjust="0"/>
  </p:normalViewPr>
  <p:slideViewPr>
    <p:cSldViewPr>
      <p:cViewPr>
        <p:scale>
          <a:sx n="90" d="100"/>
          <a:sy n="90" d="100"/>
        </p:scale>
        <p:origin x="-22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-1734" y="-96"/>
      </p:cViewPr>
      <p:guideLst>
        <p:guide orient="horz" pos="2237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/>
          <a:lstStyle>
            <a:lvl1pPr algn="l">
              <a:defRPr sz="1300"/>
            </a:lvl1pPr>
          </a:lstStyle>
          <a:p>
            <a:r>
              <a:rPr lang="en-US" smtClean="0"/>
              <a:t>Podgorica, Sept. 19, 2014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8" y="2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3103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8" y="6743103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 anchor="b"/>
          <a:lstStyle>
            <a:lvl1pPr algn="r">
              <a:defRPr sz="1300"/>
            </a:lvl1pPr>
          </a:lstStyle>
          <a:p>
            <a:fld id="{4C4F5471-B06F-4957-A460-2BA8073213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145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/>
          <a:lstStyle>
            <a:lvl1pPr algn="l">
              <a:defRPr sz="1300"/>
            </a:lvl1pPr>
          </a:lstStyle>
          <a:p>
            <a:r>
              <a:rPr lang="en-US" smtClean="0"/>
              <a:t>Podgorica, Sept. 19, 2014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8" y="2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533400"/>
            <a:ext cx="3544887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1" tIns="49512" rIns="99021" bIns="495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2171"/>
            <a:ext cx="8187690" cy="3194685"/>
          </a:xfrm>
          <a:prstGeom prst="rect">
            <a:avLst/>
          </a:prstGeom>
        </p:spPr>
        <p:txBody>
          <a:bodyPr vert="horz" lIns="99021" tIns="49512" rIns="99021" bIns="495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3103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8" y="6743103"/>
            <a:ext cx="4434998" cy="354965"/>
          </a:xfrm>
          <a:prstGeom prst="rect">
            <a:avLst/>
          </a:prstGeom>
        </p:spPr>
        <p:txBody>
          <a:bodyPr vert="horz" lIns="99021" tIns="49512" rIns="99021" bIns="49512" rtlCol="0" anchor="b"/>
          <a:lstStyle>
            <a:lvl1pPr algn="r">
              <a:defRPr sz="1300"/>
            </a:lvl1pPr>
          </a:lstStyle>
          <a:p>
            <a:fld id="{62EF032C-96F9-4FF2-AF22-15A905822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64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11863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0400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9698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84180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681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1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4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3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1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4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5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D37C-817A-48F5-98C2-3489E959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egradfund.org/explore/inspirational-projects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isegradfund@visegrafund.or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X:\ASSESSMENT_2000-2014\PPT 2016 matrix\V4_PPT_footer_visegrad-f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1524000"/>
          </a:xfrm>
        </p:spPr>
        <p:txBody>
          <a:bodyPr>
            <a:normAutofit fontScale="85000" lnSpcReduction="20000"/>
          </a:bodyPr>
          <a:lstStyle/>
          <a:p>
            <a:r>
              <a:rPr lang="hu-HU" sz="3300" b="1" dirty="0">
                <a:solidFill>
                  <a:schemeClr val="tx1"/>
                </a:solidFill>
              </a:rPr>
              <a:t>Nemzetközi projektek </a:t>
            </a:r>
            <a:r>
              <a:rPr lang="hu-HU" sz="3300" b="1" dirty="0" smtClean="0">
                <a:solidFill>
                  <a:schemeClr val="tx1"/>
                </a:solidFill>
              </a:rPr>
              <a:t>Közép-Európában</a:t>
            </a:r>
          </a:p>
          <a:p>
            <a:endParaRPr lang="hu-HU" sz="3300" b="1" dirty="0" smtClean="0">
              <a:solidFill>
                <a:schemeClr val="tx1"/>
              </a:solidFill>
            </a:endParaRPr>
          </a:p>
          <a:p>
            <a:r>
              <a:rPr lang="hu-HU" sz="2600" b="1" dirty="0" smtClean="0">
                <a:solidFill>
                  <a:schemeClr val="tx1"/>
                </a:solidFill>
              </a:rPr>
              <a:t>A </a:t>
            </a:r>
            <a:r>
              <a:rPr lang="hu-HU" sz="2600" b="1" dirty="0">
                <a:solidFill>
                  <a:schemeClr val="tx1"/>
                </a:solidFill>
              </a:rPr>
              <a:t>Visegrádi Alap finanszírozási lehetőségei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6400800"/>
            <a:ext cx="381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chemeClr val="bg1"/>
                </a:solidFill>
              </a:rPr>
              <a:t>Esztergom, 2018</a:t>
            </a:r>
            <a:r>
              <a:rPr lang="cs-CZ" dirty="0" smtClean="0">
                <a:solidFill>
                  <a:schemeClr val="bg1"/>
                </a:solidFill>
              </a:rPr>
              <a:t>. </a:t>
            </a:r>
            <a:r>
              <a:rPr lang="cs-CZ" dirty="0" smtClean="0">
                <a:solidFill>
                  <a:schemeClr val="bg1"/>
                </a:solidFill>
              </a:rPr>
              <a:t>november 22.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2" descr="C:\Users\pavlik\Desktop\NEW IDENTITY\visegrad_fund_logopack2016\visegrad_fund_logo_web\visegrad_fund_logo_web\visegrad_fund_logo_blue_800p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011"/>
            <a:ext cx="281338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67647" y="541913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Dávid F. Andor</a:t>
            </a:r>
            <a:endParaRPr lang="hu-HU" dirty="0" smtClean="0"/>
          </a:p>
          <a:p>
            <a:pPr algn="r"/>
            <a:r>
              <a:rPr lang="hu-HU" dirty="0" smtClean="0"/>
              <a:t>Ügyvezető Igazgató</a:t>
            </a:r>
          </a:p>
          <a:p>
            <a:pPr algn="r"/>
            <a:r>
              <a:rPr lang="hu-HU" dirty="0" smtClean="0"/>
              <a:t>Nemzetközi </a:t>
            </a:r>
            <a:r>
              <a:rPr lang="hu-HU" dirty="0" smtClean="0"/>
              <a:t>Visegrádi Alap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5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Kik pályázhatnak?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Civil szervezetek, nem-kormányzati szereplők</a:t>
            </a: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sk-SK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Oktatási intézmények</a:t>
            </a: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Helyi önkormányzatok, megyei közigazgatás, városok, falvak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pl-PL" sz="2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Európai Területi </a:t>
            </a:r>
            <a:r>
              <a:rPr lang="pl-PL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Társulások (V4 tagállamban bejegyezve)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sk-SK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Múzeumok, galériák, sportcentrumok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sk-SK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Start-upok, vállalkozások (non-profit projekt)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endParaRPr lang="sk-SK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sk-SK" sz="2200" b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NEM PÁLYÁZHATNAK: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sk-SK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Államigazgatás (kormányhivatalok, ügynökségek, állami szervek)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sk-SK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Magánszemélyek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sk-SK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Cégek (profitorientált projektek)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sk-SK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Nagykövetségek, Balassi Intézet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endParaRPr lang="en-US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765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3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7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Elszámolható költségek: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Nyomtatási és publikációs költségek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Bérleti díj és egyéb technikai szolgáltatások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Szakértői díj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Szállás és étkezés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Úti- és postaköltség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Fordítás és tolmácsolás</a:t>
            </a: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Díjak</a:t>
            </a: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Irodai eszközök, anyagköltség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Promóciós költségek</a:t>
            </a: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Szerzői jogi díjak, liszencdíjak</a:t>
            </a: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pl-PL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Egyéb költségek (a támogatás max. 15%-a)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0079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765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52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2200" y="533400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Nem elszámolható: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pályázó és a partnerek hétköznapi kiadásai, rezsiköltségek, melyek meghaladják a támogatás 15%-át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sk-SK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Munka törvénykönyve által szabályozott szerződések, fő- vagy mellékállású dolgozók bére, egyéb juttatásai</a:t>
            </a: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Napi díjak</a:t>
            </a:r>
          </a:p>
          <a:p>
            <a:pPr lvl="0"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Hosszú távú használatra alkalmas eszközök beszerzése (nyomtató, kamera, fényképezőgép, számítógép) – csak az „Egyéb költségek” kategóriában (max. 15%)</a:t>
            </a:r>
            <a:endParaRPr lang="en-US" sz="22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0079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765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185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Harmonogram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400"/>
            <a:ext cx="8229600" cy="181737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9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7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Pályázati rendszer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714649"/>
            <a:ext cx="8077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100%-ban digitális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/>
              <a:t>Pályázás és hivatalos kommunikáció angol nyelven</a:t>
            </a:r>
            <a:endParaRPr lang="pl-PL" sz="2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A rendszer 30 nappal a határidő előtt nyílik meg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Határidő az adott napon 11:59 AM (magyar idő szerint)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21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7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sikeres pályázás feltételei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714649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Valódi partnerség, aktív együttműködés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/>
              <a:t>A vázolt probléma és a megoldás összhangban van, a kitűzött cél konkrét és elérhető</a:t>
            </a:r>
            <a:endParaRPr lang="pl-PL" sz="2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Megfelelő célcsoportok bevonása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Reális költségvetés pontos leírással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Innovatív megoldások, új módszerek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45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7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Projektmenedzsment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714649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Naprakész rendezvénynaptár az online rendszerben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/>
              <a:t>Interim és Final Report határidejének betartása</a:t>
            </a:r>
            <a:endParaRPr lang="pl-PL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Megfelelő pénzügyi elszámolás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Folyamatos kommunikáció az Alappal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A Visegrádi Alap támogatásának láthatósága</a:t>
            </a:r>
          </a:p>
          <a:p>
            <a:pPr>
              <a:lnSpc>
                <a:spcPct val="150000"/>
              </a:lnSpc>
            </a:pPr>
            <a:endParaRPr lang="pl-PL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70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7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Tippek, hasznos tanácsok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714649"/>
            <a:ext cx="80772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hlinkClick r:id="rId3"/>
              </a:rPr>
              <a:t>https://www.visegradfund.org/explore/inspirational-projects</a:t>
            </a:r>
            <a:r>
              <a:rPr lang="pl-PL" sz="2200" dirty="0" smtClean="0">
                <a:hlinkClick r:id="rId3"/>
              </a:rPr>
              <a:t>/</a:t>
            </a:r>
            <a:endParaRPr lang="pl-PL" sz="2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Grant Guidelines – minden, amit tudni kell</a:t>
            </a:r>
            <a:endParaRPr lang="pl-PL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Konzultáció (Skype, telefon, e-mail)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14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077200" cy="990600"/>
          </a:xfrm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hu-HU" sz="3600" b="1" dirty="0" smtClean="0"/>
              <a:t>Köszönöm a figyelmet!</a:t>
            </a:r>
            <a:endParaRPr lang="en-US" sz="2800" dirty="0"/>
          </a:p>
        </p:txBody>
      </p:sp>
      <p:pic>
        <p:nvPicPr>
          <p:cNvPr id="3077" name="Picture 5" descr="X:\ASSESSMENT_2000-2014\PPT 2016 matrix\V4_PPT_footer_visegrad-fund-conta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pavlik\Desktop\NEW IDENTITY\visegrad_fund_logopack2016\visegrad_fund_logo_web\visegrad_fund_logo_web\visegrad_fund_logo_blue_800p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011"/>
            <a:ext cx="281338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276600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pPr algn="ctr"/>
            <a:r>
              <a:rPr lang="hu-HU" sz="2400" dirty="0" smtClean="0">
                <a:hlinkClick r:id="rId5"/>
              </a:rPr>
              <a:t>visegradfund@visegrafund.org</a:t>
            </a:r>
            <a:endParaRPr lang="hu-HU" sz="2400" dirty="0" smtClean="0"/>
          </a:p>
          <a:p>
            <a:pPr algn="ctr"/>
            <a:r>
              <a:rPr lang="hu-HU" sz="2400" dirty="0" smtClean="0"/>
              <a:t>+421 </a:t>
            </a:r>
            <a:r>
              <a:rPr lang="hu-HU" sz="2400" dirty="0"/>
              <a:t>259 203 811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6802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73551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sz="2200" b="1" dirty="0" smtClean="0"/>
              <a:t>Alapítás éve: </a:t>
            </a:r>
            <a:r>
              <a:rPr lang="hu-HU" sz="2200" dirty="0" smtClean="0"/>
              <a:t>2000</a:t>
            </a:r>
            <a:endParaRPr lang="en-US" sz="2200" dirty="0" smtClean="0"/>
          </a:p>
          <a:p>
            <a:pPr>
              <a:spcBef>
                <a:spcPts val="600"/>
              </a:spcBef>
            </a:pPr>
            <a:r>
              <a:rPr lang="hu-HU" sz="2200" b="1" dirty="0" smtClean="0"/>
              <a:t>Cél: </a:t>
            </a:r>
            <a:r>
              <a:rPr lang="hu-HU" sz="2200" dirty="0" smtClean="0"/>
              <a:t>a civil szféra és intézményi kapcsolatok kiépítése és erősítése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u-HU" sz="2200" dirty="0" smtClean="0"/>
              <a:t>a közép-európai régióban</a:t>
            </a:r>
            <a:endParaRPr lang="hu-HU" sz="2200" dirty="0" smtClean="0"/>
          </a:p>
          <a:p>
            <a:pPr>
              <a:spcBef>
                <a:spcPts val="600"/>
              </a:spcBef>
            </a:pPr>
            <a:r>
              <a:rPr lang="hu-HU" sz="2200" b="1" dirty="0" smtClean="0"/>
              <a:t>Célcsoport</a:t>
            </a:r>
            <a:r>
              <a:rPr lang="en-US" sz="2200" b="1" dirty="0" smtClean="0"/>
              <a:t>: </a:t>
            </a:r>
            <a:r>
              <a:rPr lang="hu-HU" sz="2200" dirty="0" smtClean="0"/>
              <a:t>civil szervezetek, önkormányzatok, oktatási és kulturális intézmények</a:t>
            </a:r>
          </a:p>
          <a:p>
            <a:pPr>
              <a:spcBef>
                <a:spcPts val="600"/>
              </a:spcBef>
            </a:pPr>
            <a:r>
              <a:rPr lang="hu-HU" sz="2200" dirty="0" smtClean="0"/>
              <a:t>Régiós hozzáadott érték, valós kihatás (impact)</a:t>
            </a:r>
            <a:endParaRPr lang="sk-SK" sz="2200" u="sng" dirty="0" smtClean="0"/>
          </a:p>
        </p:txBody>
      </p:sp>
      <p:pic>
        <p:nvPicPr>
          <p:cNvPr id="6" name="Picture 2" descr="X:\ASSESSMENT_2000-2014\PPT 2016 matrix\V4_PPT_footer_org-abou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Visegrádi Alap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1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3D37C-817A-48F5-98C2-3489E959109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6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4243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sz="2400" u="sng" dirty="0" smtClean="0"/>
              <a:t>Projekt-alapú programok</a:t>
            </a:r>
            <a:endParaRPr lang="sk-SK" sz="24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Visegrad</a:t>
            </a:r>
            <a:r>
              <a:rPr lang="sk-SK" sz="2000" dirty="0" smtClean="0">
                <a:solidFill>
                  <a:schemeClr val="bg1">
                    <a:lumMod val="50000"/>
                  </a:schemeClr>
                </a:solidFill>
              </a:rPr>
              <a:t> Grant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Strategic Grant</a:t>
            </a:r>
            <a:endParaRPr lang="hu-H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Visegrad+</a:t>
            </a: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 Grant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Keleti Partnerség + Nyugat-Balkán)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hu-HU" sz="2400" u="sng" dirty="0" smtClean="0"/>
              <a:t>Ösztöndíjak, szakmai programok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Visegr</a:t>
            </a:r>
            <a:r>
              <a:rPr lang="hu-HU" sz="20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d Ösztöndíj Program</a:t>
            </a:r>
          </a:p>
          <a:p>
            <a:pPr lvl="1">
              <a:spcBef>
                <a:spcPts val="0"/>
              </a:spcBef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Képző- és előadőművészeti szakmai program + New York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Irodalmi szakmai program</a:t>
            </a:r>
          </a:p>
          <a:p>
            <a:pPr lvl="1">
              <a:spcBef>
                <a:spcPts val="0"/>
              </a:spcBef>
            </a:pPr>
            <a:r>
              <a:rPr lang="sk-SK" sz="2000" dirty="0" smtClean="0">
                <a:solidFill>
                  <a:schemeClr val="bg1">
                    <a:lumMod val="50000"/>
                  </a:schemeClr>
                </a:solidFill>
              </a:rPr>
              <a:t>ÚJ: V4 Innovátorok  tréning (Izrael)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Visegrádi Alap programjai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2" descr="X:\ASSESSMENT_2000-2014\PPT 2016 matrix\V4_PPT_header_grants+scholarships+residenc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X:\ASSESSMENT_2000-2014\PPT 2016 matrix\V4_PPT_footer_org-grants+scholarships+residenc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1516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Image result for v4rev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v4rev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7" b="4938"/>
          <a:stretch/>
        </p:blipFill>
        <p:spPr>
          <a:xfrm>
            <a:off x="0" y="-12983"/>
            <a:ext cx="9144000" cy="6870983"/>
          </a:xfrm>
        </p:spPr>
      </p:pic>
    </p:spTree>
    <p:extLst>
      <p:ext uri="{BB962C8B-B14F-4D97-AF65-F5344CB8AC3E}">
        <p14:creationId xmlns:p14="http://schemas.microsoft.com/office/powerpoint/2010/main" val="2536240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Projekt-alapú programok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„3xV4” szabály – legalább 3 szervezet részvétele kötelező – valós partnerség</a:t>
            </a:r>
            <a:endParaRPr lang="en-US" sz="2200" baseline="30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Régiós projekt, valós hozzáadott érték</a:t>
            </a:r>
            <a:endParaRPr lang="hu-HU" sz="18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100%-os finanszírozás lehetséges, nincs kötelező önrész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Kifizetés részletekben (2 vagy 3 részlet)</a:t>
            </a:r>
            <a:endParaRPr lang="pl-PL" sz="2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pl-PL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banki átutalás vagy bankkártya – NO CASH szabály</a:t>
            </a:r>
            <a:endParaRPr lang="en-US" sz="2200" u="sng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Audit jelentés 10.000 EUR felett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100%-ban online jelentkezési felület</a:t>
            </a:r>
            <a:endParaRPr lang="hu-HU" sz="2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000" dirty="0" smtClean="0"/>
              <a:t>Évente 3 pályázási határidő: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hu-HU" sz="2000" dirty="0"/>
              <a:t>f</a:t>
            </a:r>
            <a:r>
              <a:rPr lang="hu-HU" sz="2000" dirty="0" smtClean="0"/>
              <a:t>ebruár 1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hu-HU" sz="2000" dirty="0"/>
              <a:t>j</a:t>
            </a:r>
            <a:r>
              <a:rPr lang="hu-HU" sz="2000" dirty="0" smtClean="0"/>
              <a:t>únius 1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hu-HU" sz="2000" dirty="0"/>
              <a:t>o</a:t>
            </a:r>
            <a:r>
              <a:rPr lang="hu-HU" sz="2000" dirty="0" smtClean="0"/>
              <a:t>któber 1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765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Projekt-alapú programok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419568"/>
              </p:ext>
            </p:extLst>
          </p:nvPr>
        </p:nvGraphicFramePr>
        <p:xfrm>
          <a:off x="685800" y="1219200"/>
          <a:ext cx="7467600" cy="5052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8407"/>
                <a:gridCol w="5709193"/>
              </a:tblGrid>
              <a:tr h="729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Visegrad</a:t>
                      </a:r>
                      <a:r>
                        <a:rPr lang="en-US" sz="1100" dirty="0">
                          <a:effectLst/>
                        </a:rPr>
                        <a:t> Grants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(3xV4)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18 </a:t>
                      </a:r>
                      <a:r>
                        <a:rPr lang="hu-HU" sz="1100" dirty="0" smtClean="0">
                          <a:effectLst/>
                        </a:rPr>
                        <a:t>hónap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 marL="228600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solidFill>
                            <a:schemeClr val="tx1"/>
                          </a:solidFill>
                          <a:effectLst/>
                        </a:rPr>
                        <a:t>Legalább 3 szervezet,</a:t>
                      </a:r>
                      <a:r>
                        <a:rPr lang="hu-HU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3 különböző V4 országból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rgbClr val="D0D8E8"/>
                    </a:solidFill>
                  </a:tcPr>
                </a:tc>
              </a:tr>
              <a:tr h="2209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Visegrad</a:t>
                      </a:r>
                      <a:r>
                        <a:rPr lang="en-US" sz="1100" dirty="0">
                          <a:effectLst/>
                        </a:rPr>
                        <a:t>+ Grants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(3xV4 + 1)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18 </a:t>
                      </a:r>
                      <a:r>
                        <a:rPr lang="hu-HU" sz="1100" dirty="0" smtClean="0">
                          <a:effectLst/>
                        </a:rPr>
                        <a:t>hónap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Legalább 3 szervezet, 3 különböző V4 országból</a:t>
                      </a:r>
                      <a:endParaRPr lang="en-US" sz="1100" dirty="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ÉS</a:t>
                      </a:r>
                      <a:endParaRPr lang="en-US" sz="1100" dirty="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 smtClean="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Legalább 1 szervezet az alábbi országok közül:</a:t>
                      </a:r>
                      <a:endParaRPr lang="en-US" sz="1100" dirty="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Albánia, Bosznia</a:t>
                      </a:r>
                      <a:r>
                        <a:rPr lang="hu-HU" sz="1100" baseline="0" dirty="0" smtClean="0">
                          <a:effectLst/>
                        </a:rPr>
                        <a:t> Hercegovina, Koszovó, Macedónia, Montenegró, Szerbia</a:t>
                      </a:r>
                      <a:endParaRPr lang="en-US" sz="1100" dirty="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VAGY</a:t>
                      </a:r>
                      <a:endParaRPr lang="en-US" sz="1100" dirty="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Azerbajdzsán</a:t>
                      </a:r>
                      <a:r>
                        <a:rPr lang="hu-HU" sz="1100" baseline="0" dirty="0" smtClean="0">
                          <a:effectLst/>
                        </a:rPr>
                        <a:t>, Fehéroroszország, Grúzia, Moldova, Örményország, Ukrajna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  <a:tr h="91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Strategic Grants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(4xV4)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Min. 12, max. 36 hónap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Legalább 4 szervezet,  MINDEGYIK</a:t>
                      </a:r>
                      <a:r>
                        <a:rPr lang="hu-HU" sz="1100" baseline="0" dirty="0" smtClean="0">
                          <a:effectLst/>
                        </a:rPr>
                        <a:t> V4 országból min. 1</a:t>
                      </a:r>
                      <a:endParaRPr lang="en-US" sz="1100" dirty="0">
                        <a:effectLst/>
                      </a:endParaRPr>
                    </a:p>
                  </a:txBody>
                  <a:tcPr marL="59631" marR="59631" marT="0" marB="0" anchor="ctr"/>
                </a:tc>
              </a:tr>
              <a:tr h="1099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Cross-border Cooperation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(2xV4)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max. 18 </a:t>
                      </a:r>
                      <a:r>
                        <a:rPr lang="hu-HU" sz="1100" dirty="0" smtClean="0">
                          <a:effectLst/>
                        </a:rPr>
                        <a:t>hónap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Legalább 2 szervezet, 2 különböző V4 országból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Csak</a:t>
                      </a:r>
                      <a:r>
                        <a:rPr lang="hu-HU" sz="1100" baseline="0" dirty="0" smtClean="0">
                          <a:effectLst/>
                        </a:rPr>
                        <a:t> a kövezkező formációk lehetségesek: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CZ–PL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CZ–SK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HU–SK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PL–SK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765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0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Határmenti projektek (Cross-border co-operation)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400" dirty="0" smtClean="0"/>
              <a:t>Bilaterális kapcsolat – 2 partner együttműködése elegendő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hu-HU" sz="2000" dirty="0" smtClean="0"/>
              <a:t>HU-SK, SK-CZ, CZ-PL, PL-SK formációk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400" dirty="0" smtClean="0"/>
              <a:t>Konkrét határrégiók fejlesztése, helyi problémák azonosítása és kezelése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400" dirty="0" smtClean="0"/>
              <a:t>A projektek a határtól 40 km-es körzetben valósulhatnak meg</a:t>
            </a: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400" dirty="0" smtClean="0"/>
              <a:t>Gyakori témák: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hu-HU" sz="2000" dirty="0" smtClean="0"/>
              <a:t>Kapacitásbővítés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hu-HU" sz="2000" dirty="0" smtClean="0"/>
              <a:t>Kultúra és sport</a:t>
            </a:r>
          </a:p>
          <a:p>
            <a:pPr lvl="1">
              <a:buClr>
                <a:srgbClr val="002060"/>
              </a:buClr>
              <a:buFont typeface="Arial" charset="0"/>
              <a:buChar char="•"/>
            </a:pPr>
            <a:r>
              <a:rPr lang="hu-HU" sz="2000" dirty="0" smtClean="0"/>
              <a:t>környezetvédelem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765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6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Választható területek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4" descr="X:\ASSESSMENT_2000-2014\PPT 2016 matrix\V4_PPT_header_gra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842431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Kultúra és közös identitás</a:t>
            </a: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Oktatás és kapacitásbővítés</a:t>
            </a: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Innováció, kutatás, vállalkozás</a:t>
            </a:r>
            <a:endParaRPr lang="pl-PL" sz="2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Demokratikus értékek és média</a:t>
            </a:r>
            <a:endParaRPr lang="en-US" sz="2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Közpolitika és intézményi kapcsolatok</a:t>
            </a:r>
            <a:endParaRPr lang="en-US" sz="2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Régiós fejlesztés, környezetvédelem, turizmus</a:t>
            </a:r>
            <a:endParaRPr lang="pl-PL" sz="2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Font typeface="Arial" charset="0"/>
              <a:buChar char="•"/>
            </a:pPr>
            <a:r>
              <a:rPr lang="hu-HU" sz="2200" dirty="0" smtClean="0">
                <a:latin typeface="Calibri" pitchFamily="34" charset="0"/>
                <a:cs typeface="Calibri" pitchFamily="34" charset="0"/>
              </a:rPr>
              <a:t>Társadalmi problémák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765"/>
            <a:ext cx="9144000" cy="4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20349</TotalTime>
  <Words>602</Words>
  <Application>Microsoft Office PowerPoint</Application>
  <PresentationFormat>On-screen Show (4:3)</PresentationFormat>
  <Paragraphs>143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Elszámolható költségek: </vt:lpstr>
      <vt:lpstr>Nem elszámolható: </vt:lpstr>
      <vt:lpstr>PowerPoint Presentation</vt:lpstr>
      <vt:lpstr>Pályázati rendszer</vt:lpstr>
      <vt:lpstr>A sikeres pályázás feltételei</vt:lpstr>
      <vt:lpstr>Projektmenedzsment</vt:lpstr>
      <vt:lpstr>Tippek, hasznos tanácsok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Jiří Sýkora</dc:creator>
  <cp:lastModifiedBy>Daniel Péter</cp:lastModifiedBy>
  <cp:revision>509</cp:revision>
  <cp:lastPrinted>2013-05-03T11:39:41Z</cp:lastPrinted>
  <dcterms:created xsi:type="dcterms:W3CDTF">2012-03-05T11:12:01Z</dcterms:created>
  <dcterms:modified xsi:type="dcterms:W3CDTF">2018-11-16T12:47:01Z</dcterms:modified>
</cp:coreProperties>
</file>