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1518" r:id="rId5"/>
    <p:sldId id="1539" r:id="rId6"/>
    <p:sldId id="1534" r:id="rId7"/>
    <p:sldId id="1535" r:id="rId8"/>
    <p:sldId id="1537" r:id="rId9"/>
    <p:sldId id="1538" r:id="rId10"/>
    <p:sldId id="1540" r:id="rId11"/>
    <p:sldId id="1541" r:id="rId12"/>
    <p:sldId id="1544" r:id="rId13"/>
    <p:sldId id="1543" r:id="rId14"/>
    <p:sldId id="1542" r:id="rId15"/>
    <p:sldId id="1526" r:id="rId16"/>
    <p:sldId id="1519" r:id="rId17"/>
  </p:sldIdLst>
  <p:sldSz cx="12188825" cy="6858000"/>
  <p:notesSz cx="6797675" cy="9926638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s Schanda" initials="TS" lastIdx="1" clrIdx="0">
    <p:extLst/>
  </p:cmAuthor>
  <p:cmAuthor id="2" name="Tamas Schanda" initials="TS [2]" lastIdx="1" clrIdx="1">
    <p:extLst/>
  </p:cmAuthor>
  <p:cmAuthor id="3" name="Tamas Schanda" initials="TS [3]" lastIdx="1" clrIdx="2">
    <p:extLst/>
  </p:cmAuthor>
  <p:cmAuthor id="4" name="Tamas Schanda" initials="TS [4]" lastIdx="1" clrIdx="3">
    <p:extLst/>
  </p:cmAuthor>
  <p:cmAuthor id="5" name="Tamas Schanda" initials="TS [5]" lastIdx="1" clrIdx="4">
    <p:extLst/>
  </p:cmAuthor>
  <p:cmAuthor id="6" name="Tamas Schanda" initials="TS [6]" lastIdx="1" clrIdx="5">
    <p:extLst/>
  </p:cmAuthor>
  <p:cmAuthor id="7" name="Tamas Schanda" initials="TS [7]" lastIdx="1" clrIdx="6">
    <p:extLst/>
  </p:cmAuthor>
  <p:cmAuthor id="8" name="Tamas Schanda" initials="TS [8]" lastIdx="1" clrIdx="7">
    <p:extLst/>
  </p:cmAuthor>
  <p:cmAuthor id="9" name="Tamas Schanda" initials="TS [9]" lastIdx="1" clrIdx="8">
    <p:extLst/>
  </p:cmAuthor>
  <p:cmAuthor id="10" name="Tamas Schanda" initials="TS [10]" lastIdx="1" clrIdx="9">
    <p:extLst/>
  </p:cmAuthor>
  <p:cmAuthor id="11" name="Tamas Schanda" initials="TS [11]" lastIdx="1" clrIdx="10">
    <p:extLst/>
  </p:cmAuthor>
  <p:cmAuthor id="12" name="Tamas Schanda" initials="TS [12]" lastIdx="1" clrIdx="11">
    <p:extLst/>
  </p:cmAuthor>
  <p:cmAuthor id="13" name="Tamas Schanda" initials="TS [13]" lastIdx="1" clrIdx="12">
    <p:extLst/>
  </p:cmAuthor>
  <p:cmAuthor id="14" name="Tamas Schanda" initials="TS [14]" lastIdx="1" clrIdx="13">
    <p:extLst/>
  </p:cmAuthor>
  <p:cmAuthor id="15" name="Tamas Schanda" initials="TS [15]" lastIdx="1" clrIdx="14">
    <p:extLst/>
  </p:cmAuthor>
  <p:cmAuthor id="16" name="Tamas Schanda" initials="TS [16]" lastIdx="1" clrIdx="15">
    <p:extLst/>
  </p:cmAuthor>
  <p:cmAuthor id="17" name="Tamas Schanda" initials="TS [17]" lastIdx="5" clrIdx="16">
    <p:extLst/>
  </p:cmAuthor>
  <p:cmAuthor id="18" name="Tamas Schanda" initials="TS [18]" lastIdx="4" clrIdx="17">
    <p:extLst/>
  </p:cmAuthor>
  <p:cmAuthor id="19" name="Tamas Schanda" initials="TS [19]" lastIdx="1" clrIdx="18">
    <p:extLst/>
  </p:cmAuthor>
  <p:cmAuthor id="20" name="Tamas Schanda" initials="TS [20]" lastIdx="1" clrIdx="19">
    <p:extLst/>
  </p:cmAuthor>
  <p:cmAuthor id="21" name="Tamas Schanda" initials="TS [21]" lastIdx="1" clrIdx="20">
    <p:extLst/>
  </p:cmAuthor>
  <p:cmAuthor id="22" name="Tamas Schanda" initials="TS [22]" lastIdx="1" clrIdx="21">
    <p:extLst/>
  </p:cmAuthor>
  <p:cmAuthor id="23" name="Tamas Schanda" initials="TS [23]" lastIdx="1" clrIdx="22">
    <p:extLst/>
  </p:cmAuthor>
  <p:cmAuthor id="24" name="Tamas Schanda" initials="TS [24]" lastIdx="1" clrIdx="23">
    <p:extLst/>
  </p:cmAuthor>
  <p:cmAuthor id="25" name="Horváth Viktor" initials="HV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655"/>
    <a:srgbClr val="00487E"/>
    <a:srgbClr val="AAC2D4"/>
    <a:srgbClr val="CBDAE5"/>
    <a:srgbClr val="B8CCDC"/>
    <a:srgbClr val="ABC3D4"/>
    <a:srgbClr val="ADC5D6"/>
    <a:srgbClr val="ACC4D5"/>
    <a:srgbClr val="6699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0132" autoAdjust="0"/>
  </p:normalViewPr>
  <p:slideViewPr>
    <p:cSldViewPr>
      <p:cViewPr varScale="1">
        <p:scale>
          <a:sx n="104" d="100"/>
          <a:sy n="104" d="100"/>
        </p:scale>
        <p:origin x="960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pPr/>
              <a:t>2020. 06. 15.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pPr/>
              <a:t>2020. 06. 15.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87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19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28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95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52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6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10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7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3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3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61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5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5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2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41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5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90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8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5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5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8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5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5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5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7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3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60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5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5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9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9" y="6356359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9" y="6356359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</p:sldLayoutIdLs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ntrollingportal.hu/integralt-tervez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50" y="228600"/>
            <a:ext cx="3161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75012" y="2636912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2021-2027-es programozási időszak </a:t>
            </a:r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tervezése</a:t>
            </a:r>
          </a:p>
          <a:p>
            <a:endParaRPr lang="hu-H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 műhely</a:t>
            </a:r>
          </a:p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 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únius 8.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556911" cy="758971"/>
          </a:xfrm>
        </p:spPr>
        <p:txBody>
          <a:bodyPr>
            <a:noAutofit/>
          </a:bodyPr>
          <a:lstStyle/>
          <a:p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800" b="0" dirty="0" smtClean="0"/>
              <a:t>Tervezési kötöttségek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3212" y="1606624"/>
            <a:ext cx="112014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uniós jogi kötöttség</a:t>
            </a:r>
            <a:r>
              <a:rPr lang="hu-H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a </a:t>
            </a:r>
            <a:r>
              <a:rPr lang="hu-H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kohéziós források felhasználására irányadó uniós jogszabályok tervezetének </a:t>
            </a:r>
            <a:r>
              <a:rPr lang="hu-H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előírásai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gazdaságfejlesztés, innováció, </a:t>
            </a:r>
            <a:r>
              <a:rPr lang="hu-HU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digitalizáció</a:t>
            </a: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hu-H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ERFA keret legalább 35%-a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energetika, vízgazdálkodás, körkörös gazdaság, környezetvédelem</a:t>
            </a:r>
            <a:r>
              <a:rPr lang="hu-H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hu-H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ERFA keret legalább </a:t>
            </a:r>
            <a:r>
              <a:rPr lang="hu-H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30%-a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klímacélú</a:t>
            </a: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beavatkozások: teljes nemzeti keret legalább 25%-a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városfejlesztés</a:t>
            </a:r>
            <a:r>
              <a:rPr lang="hu-H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ERFA keret legalább </a:t>
            </a: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6%-a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társadalmi felzárkózás</a:t>
            </a: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ESZA keret legalább 25%-a (azon belül anyagi nélkülözés csökkentése 2%)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NEET</a:t>
            </a: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ESZA keret legalább </a:t>
            </a:r>
            <a:r>
              <a:rPr lang="hu-H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10%-</a:t>
            </a:r>
            <a:r>
              <a:rPr lang="hu-H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</a:t>
            </a:r>
          </a:p>
          <a:p>
            <a:pPr marL="0" lvl="0" indent="0">
              <a:spcBef>
                <a:spcPts val="0"/>
              </a:spcBef>
              <a:buNone/>
            </a:pPr>
            <a:endParaRPr lang="hu-H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Bizottság tartalmi elvárásai</a:t>
            </a:r>
            <a:r>
              <a:rPr lang="hu-H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a Magyarországra vonatkozó 2019. évi </a:t>
            </a:r>
            <a:r>
              <a:rPr lang="hu-H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országspecifikus</a:t>
            </a:r>
            <a:r>
              <a:rPr lang="hu-H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ajánlás releváns pontjai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nemzeti költségvetési determinációk</a:t>
            </a:r>
            <a:endParaRPr lang="hu-H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0" dirty="0"/>
              <a:t>Területiséget érintő uniós szabályok és elvárások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84212" y="1655326"/>
            <a:ext cx="1074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 szakpolitikai célkitűzés: </a:t>
            </a:r>
            <a:r>
              <a:rPr lang="hu-HU" sz="2200" i="1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PO5</a:t>
            </a: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i="1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200" i="1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polgárokhoz közelebb álló Európa a városi és vidéki térségek fenntartható és integrált fejlesztésének elősegítése és helyi kezdeményezések révén</a:t>
            </a:r>
            <a:endParaRPr lang="hu-HU" sz="2200" dirty="0">
              <a:solidFill>
                <a:srgbClr val="0E1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sz="2200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integrált eszközzel </a:t>
            </a: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(helyi közösségi kezdeményezés, integrált területi beruházás, nemzeti </a:t>
            </a:r>
            <a:r>
              <a:rPr lang="hu-HU" sz="2200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eszköz</a:t>
            </a:r>
            <a:r>
              <a:rPr lang="hu-HU" sz="2000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tervezhető </a:t>
            </a:r>
            <a:r>
              <a:rPr lang="hu-HU" sz="2200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beavatkozás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ERFA </a:t>
            </a:r>
            <a:r>
              <a:rPr lang="hu-HU" sz="2200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6%-át </a:t>
            </a: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(271 </a:t>
            </a:r>
            <a:r>
              <a:rPr lang="hu-HU" sz="2200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milliárd forintot) </a:t>
            </a:r>
            <a:r>
              <a:rPr lang="hu-HU" sz="2200" b="1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integrált városfejlesztésre </a:t>
            </a:r>
            <a:r>
              <a:rPr lang="hu-HU" sz="2200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 fordítani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200" b="1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turisztikai </a:t>
            </a:r>
            <a:r>
              <a:rPr lang="hu-HU" sz="2200" b="1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kulturális örökség </a:t>
            </a:r>
            <a:r>
              <a:rPr lang="hu-HU" sz="2200" b="1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fejlesztései </a:t>
            </a:r>
            <a:r>
              <a:rPr lang="hu-HU" sz="2200" b="1" dirty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5. célkitűzés </a:t>
            </a:r>
            <a:r>
              <a:rPr lang="hu-HU" sz="2200" b="1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alatt tervezhetők</a:t>
            </a: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évi </a:t>
            </a:r>
            <a:r>
              <a:rPr lang="hu-HU" sz="2200" dirty="0" err="1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országspecifikus</a:t>
            </a:r>
            <a:r>
              <a:rPr lang="hu-HU" sz="2200" dirty="0" smtClean="0">
                <a:solidFill>
                  <a:srgbClr val="0E1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ajánlás: a területi egyenlőtlenségek tompítása</a:t>
            </a:r>
            <a:endParaRPr lang="hu-HU" dirty="0">
              <a:solidFill>
                <a:srgbClr val="0E1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693411" y="3473838"/>
            <a:ext cx="7561241" cy="6752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125859" y="4333867"/>
            <a:ext cx="9872879" cy="9673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>
                <a:solidFill>
                  <a:prstClr val="white"/>
                </a:solidFill>
              </a:rPr>
              <a:pPr/>
              <a:t>12</a:t>
            </a:fld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93411" y="2894973"/>
            <a:ext cx="1245941" cy="523220"/>
          </a:xfrm>
          <a:prstGeom prst="rect">
            <a:avLst/>
          </a:prstGeom>
          <a:solidFill>
            <a:srgbClr val="339933"/>
          </a:solidFill>
          <a:ln>
            <a:solidFill>
              <a:srgbClr val="3399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1. verziók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1400" dirty="0" smtClean="0">
                <a:latin typeface="Calibri" panose="020F0502020204030204" pitchFamily="34" charset="0"/>
              </a:rPr>
              <a:t>OP + P</a:t>
            </a:r>
            <a:r>
              <a:rPr lang="hu-HU" sz="1400" dirty="0" smtClean="0">
                <a:latin typeface="Calibri" panose="020F0502020204030204" pitchFamily="34" charset="0"/>
              </a:rPr>
              <a:t>M</a:t>
            </a:r>
            <a:endParaRPr lang="en-GB" sz="1400" dirty="0" smtClean="0">
              <a:latin typeface="Calibri" panose="020F0502020204030204" pitchFamily="34" charset="0"/>
            </a:endParaRPr>
          </a:p>
        </p:txBody>
      </p:sp>
      <p:grpSp>
        <p:nvGrpSpPr>
          <p:cNvPr id="2064" name="Csoportba foglalás 2063"/>
          <p:cNvGrpSpPr/>
          <p:nvPr/>
        </p:nvGrpSpPr>
        <p:grpSpPr>
          <a:xfrm>
            <a:off x="333772" y="1377323"/>
            <a:ext cx="11521279" cy="899549"/>
            <a:chOff x="333772" y="1377323"/>
            <a:chExt cx="11521279" cy="899549"/>
          </a:xfrm>
        </p:grpSpPr>
        <p:cxnSp>
          <p:nvCxnSpPr>
            <p:cNvPr id="8" name="Egyenes összekötő nyíllal 7"/>
            <p:cNvCxnSpPr/>
            <p:nvPr/>
          </p:nvCxnSpPr>
          <p:spPr>
            <a:xfrm>
              <a:off x="333772" y="1827098"/>
              <a:ext cx="115212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645157" y="1477312"/>
              <a:ext cx="0" cy="6995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1939352" y="1477312"/>
              <a:ext cx="1" cy="69957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3233552" y="1477312"/>
              <a:ext cx="0" cy="6995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4527750" y="1477312"/>
              <a:ext cx="0" cy="6995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5821948" y="1477312"/>
              <a:ext cx="0" cy="69957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7116145" y="1477312"/>
              <a:ext cx="0" cy="6995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8410344" y="1477312"/>
              <a:ext cx="0" cy="6995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9704541" y="1377323"/>
              <a:ext cx="0" cy="89954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10998739" y="1477312"/>
              <a:ext cx="0" cy="6995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zövegdoboz 18"/>
          <p:cNvSpPr txBox="1"/>
          <p:nvPr/>
        </p:nvSpPr>
        <p:spPr>
          <a:xfrm>
            <a:off x="9201839" y="2301179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 smtClean="0"/>
              <a:t>2020.12.31</a:t>
            </a:r>
            <a:endParaRPr lang="hu-HU" sz="1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436652" y="2301179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 smtClean="0"/>
              <a:t>2020.06.30</a:t>
            </a:r>
            <a:endParaRPr lang="hu-HU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319247" y="2301179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 smtClean="0"/>
              <a:t>2020.09.30</a:t>
            </a:r>
            <a:endParaRPr lang="hu-HU" sz="1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621798" y="3612641"/>
            <a:ext cx="550744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Partnerségi egyeztetések</a:t>
            </a:r>
            <a:endParaRPr lang="en-GB" sz="1400" dirty="0" smtClean="0">
              <a:latin typeface="Calibri" panose="020F050202020403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090021" y="2950618"/>
            <a:ext cx="1314488" cy="523220"/>
          </a:xfrm>
          <a:prstGeom prst="rect">
            <a:avLst/>
          </a:prstGeom>
          <a:solidFill>
            <a:srgbClr val="00B050"/>
          </a:solidFill>
          <a:ln>
            <a:solidFill>
              <a:srgbClr val="3399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2. verzió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1400" dirty="0" smtClean="0">
                <a:latin typeface="Calibri" panose="020F0502020204030204" pitchFamily="34" charset="0"/>
              </a:rPr>
              <a:t>OP + P</a:t>
            </a:r>
            <a:r>
              <a:rPr lang="hu-HU" sz="1400" dirty="0" smtClean="0">
                <a:latin typeface="Calibri" panose="020F0502020204030204" pitchFamily="34" charset="0"/>
              </a:rPr>
              <a:t>M</a:t>
            </a:r>
            <a:endParaRPr lang="en-GB" sz="1400" dirty="0" smtClean="0">
              <a:latin typeface="Calibri" panose="020F050202020403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863946" y="2959781"/>
            <a:ext cx="1195986" cy="738664"/>
          </a:xfrm>
          <a:prstGeom prst="rect">
            <a:avLst/>
          </a:prstGeom>
          <a:solidFill>
            <a:srgbClr val="00B050"/>
          </a:solidFill>
          <a:ln>
            <a:solidFill>
              <a:srgbClr val="3399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Végső változatok</a:t>
            </a:r>
            <a:endParaRPr lang="en-GB" sz="14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1400" dirty="0" smtClean="0">
                <a:latin typeface="Calibri" panose="020F0502020204030204" pitchFamily="34" charset="0"/>
              </a:rPr>
              <a:t>OP + PA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385737" y="4333866"/>
            <a:ext cx="6361528" cy="307777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 Egyeztetések a Bizottsággal </a:t>
            </a:r>
            <a:endParaRPr lang="en-GB" sz="1400" dirty="0" smtClean="0">
              <a:latin typeface="Calibri" panose="020F0502020204030204" pitchFamily="34" charset="0"/>
            </a:endParaRPr>
          </a:p>
        </p:txBody>
      </p:sp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609446" y="152382"/>
            <a:ext cx="9555480" cy="911389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0E1655"/>
                </a:solidFill>
              </a:rPr>
              <a:t>Ütemterv</a:t>
            </a:r>
            <a:endParaRPr lang="hu-HU" sz="3600" dirty="0">
              <a:solidFill>
                <a:srgbClr val="0E1655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621798" y="4699107"/>
            <a:ext cx="1448278" cy="5232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 1. körös tárgyalások</a:t>
            </a:r>
            <a:endParaRPr lang="en-GB" sz="1400" dirty="0" smtClean="0">
              <a:latin typeface="Calibri" panose="020F050202020403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726260" y="4806829"/>
            <a:ext cx="2232248" cy="307777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Calibri" panose="020F0502020204030204" pitchFamily="34" charset="0"/>
              </a:rPr>
              <a:t> 2. és 3. körös tárgyalások</a:t>
            </a:r>
            <a:endParaRPr lang="en-GB" sz="1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38100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br>
              <a:rPr lang="hu-HU" sz="3200" b="0">
                <a:solidFill>
                  <a:schemeClr val="bg1"/>
                </a:solidFill>
              </a:rPr>
            </a:br>
            <a:r>
              <a:rPr lang="hu-HU" sz="3200" b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452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ntrollingportal.hu/wp-content/uploads/2018/04/integr%C3%A1lt-tervez%C3%A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4447" y="5949280"/>
            <a:ext cx="10969777" cy="2747467"/>
          </a:xfrm>
          <a:solidFill>
            <a:schemeClr val="bg1">
              <a:alpha val="2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 is a tervezhető forrás?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-1" y="6615933"/>
            <a:ext cx="3960440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hu-HU" sz="1000" dirty="0">
                <a:hlinkClick r:id="rId4"/>
              </a:rPr>
              <a:t>https://www.controllingportal.hu/integralt-tervezes/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6628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0" dirty="0" smtClean="0"/>
              <a:t>2021-2027 közötti időszak pénzügyi áttekintése</a:t>
            </a:r>
            <a:endParaRPr lang="hu-HU" sz="3200" b="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89823"/>
              </p:ext>
            </p:extLst>
          </p:nvPr>
        </p:nvGraphicFramePr>
        <p:xfrm>
          <a:off x="609600" y="1816224"/>
          <a:ext cx="10969626" cy="319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66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Tartalom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Keret, milliárd euró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Európai</a:t>
                      </a:r>
                      <a:r>
                        <a:rPr lang="hu-H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Tanács 2020. áprilisi döntése, 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2020-ban már elérhető: SURE,</a:t>
                      </a:r>
                      <a:r>
                        <a:rPr lang="hu-H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EIB hitelek és garanciák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Új nemzedék EU</a:t>
                      </a:r>
                      <a:r>
                        <a:rPr lang="hu-H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(hitelből finanszírozva)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Többéves költségvetési keret (MFF 2021-2027)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Ellipszis 6"/>
          <p:cNvSpPr/>
          <p:nvPr/>
        </p:nvSpPr>
        <p:spPr>
          <a:xfrm>
            <a:off x="7054101" y="3645024"/>
            <a:ext cx="3456384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05780" y="5703639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milliárd euró = növekmény a 2020 februári MFF javaslathoz képest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9756" y="1268760"/>
            <a:ext cx="84249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Bizottság 2020. május 27-i bejelentése alapján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0" dirty="0" smtClean="0"/>
              <a:t>Új nemzedék EU pillérei</a:t>
            </a:r>
            <a:endParaRPr lang="hu-H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340768"/>
            <a:ext cx="9505056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Szövegdoboz 33"/>
          <p:cNvSpPr txBox="1"/>
          <p:nvPr/>
        </p:nvSpPr>
        <p:spPr>
          <a:xfrm>
            <a:off x="4510236" y="606367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56,3 milliárd euró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1269876" y="602128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656,2 milliárd euró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7606580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 milliárd euró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0" dirty="0" smtClean="0"/>
              <a:t>Új nemzedék EU megbontása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97075"/>
              </p:ext>
            </p:extLst>
          </p:nvPr>
        </p:nvGraphicFramePr>
        <p:xfrm>
          <a:off x="117748" y="1628800"/>
          <a:ext cx="8568951" cy="4463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Támogatás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Hitel 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Tagállami borítékkal rendelkező programok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Kohéziós </a:t>
                      </a: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kiegészítés 2021,2022 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(REACT-EU)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Megosztott irányítású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Igazságos Átmenet Alap</a:t>
                      </a:r>
                      <a:r>
                        <a:rPr lang="hu-H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kiegészítése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Megosztott irányítású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hu-H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Helyreállítási és </a:t>
                      </a:r>
                      <a:r>
                        <a:rPr lang="hu-H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Ellenállóképességi</a:t>
                      </a: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Eszköz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Bizottság közvetlen 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irányítású 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Vidékfejlesztés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Megosztott irányítású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hu-H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Programok tagállami boríték nélkül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Közvetlen 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kezelésű egyéb </a:t>
                      </a: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programok (pl. </a:t>
                      </a:r>
                      <a:r>
                        <a:rPr lang="hu-H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InvestEU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Health program, </a:t>
                      </a:r>
                      <a:r>
                        <a:rPr lang="hu-H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RescEU</a:t>
                      </a: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Bizottság</a:t>
                      </a:r>
                      <a:r>
                        <a:rPr lang="hu-H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közvetlen 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irányítású 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hu-H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Új nemzedék EU mindösszesen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65706"/>
              </p:ext>
            </p:extLst>
          </p:nvPr>
        </p:nvGraphicFramePr>
        <p:xfrm>
          <a:off x="9046740" y="3068960"/>
          <a:ext cx="2974251" cy="1208904"/>
        </p:xfrm>
        <a:graphic>
          <a:graphicData uri="http://schemas.openxmlformats.org/drawingml/2006/table">
            <a:tbl>
              <a:tblPr firstRow="1" firstCol="1" bandRow="1"/>
              <a:tblGrid>
                <a:gridCol w="2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Támogatás 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66,7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Megosztott </a:t>
                      </a: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irányítású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12,7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Tagállami </a:t>
                      </a: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borítékkal rendelkező </a:t>
                      </a: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programok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87,3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6238428" y="6165304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Adatok milliárd euróban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0791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0" dirty="0" smtClean="0"/>
              <a:t>Új Nemzedék EU - magyar részarány</a:t>
            </a:r>
            <a:endParaRPr lang="hu-HU" sz="2800" b="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35906"/>
              </p:ext>
            </p:extLst>
          </p:nvPr>
        </p:nvGraphicFramePr>
        <p:xfrm>
          <a:off x="609600" y="1412776"/>
          <a:ext cx="10969626" cy="376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664">
                <a:tc>
                  <a:txBody>
                    <a:bodyPr/>
                    <a:lstStyle/>
                    <a:p>
                      <a:pPr algn="ctr"/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Összeg, milliárd euró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Tagállami részarány, %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56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Teljes magyar többlet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15,070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Ebből</a:t>
                      </a: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Helyreállítási és </a:t>
                      </a:r>
                      <a:r>
                        <a:rPr lang="hu-H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ellenállóképességi</a:t>
                      </a:r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eszköz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13,104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2,34%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u-HU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ebből vissza nem térítendő</a:t>
                      </a:r>
                      <a:endParaRPr lang="hu-H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6,136</a:t>
                      </a:r>
                      <a:endParaRPr lang="hu-H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1,97%</a:t>
                      </a:r>
                      <a:endParaRPr lang="hu-H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REACT-EU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1,003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2,01%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Igazságos Átmenet Alap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0,407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1,36%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Vidékfejlesztés</a:t>
                      </a:r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0,556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hu-H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9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556911" cy="758971"/>
          </a:xfrm>
        </p:spPr>
        <p:txBody>
          <a:bodyPr>
            <a:noAutofit/>
          </a:bodyPr>
          <a:lstStyle/>
          <a:p>
            <a:r>
              <a:rPr lang="hu-HU" sz="2800" b="0" dirty="0" smtClean="0">
                <a:solidFill>
                  <a:schemeClr val="tx1"/>
                </a:solidFill>
              </a:rPr>
              <a:t>Kohéziós politika nemzeti kerete</a:t>
            </a:r>
            <a:endParaRPr lang="hu-HU" sz="2800" b="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3212" y="1524000"/>
            <a:ext cx="6079232" cy="5001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b="1" dirty="0" smtClean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7.177 milliárd forint a számított nemzeti keret</a:t>
            </a:r>
          </a:p>
          <a:p>
            <a:pPr marL="182880" lvl="1" indent="0">
              <a:buNone/>
            </a:pPr>
            <a:endParaRPr lang="hu-HU" dirty="0" smtClean="0">
              <a:solidFill>
                <a:srgbClr val="0E165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</a:t>
            </a:r>
            <a:r>
              <a:rPr lang="hu-HU" sz="1800" dirty="0" smtClean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izottsági javaslat alapján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u-HU" sz="1800" dirty="0" smtClean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15%-os nemzeti társfinanszírozással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u-HU" sz="1800" dirty="0" smtClean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technikai segítségnyújtás nélkül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u-HU" sz="1800" dirty="0" smtClean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332 EUR/HUF árfolyamon számítva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u-HU" sz="1800" dirty="0" smtClean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folyó áron</a:t>
            </a:r>
          </a:p>
          <a:p>
            <a:pPr marL="182880" lvl="1" indent="0">
              <a:spcBef>
                <a:spcPts val="1800"/>
              </a:spcBef>
              <a:buNone/>
            </a:pPr>
            <a:r>
              <a:rPr lang="hu-HU" sz="1800" b="1" dirty="0" smtClean="0">
                <a:solidFill>
                  <a:srgbClr val="0E165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Ez az összeg az MFF tárgyalások során változhat</a:t>
            </a:r>
            <a:endParaRPr lang="hu-HU" sz="1800" b="1" dirty="0">
              <a:solidFill>
                <a:srgbClr val="0E165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megakom.hu/wp-content/uploads/2018/05/abr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700808"/>
            <a:ext cx="54102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Üzleti tervezés: a vállalkozásod sikerét így tervezd meg lépésről lépésre! Összefoglal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6" y="1916832"/>
            <a:ext cx="11018662" cy="45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32656"/>
            <a:ext cx="10969777" cy="3755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kohéziós politika tervezése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470676" y="6536282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 forrása: </a:t>
            </a:r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www.vallalkozzitthon.hu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164" y="44624"/>
            <a:ext cx="10296533" cy="936104"/>
          </a:xfrm>
        </p:spPr>
        <p:txBody>
          <a:bodyPr>
            <a:normAutofit/>
          </a:bodyPr>
          <a:lstStyle/>
          <a:p>
            <a:r>
              <a:rPr lang="hu-HU" altLang="ko-KR" sz="2800" b="0" dirty="0"/>
              <a:t>Szakpolitikai célkitűzések</a:t>
            </a:r>
            <a:endParaRPr lang="hu-HU" sz="2800" b="0" dirty="0"/>
          </a:p>
        </p:txBody>
      </p:sp>
      <p:sp>
        <p:nvSpPr>
          <p:cNvPr id="6" name="Téglalap 5"/>
          <p:cNvSpPr/>
          <p:nvPr/>
        </p:nvSpPr>
        <p:spPr>
          <a:xfrm>
            <a:off x="335273" y="1196752"/>
            <a:ext cx="74868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szakpolitikai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célkitűzés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jelenlegi 11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helyett</a:t>
            </a:r>
          </a:p>
          <a:p>
            <a:pPr algn="ctr" fontAlgn="base">
              <a:spcAft>
                <a:spcPts val="0"/>
              </a:spcAft>
            </a:pPr>
            <a:endParaRPr lang="hu-HU" sz="18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40000" indent="-28575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hu-HU" sz="1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ntelligens Európa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hu-HU" sz="1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(PO1)</a:t>
            </a:r>
          </a:p>
          <a:p>
            <a:pPr marL="180000" fontAlgn="base">
              <a:spcBef>
                <a:spcPts val="600"/>
              </a:spcBef>
              <a:spcAft>
                <a:spcPts val="0"/>
              </a:spcAft>
            </a:pPr>
            <a:r>
              <a:rPr lang="hu-H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az innováció, a digitalizálás, a gazdasági átalakulás, valamint a kis- és középvállalkozások támogatása</a:t>
            </a:r>
            <a:endParaRPr lang="hu-HU" sz="1800" dirty="0" smtClean="0">
              <a:effectLst/>
              <a:latin typeface="Times New Roman"/>
              <a:ea typeface="Calibri"/>
            </a:endParaRPr>
          </a:p>
          <a:p>
            <a:pPr marL="540000" indent="-28575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Zöldebb, </a:t>
            </a:r>
            <a:r>
              <a:rPr lang="hu-HU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karbonmentes</a:t>
            </a:r>
            <a:r>
              <a:rPr lang="hu-H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u-H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Európa (PO2)</a:t>
            </a:r>
            <a:endParaRPr lang="hu-HU" sz="18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54250" fontAlgn="base">
              <a:spcBef>
                <a:spcPts val="600"/>
              </a:spcBef>
              <a:spcAft>
                <a:spcPts val="0"/>
              </a:spcAft>
            </a:pPr>
            <a:r>
              <a:rPr lang="hu-H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tiszta energiaforrásokra való</a:t>
            </a:r>
            <a:r>
              <a:rPr lang="hu-H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átállás, megújuló energiaforrások, az éghajlatváltozás elleni küzdelem és tiszta üzemű városi közlekedés</a:t>
            </a:r>
            <a:endParaRPr lang="hu-HU" sz="1800" dirty="0" smtClean="0">
              <a:effectLst/>
              <a:latin typeface="Times New Roman"/>
              <a:ea typeface="Calibri"/>
            </a:endParaRPr>
          </a:p>
          <a:p>
            <a:pPr marL="540000" indent="-28575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J</a:t>
            </a:r>
            <a:r>
              <a:rPr lang="hu-HU" sz="1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obban összekapcsolt Európa (PO3)</a:t>
            </a:r>
            <a:endParaRPr lang="hu-H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54250" fontAlgn="base">
              <a:spcBef>
                <a:spcPts val="600"/>
              </a:spcBef>
              <a:spcAft>
                <a:spcPts val="0"/>
              </a:spcAft>
            </a:pPr>
            <a:r>
              <a:rPr lang="hu-H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özlekedési és digitális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klímapolitikai célokat is szem előtt tartó transzeurópai 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hálózatok</a:t>
            </a:r>
            <a:endParaRPr lang="hu-HU" sz="1800" dirty="0" smtClean="0">
              <a:effectLst/>
              <a:latin typeface="Times New Roman"/>
              <a:ea typeface="Calibri"/>
            </a:endParaRPr>
          </a:p>
          <a:p>
            <a:pPr marL="540000" indent="-28575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hu-HU" sz="1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zociálisabb Európa (PO4)</a:t>
            </a:r>
            <a:endParaRPr lang="hu-HU" sz="1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54250" fontAlgn="base">
              <a:spcBef>
                <a:spcPts val="600"/>
              </a:spcBef>
              <a:spcAft>
                <a:spcPts val="0"/>
              </a:spcAft>
            </a:pPr>
            <a:r>
              <a:rPr lang="hu-H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minőségi foglalkoztatás, oktatás, társadalmi befogadás és az egészségügyi ellátáshoz való egyenlő hozzáférés</a:t>
            </a:r>
            <a:endParaRPr lang="hu-HU" sz="1800" dirty="0" smtClean="0">
              <a:effectLst/>
              <a:latin typeface="Times New Roman"/>
              <a:ea typeface="Calibri"/>
            </a:endParaRPr>
          </a:p>
          <a:p>
            <a:pPr marL="540000" indent="-285750" fontAlgn="base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>
                <a:latin typeface="Times New Roman"/>
                <a:ea typeface="Times New Roman"/>
              </a:rPr>
              <a:t>P</a:t>
            </a:r>
            <a:r>
              <a:rPr lang="hu-HU" sz="1800" b="1" dirty="0" smtClean="0">
                <a:effectLst/>
                <a:latin typeface="Times New Roman"/>
                <a:ea typeface="Times New Roman"/>
              </a:rPr>
              <a:t>olgáraihoz közelebb álló Európa (PO5)</a:t>
            </a:r>
            <a:endParaRPr lang="hu-HU" sz="1800" dirty="0">
              <a:latin typeface="Times New Roman"/>
              <a:ea typeface="Times New Roman"/>
            </a:endParaRPr>
          </a:p>
          <a:p>
            <a:pPr marL="254250" fontAlgn="base">
              <a:spcBef>
                <a:spcPts val="600"/>
              </a:spcBef>
              <a:spcAft>
                <a:spcPts val="0"/>
              </a:spcAft>
            </a:pPr>
            <a:r>
              <a:rPr lang="hu-HU" sz="1800" dirty="0" smtClean="0">
                <a:latin typeface="Times New Roman"/>
                <a:ea typeface="Times New Roman"/>
              </a:rPr>
              <a:t>h</a:t>
            </a:r>
            <a:r>
              <a:rPr lang="hu-HU" sz="1800" dirty="0" smtClean="0">
                <a:effectLst/>
                <a:latin typeface="Times New Roman"/>
                <a:ea typeface="Times New Roman"/>
              </a:rPr>
              <a:t>elyi szintű fejlesztések</a:t>
            </a:r>
            <a:endParaRPr lang="hu-HU" sz="1800" dirty="0">
              <a:effectLst/>
              <a:latin typeface="Times New Roman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61" y="4869161"/>
            <a:ext cx="3918117" cy="22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60" y="3099319"/>
            <a:ext cx="391811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60" y="1303543"/>
            <a:ext cx="3918118" cy="16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47AF09E9FA324E92FB46100835C5AD" ma:contentTypeVersion="1" ma:contentTypeDescription="Új dokumentum létrehozása." ma:contentTypeScope="" ma:versionID="3ba7e64838e5744a1a9076edfef145a7">
  <xsd:schema xmlns:xsd="http://www.w3.org/2001/XMLSchema" xmlns:xs="http://www.w3.org/2001/XMLSchema" xmlns:p="http://schemas.microsoft.com/office/2006/metadata/properties" xmlns:ns2="11b201be-2e86-4cb7-94af-43aab688473c" targetNamespace="http://schemas.microsoft.com/office/2006/metadata/properties" ma:root="true" ma:fieldsID="5d7425e540b0446d7fe5132abbb78d33" ns2:_="">
    <xsd:import namespace="11b201be-2e86-4cb7-94af-43aab68847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01be-2e86-4cb7-94af-43aab6884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3E768-0084-4FA5-A87D-F5FC3590E98D}">
  <ds:schemaRefs>
    <ds:schemaRef ds:uri="11b201be-2e86-4cb7-94af-43aab688473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100FF8-510B-47F7-8859-96FD42E5F41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1b201be-2e86-4cb7-94af-43aab688473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81B59-A13B-41A6-9FF3-E1D46A2B39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10468</TotalTime>
  <Words>635</Words>
  <Application>Microsoft Office PowerPoint</Application>
  <PresentationFormat>Egyéni</PresentationFormat>
  <Paragraphs>148</Paragraphs>
  <Slides>13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Courier New</vt:lpstr>
      <vt:lpstr>Times New Roman</vt:lpstr>
      <vt:lpstr>Wingdings</vt:lpstr>
      <vt:lpstr>Office Theme</vt:lpstr>
      <vt:lpstr>PowerPoint-bemutató</vt:lpstr>
      <vt:lpstr>PowerPoint-bemutató</vt:lpstr>
      <vt:lpstr>2021-2027 közötti időszak pénzügyi áttekintése</vt:lpstr>
      <vt:lpstr>Új nemzedék EU pillérei</vt:lpstr>
      <vt:lpstr>Új nemzedék EU megbontása</vt:lpstr>
      <vt:lpstr>Új Nemzedék EU - magyar részarány</vt:lpstr>
      <vt:lpstr>Kohéziós politika nemzeti kerete</vt:lpstr>
      <vt:lpstr>PowerPoint-bemutató</vt:lpstr>
      <vt:lpstr>Szakpolitikai célkitűzések</vt:lpstr>
      <vt:lpstr>  Tervezési kötöttségek </vt:lpstr>
      <vt:lpstr>Területiséget érintő uniós szabályok és elvárások</vt:lpstr>
      <vt:lpstr>Ütemterv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Svercsok Szabolcs dr.</cp:lastModifiedBy>
  <cp:revision>1711</cp:revision>
  <cp:lastPrinted>2019-10-01T05:28:43Z</cp:lastPrinted>
  <dcterms:created xsi:type="dcterms:W3CDTF">2018-10-27T13:34:57Z</dcterms:created>
  <dcterms:modified xsi:type="dcterms:W3CDTF">2020-06-15T14:00:04Z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0x010100E847AF09E9FA324E92FB46100835C5AD</vt:lpwstr>
  </property>
</Properties>
</file>