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1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6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2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92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26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3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22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1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F274-5CED-4366-BECF-0FD938C61841}" type="datetimeFigureOut">
              <a:rPr lang="cs-CZ" smtClean="0"/>
              <a:t>30.07.2020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C92-22FD-4DB3-9EE1-C73031A70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76981"/>
          </a:xfrm>
        </p:spPr>
        <p:txBody>
          <a:bodyPr>
            <a:noAutofit/>
          </a:bodyPr>
          <a:lstStyle/>
          <a:p>
            <a:pPr algn="l"/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/>
              <a:t/>
            </a:r>
            <a:br>
              <a:rPr lang="hu-HU" sz="5400" b="1" dirty="0"/>
            </a:b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/>
              <a:t/>
            </a:r>
            <a:br>
              <a:rPr lang="hu-HU" sz="5400" b="1" dirty="0"/>
            </a:b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>A </a:t>
            </a:r>
            <a:r>
              <a:rPr lang="hu-HU" sz="5400" b="1" dirty="0"/>
              <a:t>2014-2020 Interreg programok sajátosságai, összegyűjtött tapasztalatok a pályázó szemszögéből</a:t>
            </a:r>
            <a:endParaRPr lang="cs-CZ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9344"/>
            <a:ext cx="9144000" cy="1258455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 algn="l"/>
            <a:r>
              <a:rPr lang="en-GB" sz="5400" dirty="0" smtClean="0"/>
              <a:t>BARA </a:t>
            </a:r>
            <a:r>
              <a:rPr lang="hu-HU" sz="5400" dirty="0" smtClean="0"/>
              <a:t>ZOLTÁN</a:t>
            </a:r>
            <a:endParaRPr lang="cs-CZ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43" y="3492642"/>
            <a:ext cx="2271857" cy="22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Projekt</a:t>
            </a:r>
            <a:r>
              <a:rPr lang="en-US" b="1" dirty="0"/>
              <a:t> </a:t>
            </a:r>
            <a:r>
              <a:rPr lang="en-US" b="1" dirty="0" err="1" smtClean="0"/>
              <a:t>fázisok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</a:t>
            </a:r>
            <a:r>
              <a:rPr lang="en-US" dirty="0" err="1"/>
              <a:t>ők</a:t>
            </a:r>
            <a:r>
              <a:rPr lang="fr-FR" dirty="0"/>
              <a:t>é</a:t>
            </a:r>
            <a:r>
              <a:rPr lang="en-US" dirty="0" err="1"/>
              <a:t>szít</a:t>
            </a:r>
            <a:r>
              <a:rPr lang="fr-FR" dirty="0"/>
              <a:t>é</a:t>
            </a:r>
            <a:r>
              <a:rPr lang="en-US" dirty="0"/>
              <a:t>s </a:t>
            </a:r>
            <a:endParaRPr lang="cs-CZ" dirty="0"/>
          </a:p>
          <a:p>
            <a:r>
              <a:rPr lang="en-US" dirty="0" err="1"/>
              <a:t>Projektek</a:t>
            </a:r>
            <a:r>
              <a:rPr lang="en-US" dirty="0"/>
              <a:t> </a:t>
            </a:r>
            <a:r>
              <a:rPr lang="fr-FR" dirty="0"/>
              <a:t>é</a:t>
            </a:r>
            <a:r>
              <a:rPr lang="en-US" dirty="0" err="1"/>
              <a:t>rintettjei</a:t>
            </a:r>
            <a:endParaRPr lang="cs-CZ" dirty="0"/>
          </a:p>
          <a:p>
            <a:r>
              <a:rPr lang="en-US" dirty="0"/>
              <a:t>	</a:t>
            </a:r>
            <a:r>
              <a:rPr lang="en-US" dirty="0" err="1"/>
              <a:t>Szerepük</a:t>
            </a:r>
            <a:r>
              <a:rPr lang="en-US" dirty="0"/>
              <a:t> a </a:t>
            </a:r>
            <a:r>
              <a:rPr lang="en-US" dirty="0" err="1"/>
              <a:t>projektben</a:t>
            </a:r>
            <a:endParaRPr lang="cs-CZ" dirty="0"/>
          </a:p>
          <a:p>
            <a:r>
              <a:rPr lang="fr-FR" dirty="0"/>
              <a:t>	É</a:t>
            </a:r>
            <a:r>
              <a:rPr lang="en-US" dirty="0" err="1"/>
              <a:t>rdekeltek</a:t>
            </a:r>
            <a:r>
              <a:rPr lang="en-US" dirty="0"/>
              <a:t> k</a:t>
            </a:r>
            <a:r>
              <a:rPr lang="cs-CZ" dirty="0"/>
              <a:t>ö</a:t>
            </a:r>
            <a:r>
              <a:rPr lang="en-US" dirty="0"/>
              <a:t>r</a:t>
            </a:r>
            <a:r>
              <a:rPr lang="fr-FR" dirty="0"/>
              <a:t>é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cs-CZ" dirty="0"/>
          </a:p>
          <a:p>
            <a:r>
              <a:rPr lang="en-US" dirty="0" err="1"/>
              <a:t>Pályázat</a:t>
            </a:r>
            <a:endParaRPr lang="cs-CZ" dirty="0"/>
          </a:p>
          <a:p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megval</a:t>
            </a:r>
            <a:r>
              <a:rPr lang="es-ES_tradnl" dirty="0" err="1"/>
              <a:t>ó</a:t>
            </a:r>
            <a:r>
              <a:rPr lang="en-US" dirty="0" err="1"/>
              <a:t>sítás</a:t>
            </a:r>
            <a:r>
              <a:rPr lang="en-US" dirty="0"/>
              <a:t>, </a:t>
            </a:r>
            <a:r>
              <a:rPr lang="en-US" dirty="0" err="1"/>
              <a:t>finanszírozás</a:t>
            </a:r>
            <a:endParaRPr lang="cs-CZ" dirty="0"/>
          </a:p>
          <a:p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lezárás</a:t>
            </a:r>
            <a:endParaRPr lang="cs-CZ" dirty="0"/>
          </a:p>
          <a:p>
            <a:r>
              <a:rPr lang="en-US" dirty="0" err="1"/>
              <a:t>Fentarthat</a:t>
            </a:r>
            <a:r>
              <a:rPr lang="es-ES_tradnl" dirty="0" err="1"/>
              <a:t>ó</a:t>
            </a:r>
            <a:r>
              <a:rPr lang="en-US" dirty="0" err="1"/>
              <a:t>ság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7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értékelés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SMART</a:t>
            </a:r>
            <a:endParaRPr lang="cs-CZ" dirty="0"/>
          </a:p>
          <a:p>
            <a:r>
              <a:rPr lang="cs-CZ" dirty="0"/>
              <a:t>(S)pecific – specifikus, vagyis pontosan körülírt</a:t>
            </a:r>
          </a:p>
          <a:p>
            <a:r>
              <a:rPr lang="en-US" dirty="0"/>
              <a:t>(M)</a:t>
            </a:r>
            <a:r>
              <a:rPr lang="en-US" dirty="0" err="1"/>
              <a:t>easurable</a:t>
            </a:r>
            <a:r>
              <a:rPr lang="en-US" dirty="0"/>
              <a:t> </a:t>
            </a:r>
            <a:r>
              <a:rPr lang="cs-CZ" dirty="0"/>
              <a:t>– m</a:t>
            </a:r>
            <a:r>
              <a:rPr lang="fr-FR" dirty="0"/>
              <a:t>é</a:t>
            </a:r>
            <a:r>
              <a:rPr lang="cs-CZ" dirty="0"/>
              <a:t>rhető</a:t>
            </a:r>
          </a:p>
          <a:p>
            <a:r>
              <a:rPr lang="en-US" dirty="0"/>
              <a:t>(A)</a:t>
            </a:r>
            <a:r>
              <a:rPr lang="en-US" dirty="0" err="1"/>
              <a:t>chievable</a:t>
            </a:r>
            <a:r>
              <a:rPr lang="en-US" dirty="0"/>
              <a:t>/Available </a:t>
            </a:r>
            <a:r>
              <a:rPr lang="cs-CZ" dirty="0"/>
              <a:t>– megval</a:t>
            </a:r>
            <a:r>
              <a:rPr lang="es-ES_tradnl" dirty="0" err="1"/>
              <a:t>ó</a:t>
            </a:r>
            <a:r>
              <a:rPr lang="cs-CZ" dirty="0"/>
              <a:t>sí</a:t>
            </a:r>
            <a:r>
              <a:rPr lang="en-US" dirty="0"/>
              <a:t>that</a:t>
            </a:r>
            <a:r>
              <a:rPr lang="es-ES_tradnl" dirty="0" err="1"/>
              <a:t>ó</a:t>
            </a:r>
            <a:r>
              <a:rPr lang="cs-CZ" dirty="0"/>
              <a:t>, </a:t>
            </a:r>
            <a:r>
              <a:rPr lang="fr-FR" dirty="0"/>
              <a:t>é</a:t>
            </a:r>
            <a:r>
              <a:rPr lang="cs-CZ" dirty="0"/>
              <a:t>sszerű</a:t>
            </a:r>
            <a:r>
              <a:rPr lang="es-ES_tradnl" dirty="0"/>
              <a:t>, el</a:t>
            </a:r>
            <a:r>
              <a:rPr lang="fr-FR" dirty="0"/>
              <a:t>é</a:t>
            </a:r>
            <a:r>
              <a:rPr lang="cs-CZ" dirty="0"/>
              <a:t>rhető, hozzáf</a:t>
            </a:r>
            <a:r>
              <a:rPr lang="fr-FR" dirty="0"/>
              <a:t>é</a:t>
            </a:r>
            <a:r>
              <a:rPr lang="cs-CZ" dirty="0"/>
              <a:t>rhető</a:t>
            </a:r>
          </a:p>
          <a:p>
            <a:r>
              <a:rPr lang="en-US" dirty="0"/>
              <a:t>(R)</a:t>
            </a:r>
            <a:r>
              <a:rPr lang="en-US" dirty="0" err="1"/>
              <a:t>elevant</a:t>
            </a:r>
            <a:r>
              <a:rPr lang="en-US" dirty="0"/>
              <a:t>/Reliable </a:t>
            </a:r>
            <a:r>
              <a:rPr lang="cs-CZ" dirty="0"/>
              <a:t>– releváns, vagyis a t</a:t>
            </a:r>
            <a:r>
              <a:rPr lang="fr-FR" dirty="0"/>
              <a:t>é</a:t>
            </a:r>
            <a:r>
              <a:rPr lang="cs-CZ" dirty="0"/>
              <a:t>mához tartoz</a:t>
            </a:r>
            <a:r>
              <a:rPr lang="es-ES_tradnl" dirty="0" err="1"/>
              <a:t>ó</a:t>
            </a:r>
            <a:endParaRPr lang="cs-CZ" dirty="0"/>
          </a:p>
          <a:p>
            <a:r>
              <a:rPr lang="en-US" dirty="0"/>
              <a:t>(T)</a:t>
            </a:r>
            <a:r>
              <a:rPr lang="en-US" dirty="0" err="1"/>
              <a:t>ime</a:t>
            </a:r>
            <a:r>
              <a:rPr lang="en-US" dirty="0"/>
              <a:t>-bound/Timely </a:t>
            </a:r>
            <a:r>
              <a:rPr lang="cs-CZ" dirty="0"/>
              <a:t>– időtartamhoz kötött c</a:t>
            </a:r>
            <a:r>
              <a:rPr lang="fr-FR" dirty="0"/>
              <a:t>é</a:t>
            </a:r>
            <a:r>
              <a:rPr lang="cs-CZ" dirty="0"/>
              <a:t>lokat kell megfogalmaznunk ahhoz, hogy c</a:t>
            </a:r>
            <a:r>
              <a:rPr lang="fr-FR" dirty="0"/>
              <a:t>é</a:t>
            </a:r>
            <a:r>
              <a:rPr lang="cs-CZ" dirty="0"/>
              <a:t>lirányosan </a:t>
            </a:r>
            <a:r>
              <a:rPr lang="fr-FR" dirty="0"/>
              <a:t>é</a:t>
            </a:r>
            <a:r>
              <a:rPr lang="cs-CZ" dirty="0"/>
              <a:t>s eredm</a:t>
            </a:r>
            <a:r>
              <a:rPr lang="fr-FR" dirty="0"/>
              <a:t>é</a:t>
            </a:r>
            <a:r>
              <a:rPr lang="cs-CZ" dirty="0"/>
              <a:t>nyorientáltan cselekedjünk.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QQTTP-</a:t>
            </a:r>
            <a:r>
              <a:rPr lang="en-US" b="1" dirty="0" err="1" smtClean="0"/>
              <a:t>krit</a:t>
            </a:r>
            <a:r>
              <a:rPr lang="fr-FR" b="1" dirty="0" smtClean="0"/>
              <a:t>é</a:t>
            </a:r>
            <a:r>
              <a:rPr lang="en-US" b="1" dirty="0" err="1" smtClean="0"/>
              <a:t>riumrendszer</a:t>
            </a:r>
            <a:r>
              <a:rPr lang="en-US" b="1" dirty="0" smtClean="0"/>
              <a:t>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 err="1" smtClean="0"/>
              <a:t>Mennyit</a:t>
            </a:r>
            <a:r>
              <a:rPr lang="en-US" dirty="0" smtClean="0"/>
              <a:t>? (Quantity – </a:t>
            </a:r>
            <a:r>
              <a:rPr lang="en-US" dirty="0" err="1" smtClean="0"/>
              <a:t>mennyis</a:t>
            </a:r>
            <a:r>
              <a:rPr lang="fr-FR" dirty="0" smtClean="0"/>
              <a:t>é</a:t>
            </a:r>
            <a:r>
              <a:rPr lang="en-US" dirty="0" smtClean="0"/>
              <a:t>g):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indikátor</a:t>
            </a:r>
            <a:r>
              <a:rPr lang="en-US" dirty="0" smtClean="0"/>
              <a:t> </a:t>
            </a:r>
            <a:r>
              <a:rPr lang="en-US" dirty="0" err="1" smtClean="0"/>
              <a:t>által</a:t>
            </a:r>
            <a:r>
              <a:rPr lang="en-US" dirty="0" smtClean="0"/>
              <a:t> </a:t>
            </a:r>
            <a:r>
              <a:rPr lang="en-US" dirty="0" err="1" smtClean="0"/>
              <a:t>leírt</a:t>
            </a:r>
            <a:r>
              <a:rPr lang="en-US" dirty="0" smtClean="0"/>
              <a:t> </a:t>
            </a:r>
            <a:r>
              <a:rPr lang="en-US" dirty="0" err="1" smtClean="0"/>
              <a:t>jellemző</a:t>
            </a:r>
            <a:r>
              <a:rPr lang="de-DE" dirty="0" smtClean="0"/>
              <a:t>ben bek</a:t>
            </a:r>
            <a:r>
              <a:rPr lang="cs-CZ" dirty="0" smtClean="0"/>
              <a:t>ö</a:t>
            </a:r>
            <a:r>
              <a:rPr lang="en-US" dirty="0" err="1" smtClean="0"/>
              <a:t>vetkezett</a:t>
            </a:r>
            <a:r>
              <a:rPr lang="en-US" dirty="0" smtClean="0"/>
              <a:t> </a:t>
            </a:r>
            <a:r>
              <a:rPr lang="en-US" dirty="0" err="1" smtClean="0"/>
              <a:t>mennyis</a:t>
            </a:r>
            <a:r>
              <a:rPr lang="fr-FR" dirty="0" smtClean="0"/>
              <a:t>é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változás</a:t>
            </a:r>
            <a:r>
              <a:rPr lang="en-US" dirty="0" smtClean="0"/>
              <a:t>; p</a:t>
            </a:r>
            <a:r>
              <a:rPr lang="fr-FR" dirty="0" smtClean="0"/>
              <a:t>é</a:t>
            </a:r>
            <a:r>
              <a:rPr lang="en-US" dirty="0" err="1" smtClean="0"/>
              <a:t>ldául</a:t>
            </a:r>
            <a:r>
              <a:rPr lang="en-US" dirty="0" smtClean="0"/>
              <a:t> a meg</a:t>
            </a:r>
            <a:r>
              <a:rPr lang="fr-FR" dirty="0" smtClean="0"/>
              <a:t>é</a:t>
            </a:r>
            <a:r>
              <a:rPr lang="en-US" dirty="0" err="1" smtClean="0"/>
              <a:t>pült</a:t>
            </a:r>
            <a:r>
              <a:rPr lang="en-US" dirty="0" smtClean="0"/>
              <a:t> </a:t>
            </a:r>
            <a:r>
              <a:rPr lang="en-US" dirty="0" err="1" smtClean="0"/>
              <a:t>utak</a:t>
            </a:r>
            <a:r>
              <a:rPr lang="en-US" dirty="0" smtClean="0"/>
              <a:t> </a:t>
            </a:r>
            <a:r>
              <a:rPr lang="en-US" dirty="0" err="1" smtClean="0"/>
              <a:t>hossza</a:t>
            </a:r>
            <a:r>
              <a:rPr lang="en-US" dirty="0" smtClean="0"/>
              <a:t> </a:t>
            </a:r>
            <a:r>
              <a:rPr lang="en-US" dirty="0" err="1" smtClean="0"/>
              <a:t>kilom</a:t>
            </a:r>
            <a:r>
              <a:rPr lang="fr-FR" dirty="0" smtClean="0"/>
              <a:t>é</a:t>
            </a:r>
            <a:r>
              <a:rPr lang="en-US" dirty="0" err="1" smtClean="0"/>
              <a:t>terben</a:t>
            </a:r>
            <a:r>
              <a:rPr lang="en-US" dirty="0" smtClean="0"/>
              <a:t>, a </a:t>
            </a:r>
            <a:r>
              <a:rPr lang="en-US" dirty="0" err="1" smtClean="0"/>
              <a:t>munkan</a:t>
            </a:r>
            <a:r>
              <a:rPr lang="fr-FR" dirty="0" smtClean="0"/>
              <a:t>é</a:t>
            </a:r>
            <a:r>
              <a:rPr lang="en-US" dirty="0" err="1" smtClean="0"/>
              <a:t>lkülis</a:t>
            </a:r>
            <a:r>
              <a:rPr lang="fr-FR" dirty="0" smtClean="0"/>
              <a:t>é</a:t>
            </a:r>
            <a:r>
              <a:rPr lang="it-IT" dirty="0" smtClean="0"/>
              <a:t>gi r</a:t>
            </a:r>
            <a:r>
              <a:rPr lang="en-US" dirty="0" err="1" smtClean="0"/>
              <a:t>áta</a:t>
            </a:r>
            <a:r>
              <a:rPr lang="en-US" dirty="0" smtClean="0"/>
              <a:t> </a:t>
            </a:r>
            <a:r>
              <a:rPr lang="en-US" dirty="0" err="1" smtClean="0"/>
              <a:t>cs</a:t>
            </a:r>
            <a:r>
              <a:rPr lang="cs-CZ" dirty="0" smtClean="0"/>
              <a:t>ö</a:t>
            </a:r>
            <a:r>
              <a:rPr lang="da-DK" dirty="0" smtClean="0"/>
              <a:t>kken</a:t>
            </a:r>
            <a:r>
              <a:rPr lang="fr-FR" dirty="0" smtClean="0"/>
              <a:t>é</a:t>
            </a:r>
            <a:r>
              <a:rPr lang="en-US" dirty="0" smtClean="0"/>
              <a:t>se </a:t>
            </a:r>
            <a:r>
              <a:rPr lang="en-US" dirty="0" err="1" smtClean="0"/>
              <a:t>százal</a:t>
            </a:r>
            <a:r>
              <a:rPr lang="fr-FR" dirty="0" smtClean="0"/>
              <a:t>é</a:t>
            </a:r>
            <a:r>
              <a:rPr lang="en-US" dirty="0" err="1" smtClean="0"/>
              <a:t>kpontban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a </a:t>
            </a:r>
            <a:r>
              <a:rPr lang="en-US" dirty="0" err="1" smtClean="0"/>
              <a:t>felhasználásra</a:t>
            </a:r>
            <a:r>
              <a:rPr lang="en-US" dirty="0" smtClean="0"/>
              <a:t> </a:t>
            </a:r>
            <a:r>
              <a:rPr lang="en-US" dirty="0" err="1" smtClean="0"/>
              <a:t>került</a:t>
            </a:r>
            <a:r>
              <a:rPr lang="en-US" dirty="0" smtClean="0"/>
              <a:t> p</a:t>
            </a:r>
            <a:r>
              <a:rPr lang="fr-FR" dirty="0" smtClean="0"/>
              <a:t>é</a:t>
            </a:r>
            <a:r>
              <a:rPr lang="it-IT" dirty="0" smtClean="0"/>
              <a:t>nz</a:t>
            </a:r>
            <a:r>
              <a:rPr lang="en-US" dirty="0" err="1" smtClean="0"/>
              <a:t>ügyi</a:t>
            </a:r>
            <a:r>
              <a:rPr lang="en-US" dirty="0" smtClean="0"/>
              <a:t> </a:t>
            </a:r>
            <a:r>
              <a:rPr lang="en-US" dirty="0" err="1" smtClean="0"/>
              <a:t>erőforrások</a:t>
            </a:r>
            <a:r>
              <a:rPr lang="en-US" dirty="0" smtClean="0"/>
              <a:t> </a:t>
            </a:r>
            <a:r>
              <a:rPr lang="en-US" dirty="0" err="1" smtClean="0"/>
              <a:t>forintban</a:t>
            </a:r>
            <a:r>
              <a:rPr lang="en-US" dirty="0" smtClean="0"/>
              <a:t>.</a:t>
            </a:r>
            <a:endParaRPr lang="cs-CZ" dirty="0" smtClean="0"/>
          </a:p>
          <a:p>
            <a:pPr lvl="0" fontAlgn="base"/>
            <a:r>
              <a:rPr lang="en-US" dirty="0" err="1" smtClean="0"/>
              <a:t>Mit</a:t>
            </a:r>
            <a:r>
              <a:rPr lang="en-US" dirty="0"/>
              <a:t>? (Quality – </a:t>
            </a:r>
            <a:r>
              <a:rPr lang="en-US" dirty="0" err="1"/>
              <a:t>minős</a:t>
            </a:r>
            <a:r>
              <a:rPr lang="fr-FR" dirty="0"/>
              <a:t>é</a:t>
            </a:r>
            <a:r>
              <a:rPr lang="en-US" dirty="0"/>
              <a:t>g):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indikátor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leírt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</a:t>
            </a:r>
            <a:r>
              <a:rPr lang="pt-PT" dirty="0"/>
              <a:t>pontos defini</a:t>
            </a:r>
            <a:r>
              <a:rPr lang="en-US" dirty="0" err="1"/>
              <a:t>álása</a:t>
            </a:r>
            <a:r>
              <a:rPr lang="en-US" dirty="0"/>
              <a:t> </a:t>
            </a:r>
            <a:r>
              <a:rPr lang="en-US" dirty="0" err="1"/>
              <a:t>szüks</a:t>
            </a:r>
            <a:r>
              <a:rPr lang="fr-FR" dirty="0"/>
              <a:t>é</a:t>
            </a:r>
            <a:r>
              <a:rPr lang="en-US" dirty="0" err="1"/>
              <a:t>ges</a:t>
            </a:r>
            <a:r>
              <a:rPr lang="en-US" dirty="0"/>
              <a:t>, </a:t>
            </a:r>
            <a:r>
              <a:rPr lang="en-US" dirty="0" err="1"/>
              <a:t>tehát</a:t>
            </a:r>
            <a:r>
              <a:rPr lang="en-US" dirty="0"/>
              <a:t> p</a:t>
            </a:r>
            <a:r>
              <a:rPr lang="fr-FR" dirty="0"/>
              <a:t>é</a:t>
            </a:r>
            <a:r>
              <a:rPr lang="en-US" dirty="0" err="1"/>
              <a:t>ldául</a:t>
            </a:r>
            <a:r>
              <a:rPr lang="en-US" dirty="0"/>
              <a:t> a meg</a:t>
            </a:r>
            <a:r>
              <a:rPr lang="fr-FR" dirty="0"/>
              <a:t>é</a:t>
            </a:r>
            <a:r>
              <a:rPr lang="en-US" dirty="0" err="1"/>
              <a:t>pült</a:t>
            </a:r>
            <a:r>
              <a:rPr lang="en-US" dirty="0"/>
              <a:t> </a:t>
            </a:r>
            <a:r>
              <a:rPr lang="en-US" dirty="0" err="1"/>
              <a:t>utak</a:t>
            </a:r>
            <a:r>
              <a:rPr lang="en-US" dirty="0"/>
              <a:t> </a:t>
            </a:r>
            <a:r>
              <a:rPr lang="en-US" dirty="0" err="1"/>
              <a:t>rangja</a:t>
            </a:r>
            <a:r>
              <a:rPr lang="en-US" dirty="0"/>
              <a:t> </a:t>
            </a:r>
            <a:r>
              <a:rPr lang="fr-FR" dirty="0"/>
              <a:t>é</a:t>
            </a:r>
            <a:r>
              <a:rPr lang="en-US" dirty="0"/>
              <a:t>s </a:t>
            </a:r>
            <a:r>
              <a:rPr lang="en-US" dirty="0" err="1"/>
              <a:t>minős</a:t>
            </a:r>
            <a:r>
              <a:rPr lang="fr-FR" dirty="0"/>
              <a:t>é</a:t>
            </a:r>
            <a:r>
              <a:rPr lang="en-US" dirty="0" err="1"/>
              <a:t>ge</a:t>
            </a:r>
            <a:r>
              <a:rPr lang="en-US" dirty="0"/>
              <a:t>, a </a:t>
            </a:r>
            <a:r>
              <a:rPr lang="en-US" dirty="0" err="1"/>
              <a:t>megszerzett</a:t>
            </a:r>
            <a:r>
              <a:rPr lang="en-US" dirty="0"/>
              <a:t> </a:t>
            </a:r>
            <a:r>
              <a:rPr lang="en-US" dirty="0" err="1"/>
              <a:t>szakk</a:t>
            </a:r>
            <a:r>
              <a:rPr lang="fr-FR" dirty="0"/>
              <a:t>é</a:t>
            </a:r>
            <a:r>
              <a:rPr lang="en-US" dirty="0" err="1"/>
              <a:t>pesít</a:t>
            </a:r>
            <a:r>
              <a:rPr lang="fr-FR" dirty="0"/>
              <a:t>é</a:t>
            </a:r>
            <a:r>
              <a:rPr lang="en-US" dirty="0" err="1"/>
              <a:t>sek</a:t>
            </a:r>
            <a:r>
              <a:rPr lang="en-US" dirty="0"/>
              <a:t> </a:t>
            </a:r>
            <a:r>
              <a:rPr lang="en-US" dirty="0" err="1"/>
              <a:t>egzakt</a:t>
            </a:r>
            <a:r>
              <a:rPr lang="en-US" dirty="0"/>
              <a:t> </a:t>
            </a:r>
            <a:r>
              <a:rPr lang="en-US" dirty="0" err="1"/>
              <a:t>besorolá</a:t>
            </a:r>
            <a:r>
              <a:rPr lang="it-IT" dirty="0"/>
              <a:t>sa.</a:t>
            </a:r>
            <a:endParaRPr lang="cs-CZ" dirty="0"/>
          </a:p>
          <a:p>
            <a:pPr lvl="0" fontAlgn="base"/>
            <a:r>
              <a:rPr lang="en-US" dirty="0" err="1"/>
              <a:t>Mikor</a:t>
            </a:r>
            <a:r>
              <a:rPr lang="en-US" dirty="0"/>
              <a:t>? (Time – </a:t>
            </a:r>
            <a:r>
              <a:rPr lang="en-US" dirty="0" err="1"/>
              <a:t>idő</a:t>
            </a:r>
            <a:r>
              <a:rPr lang="en-US" dirty="0"/>
              <a:t>):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időszakban</a:t>
            </a:r>
            <a:r>
              <a:rPr lang="en-US" dirty="0"/>
              <a:t> k</a:t>
            </a:r>
            <a:r>
              <a:rPr lang="cs-CZ" dirty="0"/>
              <a:t>ö</a:t>
            </a:r>
            <a:r>
              <a:rPr lang="en-US" dirty="0" err="1"/>
              <a:t>vetkezett</a:t>
            </a:r>
            <a:r>
              <a:rPr lang="en-US" dirty="0"/>
              <a:t> be a </a:t>
            </a:r>
            <a:r>
              <a:rPr lang="en-US" dirty="0" err="1"/>
              <a:t>változás</a:t>
            </a:r>
            <a:r>
              <a:rPr lang="en-US" dirty="0"/>
              <a:t> a </a:t>
            </a:r>
            <a:r>
              <a:rPr lang="en-US" dirty="0" err="1"/>
              <a:t>leírt</a:t>
            </a:r>
            <a:r>
              <a:rPr lang="en-US" dirty="0"/>
              <a:t> </a:t>
            </a:r>
            <a:r>
              <a:rPr lang="en-US" dirty="0" err="1"/>
              <a:t>jellemzőben</a:t>
            </a:r>
            <a:r>
              <a:rPr lang="en-US" dirty="0"/>
              <a:t>.</a:t>
            </a:r>
            <a:endParaRPr lang="cs-CZ" dirty="0"/>
          </a:p>
          <a:p>
            <a:pPr lvl="0" fontAlgn="base"/>
            <a:r>
              <a:rPr lang="en-US" dirty="0" err="1"/>
              <a:t>Kinek</a:t>
            </a:r>
            <a:r>
              <a:rPr lang="en-US" dirty="0"/>
              <a:t>? (Target group – c</a:t>
            </a:r>
            <a:r>
              <a:rPr lang="fr-FR" dirty="0"/>
              <a:t>é</a:t>
            </a:r>
            <a:r>
              <a:rPr lang="en-US" dirty="0" err="1"/>
              <a:t>lcsoport</a:t>
            </a:r>
            <a:r>
              <a:rPr lang="en-US" dirty="0"/>
              <a:t>): meg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határozni</a:t>
            </a:r>
            <a:r>
              <a:rPr lang="en-US" dirty="0"/>
              <a:t> a </a:t>
            </a:r>
            <a:r>
              <a:rPr lang="en-US" dirty="0" err="1"/>
              <a:t>leírt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c</a:t>
            </a:r>
            <a:r>
              <a:rPr lang="fr-FR" dirty="0"/>
              <a:t>é</a:t>
            </a:r>
            <a:r>
              <a:rPr lang="en-US" dirty="0" err="1"/>
              <a:t>lcsoportját</a:t>
            </a:r>
            <a:r>
              <a:rPr lang="en-US" dirty="0"/>
              <a:t> k</a:t>
            </a:r>
            <a:r>
              <a:rPr lang="fr-FR" dirty="0"/>
              <a:t>é</a:t>
            </a:r>
            <a:r>
              <a:rPr lang="it-IT" dirty="0"/>
              <a:t>pez</a:t>
            </a:r>
            <a:r>
              <a:rPr lang="en-US" dirty="0"/>
              <a:t>ő </a:t>
            </a:r>
            <a:r>
              <a:rPr lang="en-US" dirty="0" err="1"/>
              <a:t>kedvezm</a:t>
            </a:r>
            <a:r>
              <a:rPr lang="fr-FR" dirty="0"/>
              <a:t>é</a:t>
            </a:r>
            <a:r>
              <a:rPr lang="en-US" dirty="0" err="1"/>
              <a:t>nyezetteket</a:t>
            </a:r>
            <a:r>
              <a:rPr lang="en-US" dirty="0"/>
              <a:t>.</a:t>
            </a:r>
            <a:endParaRPr lang="cs-CZ" dirty="0"/>
          </a:p>
          <a:p>
            <a:pPr lvl="0" fontAlgn="base"/>
            <a:r>
              <a:rPr lang="en-US" dirty="0" err="1"/>
              <a:t>Hol</a:t>
            </a:r>
            <a:r>
              <a:rPr lang="en-US" dirty="0"/>
              <a:t>? (Place – </a:t>
            </a:r>
            <a:r>
              <a:rPr lang="en-US" dirty="0" err="1"/>
              <a:t>hely</a:t>
            </a:r>
            <a:r>
              <a:rPr lang="en-US" dirty="0"/>
              <a:t>):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indikátornak</a:t>
            </a:r>
            <a:r>
              <a:rPr lang="en-US" dirty="0"/>
              <a:t> </a:t>
            </a:r>
            <a:r>
              <a:rPr lang="en-US" dirty="0" err="1"/>
              <a:t>szint</a:t>
            </a:r>
            <a:r>
              <a:rPr lang="fr-FR" dirty="0"/>
              <a:t>é</a:t>
            </a:r>
            <a:r>
              <a:rPr lang="en-US" dirty="0"/>
              <a:t>n be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számolnia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t</a:t>
            </a:r>
            <a:r>
              <a:rPr lang="fr-FR" dirty="0"/>
              <a:t>é</a:t>
            </a:r>
            <a:r>
              <a:rPr lang="en-US" dirty="0" err="1"/>
              <a:t>rbeli</a:t>
            </a:r>
            <a:r>
              <a:rPr lang="en-US" dirty="0"/>
              <a:t>, f</a:t>
            </a:r>
            <a:r>
              <a:rPr lang="cs-CZ" dirty="0"/>
              <a:t>ö</a:t>
            </a:r>
            <a:r>
              <a:rPr lang="en-US" dirty="0" err="1"/>
              <a:t>ldrajzi</a:t>
            </a:r>
            <a:r>
              <a:rPr lang="en-US" dirty="0"/>
              <a:t> </a:t>
            </a:r>
            <a:r>
              <a:rPr lang="en-US" dirty="0" err="1"/>
              <a:t>elhelyezked</a:t>
            </a:r>
            <a:r>
              <a:rPr lang="fr-FR" dirty="0"/>
              <a:t>é</a:t>
            </a:r>
            <a:r>
              <a:rPr lang="en-US" dirty="0"/>
              <a:t>s</a:t>
            </a:r>
            <a:r>
              <a:rPr lang="fr-FR" dirty="0"/>
              <a:t>é</a:t>
            </a:r>
            <a:r>
              <a:rPr lang="en-US" dirty="0" err="1"/>
              <a:t>ről</a:t>
            </a:r>
            <a:r>
              <a:rPr lang="en-US" dirty="0"/>
              <a:t>, p</a:t>
            </a:r>
            <a:r>
              <a:rPr lang="fr-FR" dirty="0"/>
              <a:t>é</a:t>
            </a:r>
            <a:r>
              <a:rPr lang="en-US" dirty="0" err="1"/>
              <a:t>ldául</a:t>
            </a:r>
            <a:r>
              <a:rPr lang="en-US" dirty="0"/>
              <a:t>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városokban</a:t>
            </a:r>
            <a:r>
              <a:rPr lang="en-US" dirty="0"/>
              <a:t>, t</a:t>
            </a:r>
            <a:r>
              <a:rPr lang="fr-FR" dirty="0"/>
              <a:t>é</a:t>
            </a:r>
            <a:r>
              <a:rPr lang="en-US" dirty="0" err="1"/>
              <a:t>rs</a:t>
            </a:r>
            <a:r>
              <a:rPr lang="fr-FR" dirty="0"/>
              <a:t>é</a:t>
            </a:r>
            <a:r>
              <a:rPr lang="en-US" dirty="0" err="1"/>
              <a:t>gekben</a:t>
            </a:r>
            <a:r>
              <a:rPr lang="en-US" dirty="0"/>
              <a:t>, r</a:t>
            </a:r>
            <a:r>
              <a:rPr lang="fr-FR" dirty="0"/>
              <a:t>é</a:t>
            </a:r>
            <a:r>
              <a:rPr lang="en-US" dirty="0" err="1"/>
              <a:t>gi</a:t>
            </a:r>
            <a:r>
              <a:rPr lang="es-ES_tradnl" dirty="0" err="1"/>
              <a:t>ó</a:t>
            </a:r>
            <a:r>
              <a:rPr lang="en-US" dirty="0"/>
              <a:t>ban </a:t>
            </a:r>
            <a:r>
              <a:rPr lang="en-US" dirty="0" err="1"/>
              <a:t>stb</a:t>
            </a:r>
            <a:r>
              <a:rPr lang="en-US" dirty="0"/>
              <a:t>. k</a:t>
            </a:r>
            <a:r>
              <a:rPr lang="cs-CZ" dirty="0"/>
              <a:t>ö</a:t>
            </a:r>
            <a:r>
              <a:rPr lang="en-US" dirty="0" err="1"/>
              <a:t>vetkezett</a:t>
            </a:r>
            <a:r>
              <a:rPr lang="en-US" dirty="0"/>
              <a:t> be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fr-FR" dirty="0"/>
              <a:t>é</a:t>
            </a:r>
            <a:r>
              <a:rPr lang="en-US" dirty="0" err="1"/>
              <a:t>rtelmezhető</a:t>
            </a:r>
            <a:r>
              <a:rPr lang="en-US" dirty="0"/>
              <a:t> a </a:t>
            </a:r>
            <a:r>
              <a:rPr lang="en-US" dirty="0" err="1"/>
              <a:t>változá</a:t>
            </a:r>
            <a:r>
              <a:rPr lang="pt-PT" dirty="0"/>
              <a:t>s.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 descr="https://regi.tankonyvtar.hu/hu/tartalom/tamop412A/2010-0017_35_projektmenedzsment/images/T35_M2_L1_T6_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817" y="711199"/>
            <a:ext cx="10243127" cy="54679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3339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Jó tapasztalatok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26674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Stakeholder szemlélet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690688"/>
            <a:ext cx="7666182" cy="4716499"/>
          </a:xfrm>
        </p:spPr>
      </p:pic>
    </p:spTree>
    <p:extLst>
      <p:ext uri="{BB962C8B-B14F-4D97-AF65-F5344CB8AC3E}">
        <p14:creationId xmlns:p14="http://schemas.microsoft.com/office/powerpoint/2010/main" val="38317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Területi integráció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690688"/>
            <a:ext cx="7481454" cy="5000105"/>
          </a:xfrm>
        </p:spPr>
      </p:pic>
    </p:spTree>
    <p:extLst>
      <p:ext uri="{BB962C8B-B14F-4D97-AF65-F5344CB8AC3E}">
        <p14:creationId xmlns:p14="http://schemas.microsoft.com/office/powerpoint/2010/main" val="15417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Rossz tapasztalatok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34381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3431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Előkészítés</a:t>
            </a:r>
          </a:p>
          <a:p>
            <a:r>
              <a:rPr lang="hu-HU" dirty="0" smtClean="0"/>
              <a:t>Megvalósítás</a:t>
            </a:r>
          </a:p>
          <a:p>
            <a:r>
              <a:rPr lang="hu-HU" dirty="0" smtClean="0"/>
              <a:t>Finanszírozás</a:t>
            </a:r>
          </a:p>
          <a:p>
            <a:r>
              <a:rPr lang="hu-HU" dirty="0" smtClean="0"/>
              <a:t>Közbeszerzések</a:t>
            </a:r>
          </a:p>
          <a:p>
            <a:r>
              <a:rPr lang="hu-HU" dirty="0" smtClean="0"/>
              <a:t>Partnerség</a:t>
            </a:r>
          </a:p>
          <a:p>
            <a:r>
              <a:rPr lang="hu-HU" dirty="0" smtClean="0"/>
              <a:t>Bürokrácia</a:t>
            </a:r>
          </a:p>
          <a:p>
            <a:r>
              <a:rPr lang="hu-HU" dirty="0"/>
              <a:t>F</a:t>
            </a:r>
            <a:r>
              <a:rPr lang="hu-HU" dirty="0" smtClean="0"/>
              <a:t>enntarthatóság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0" y="1985818"/>
            <a:ext cx="6373532" cy="33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Megéri? Van értelme?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839984"/>
            <a:ext cx="9199418" cy="4599709"/>
          </a:xfrm>
        </p:spPr>
      </p:pic>
    </p:spTree>
    <p:extLst>
      <p:ext uri="{BB962C8B-B14F-4D97-AF65-F5344CB8AC3E}">
        <p14:creationId xmlns:p14="http://schemas.microsoft.com/office/powerpoint/2010/main" val="5480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Melyik a világ legjobb iskolája?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1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Melyik a legjobb SKHU projekt?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10" y="1825625"/>
            <a:ext cx="7031180" cy="4351338"/>
          </a:xfrm>
        </p:spPr>
      </p:pic>
    </p:spTree>
    <p:extLst>
      <p:ext uri="{BB962C8B-B14F-4D97-AF65-F5344CB8AC3E}">
        <p14:creationId xmlns:p14="http://schemas.microsoft.com/office/powerpoint/2010/main" val="3873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1" y="0"/>
            <a:ext cx="8654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keretek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Struktúra, szervezeti felépítés</a:t>
            </a:r>
          </a:p>
          <a:p>
            <a:r>
              <a:rPr lang="en-US" dirty="0" err="1"/>
              <a:t>Eln</a:t>
            </a:r>
            <a:r>
              <a:rPr lang="cs-CZ" dirty="0"/>
              <a:t>ö</a:t>
            </a:r>
            <a:r>
              <a:rPr lang="en-US" dirty="0"/>
              <a:t>k, </a:t>
            </a:r>
            <a:r>
              <a:rPr lang="en-US" dirty="0" err="1"/>
              <a:t>aleln</a:t>
            </a:r>
            <a:r>
              <a:rPr lang="cs-CZ" dirty="0"/>
              <a:t>ö</a:t>
            </a:r>
            <a:r>
              <a:rPr lang="en-US" dirty="0" smtClean="0"/>
              <a:t>k,</a:t>
            </a:r>
            <a:r>
              <a:rPr lang="hu-HU" dirty="0" smtClean="0"/>
              <a:t>elnökség,</a:t>
            </a:r>
            <a:r>
              <a:rPr lang="en-US" dirty="0" smtClean="0"/>
              <a:t> </a:t>
            </a:r>
            <a:r>
              <a:rPr lang="en-US" dirty="0" err="1"/>
              <a:t>igazgat</a:t>
            </a:r>
            <a:r>
              <a:rPr lang="es-ES_tradnl" dirty="0" err="1"/>
              <a:t>ó</a:t>
            </a:r>
            <a:r>
              <a:rPr lang="en-US" dirty="0"/>
              <a:t>, </a:t>
            </a:r>
            <a:r>
              <a:rPr lang="en-US" dirty="0" smtClean="0"/>
              <a:t>FB</a:t>
            </a:r>
            <a:endParaRPr lang="hu-HU" dirty="0" smtClean="0"/>
          </a:p>
          <a:p>
            <a:r>
              <a:rPr lang="hu-HU" dirty="0" smtClean="0"/>
              <a:t>Titkárság</a:t>
            </a:r>
          </a:p>
          <a:p>
            <a:r>
              <a:rPr lang="hu-HU" dirty="0" smtClean="0"/>
              <a:t>Bizottságok</a:t>
            </a:r>
          </a:p>
          <a:p>
            <a:r>
              <a:rPr lang="hu-HU" dirty="0" smtClean="0"/>
              <a:t>Stakeholderek</a:t>
            </a:r>
          </a:p>
          <a:p>
            <a:r>
              <a:rPr lang="hu-HU" dirty="0" smtClean="0"/>
              <a:t>Szakértők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Tervezés, stratégia, fejlesztési dokumentumok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4" y="1690688"/>
            <a:ext cx="457339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66" y="1945410"/>
            <a:ext cx="5160753" cy="38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Interreg tapasztalat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SKHU</a:t>
            </a:r>
          </a:p>
          <a:p>
            <a:r>
              <a:rPr lang="hu-HU" dirty="0" smtClean="0"/>
              <a:t>Kis projektek</a:t>
            </a:r>
          </a:p>
          <a:p>
            <a:endParaRPr lang="hu-HU" dirty="0" smtClean="0"/>
          </a:p>
          <a:p>
            <a:r>
              <a:rPr lang="hu-HU" dirty="0" smtClean="0"/>
              <a:t>Transznacionális</a:t>
            </a:r>
          </a:p>
          <a:p>
            <a:pPr lvl="1"/>
            <a:r>
              <a:rPr lang="hu-HU" dirty="0" smtClean="0"/>
              <a:t>Interreg Europe</a:t>
            </a:r>
          </a:p>
          <a:p>
            <a:pPr lvl="1"/>
            <a:r>
              <a:rPr lang="hu-HU" dirty="0" smtClean="0"/>
              <a:t>Danube Transnational Programme</a:t>
            </a:r>
          </a:p>
          <a:p>
            <a:pPr lvl="1"/>
            <a:r>
              <a:rPr lang="hu-HU" dirty="0" smtClean="0"/>
              <a:t>Interreg Central Europe</a:t>
            </a:r>
          </a:p>
          <a:p>
            <a:endParaRPr lang="hu-HU" dirty="0" smtClean="0"/>
          </a:p>
          <a:p>
            <a:r>
              <a:rPr lang="hu-HU" dirty="0" smtClean="0"/>
              <a:t>Europe for Citizens, Erasmus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429</Words>
  <Application>Microsoft Office PowerPoint</Application>
  <PresentationFormat>Szélesvásznú</PresentationFormat>
  <Paragraphs>58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   A 2014-2020 Interreg programok sajátosságai, összegyűjtött tapasztalatok a pályázó szemszögéből</vt:lpstr>
      <vt:lpstr>Melyik a világ legjobb iskolája?</vt:lpstr>
      <vt:lpstr>PowerPoint-bemutató</vt:lpstr>
      <vt:lpstr>Melyik a legjobb SKHU projekt?</vt:lpstr>
      <vt:lpstr>PowerPoint-bemutató</vt:lpstr>
      <vt:lpstr>Általános keretek</vt:lpstr>
      <vt:lpstr>PowerPoint-bemutató</vt:lpstr>
      <vt:lpstr>Tervezés, stratégia, fejlesztési dokumentumok</vt:lpstr>
      <vt:lpstr>Interreg tapasztalat</vt:lpstr>
      <vt:lpstr>Projekt fázisok</vt:lpstr>
      <vt:lpstr>Projekt értékelés</vt:lpstr>
      <vt:lpstr>A QQTTP-kritériumrendszer:</vt:lpstr>
      <vt:lpstr>PowerPoint-bemutató</vt:lpstr>
      <vt:lpstr>Jó tapasztalatok</vt:lpstr>
      <vt:lpstr>Stakeholder szemlélet</vt:lpstr>
      <vt:lpstr>Területi integráció</vt:lpstr>
      <vt:lpstr>Rossz tapasztalatok</vt:lpstr>
      <vt:lpstr>Problémák</vt:lpstr>
      <vt:lpstr>Megéri? Van értelme?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2014-2020 Interreg programok sajátosságai, összegyűjtött tapasztalatok a pályázó szemszögéből</dc:title>
  <dc:creator>Zoltan Bara</dc:creator>
  <cp:lastModifiedBy>Svercsok Szabolcs dr.</cp:lastModifiedBy>
  <cp:revision>15</cp:revision>
  <dcterms:created xsi:type="dcterms:W3CDTF">2020-07-29T19:05:06Z</dcterms:created>
  <dcterms:modified xsi:type="dcterms:W3CDTF">2020-07-30T06:33:49Z</dcterms:modified>
</cp:coreProperties>
</file>